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8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21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26892" y="4020498"/>
            <a:ext cx="4678508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Shape 12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image4.png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hape 151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image4.png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Shape 55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Shape 79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hape 80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426891" y="4019051"/>
            <a:ext cx="3535509" cy="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Shape 93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Shape 10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Shape 116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hape 1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hape 11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Shape 4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JS Catch Up!</a:t>
            </a:r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Feb 21, 2017</a:t>
            </a:r>
          </a:p>
        </p:txBody>
      </p:sp>
      <p:sp>
        <p:nvSpPr>
          <p:cNvPr id="166" name="Shape 166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3" name="Shape 223"/>
          <p:cNvSpPr/>
          <p:nvPr/>
        </p:nvSpPr>
        <p:spPr>
          <a:xfrm>
            <a:off x="451328" y="699663"/>
            <a:ext cx="8583816" cy="564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 continued…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how to organize a Javascript program with regards to global variables, functions and function calls.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capture key clicks.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old JavaScript code to generate random numbers.</a:t>
            </a:r>
            <a:endParaRPr sz="2800"/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jQuery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why we might use a Javascript library like jQuery.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explain what the jQuery $(_) syntax means.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to capture button clicks.</a:t>
            </a:r>
            <a:endParaRPr sz="2800"/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 algn="just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provide a few examples of jQuery methods for changing HTML.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Be able to use jQuery and Javascript to change HTML in response to code.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04800" y="914400"/>
            <a:ext cx="8686800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Spend a few moments </a:t>
            </a:r>
            <a:r>
              <a:rPr b="1" i="1" u="sng"/>
              <a:t>seriously</a:t>
            </a:r>
            <a:r>
              <a:t> looking over the important topics we’ve covered.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Then write down any of the following: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still seems fuzzy or challenging to you?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specific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What conceptual questions do you have about these topics?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Once you’ve written them down:</a:t>
            </a:r>
          </a:p>
          <a:p>
            <a:pPr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Turn to the members of your group and ask if they know the answers to your questions or if they could explain a topic: 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Write down any questions or topics that are still left unanswered (or weren’t answered well). </a:t>
            </a:r>
          </a:p>
        </p:txBody>
      </p:sp>
      <p:sp>
        <p:nvSpPr>
          <p:cNvPr id="226" name="Shape 226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&lt;h1&gt; Your Turn!!! &lt;/h1&gt;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Group Work!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Where to Start…</a:t>
            </a:r>
          </a:p>
        </p:txBody>
      </p:sp>
      <p:sp>
        <p:nvSpPr>
          <p:cNvPr id="231" name="Shape 231"/>
          <p:cNvSpPr/>
          <p:nvPr/>
        </p:nvSpPr>
        <p:spPr>
          <a:xfrm>
            <a:off x="451328" y="699663"/>
            <a:ext cx="8583816" cy="5957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Can you and each person in your group… </a:t>
            </a:r>
            <a:endParaRPr sz="2800"/>
          </a:p>
          <a:p>
            <a:pPr indent="228600">
              <a:lnSpc>
                <a:spcPct val="90000"/>
              </a:lnSpc>
              <a:defRPr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build the Hangman Game (HW 3) from scratch?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Hangman.</a:t>
            </a:r>
            <a:endParaRPr sz="2400"/>
          </a:p>
          <a:p>
            <a:pPr marL="742950" indent="-514350">
              <a:lnSpc>
                <a:spcPct val="9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Explain conceptually how “Captain Planet The Game” works?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by dissecting Captain Planet the Game.</a:t>
            </a:r>
            <a:endParaRPr sz="2400"/>
          </a:p>
          <a:p>
            <a:pPr lvl="1" indent="528637">
              <a:lnSpc>
                <a:spcPct val="90000"/>
              </a:lnSpc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use jQuery to modify HTML based on clicks?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Lottery Generator. 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 u="sng">
                <a:latin typeface="Arial"/>
                <a:ea typeface="Arial"/>
                <a:cs typeface="Arial"/>
                <a:sym typeface="Arial"/>
              </a:defRPr>
            </a:pPr>
            <a:r>
              <a:t>Comfortably create a grid-based design with Twitter Bootstrap?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Font typeface="Arial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No? Then start with the Bootstrap Portfolio Assignment.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6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7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8"/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Plan</a:t>
            </a:r>
          </a:p>
        </p:txBody>
      </p:sp>
      <p:sp>
        <p:nvSpPr>
          <p:cNvPr id="169" name="Shape 169"/>
          <p:cNvSpPr/>
          <p:nvPr/>
        </p:nvSpPr>
        <p:spPr>
          <a:xfrm>
            <a:off x="152399" y="699663"/>
            <a:ext cx="8882745" cy="1721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We will go over any lingering questions. </a:t>
            </a:r>
            <a:endParaRPr b="1"/>
          </a:p>
          <a:p>
            <a:pPr marL="685800" indent="-457200"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 will outline the most important topics through today. </a:t>
            </a:r>
            <a:endParaRPr b="1"/>
          </a:p>
          <a:p>
            <a:pPr marL="685800" indent="-457200">
              <a:buSzPct val="100000"/>
              <a:buAutoNum type="arabicPeriod" startAt="2"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685800" indent="-457200">
              <a:buSzPct val="100000"/>
              <a:buAutoNum type="arabicPeriod" startAt="3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Break into groups for a heavily supported coding session.</a:t>
            </a:r>
          </a:p>
        </p:txBody>
      </p:sp>
      <p:pic>
        <p:nvPicPr>
          <p:cNvPr id="170" name="image5.jpeg" descr="http://s2.quickmeme.com/img/4a/4affbe170b263556a03db432b6c0c2267adf36449441f436b03cdf812497801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194" y="2719906"/>
            <a:ext cx="5261870" cy="3485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Recap of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5" name="Shape 175"/>
          <p:cNvSpPr/>
          <p:nvPr/>
        </p:nvSpPr>
        <p:spPr>
          <a:xfrm>
            <a:off x="451328" y="699663"/>
            <a:ext cx="8583816" cy="530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HTML / CSS: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Basic Parts of an HTML Document (&lt;html&gt;, &lt;doctype&gt;, &lt;p&gt;, &lt;h1&gt;,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in-line, internal and external CSS stylesheets.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relative pathways to link CSS and other assets.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html ids (#), classes (.), and element names to attach CSS styles.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Git:</a:t>
            </a:r>
            <a:endParaRPr sz="2800"/>
          </a:p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advantages of using Git and source control management. 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Using Git Bash or Terminal to perform basic Git commands.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how to use Git clone, add/commit, push.</a:t>
            </a:r>
            <a:endParaRPr sz="2800"/>
          </a:p>
          <a:p>
            <a:pPr marL="571500" indent="-34290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571500" indent="-34290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Understanding branching via Git branch, checkout and pull-requests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178" name="Shape 178"/>
          <p:cNvSpPr/>
          <p:nvPr/>
        </p:nvSpPr>
        <p:spPr>
          <a:xfrm>
            <a:off x="451328" y="699663"/>
            <a:ext cx="8583816" cy="2999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Bootstrap / Mobile Responsiveness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concept of using a pre-built CSS library.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steps to include Bootstrap CSS in your existing website. 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process of dissecting a layout in the Bootstrap grid system.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3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how to use Bootstrap components (e.g. panels, Jumbotron, navigation bars, and so on).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4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5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 general understanding of @media queries and mobile responsiveness.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Layouts!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1219200" y="838199"/>
            <a:ext cx="6968636" cy="5337524"/>
            <a:chOff x="0" y="0"/>
            <a:chExt cx="6968635" cy="5337522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6968636" cy="4927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2" name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4543" y="0"/>
              <a:ext cx="5479550" cy="5168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Shape 183"/>
            <p:cNvSpPr/>
            <p:nvPr/>
          </p:nvSpPr>
          <p:spPr>
            <a:xfrm>
              <a:off x="744543" y="511907"/>
              <a:ext cx="5479550" cy="75148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44543" y="1292101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 185"/>
            <p:cNvSpPr/>
            <p:nvPr/>
          </p:nvSpPr>
          <p:spPr>
            <a:xfrm>
              <a:off x="744543" y="2813909"/>
              <a:ext cx="5479550" cy="1406955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rot="18900000">
              <a:off x="57416" y="293909"/>
              <a:ext cx="723415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ROWS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62202" y="79659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62202" y="1739481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462202" y="3517387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763901" y="4479285"/>
              <a:ext cx="5479549" cy="6891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402584" y="4382482"/>
              <a:ext cx="557563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62202" y="468467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Bootstrap Layouts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1371600" y="914400"/>
            <a:ext cx="6807200" cy="5360821"/>
            <a:chOff x="0" y="0"/>
            <a:chExt cx="6807200" cy="5360820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6807200" cy="4867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7" name="image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27295" y="0"/>
              <a:ext cx="5352610" cy="5105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Shape 198"/>
            <p:cNvSpPr/>
            <p:nvPr/>
          </p:nvSpPr>
          <p:spPr>
            <a:xfrm>
              <a:off x="727295" y="505666"/>
              <a:ext cx="5352610" cy="742320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295" y="1276350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27295" y="2779606"/>
              <a:ext cx="5352610" cy="1389804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1495" y="786885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1495" y="1718276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1495" y="3474508"/>
              <a:ext cx="23808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746204" y="4424679"/>
              <a:ext cx="5352610" cy="680721"/>
            </a:xfrm>
            <a:prstGeom prst="rect">
              <a:avLst/>
            </a:prstGeom>
            <a:solidFill>
              <a:schemeClr val="accent2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 205"/>
            <p:cNvSpPr/>
            <p:nvPr/>
          </p:nvSpPr>
          <p:spPr>
            <a:xfrm>
              <a:off x="914759" y="555759"/>
              <a:ext cx="4984815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930102" y="1314819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517744" y="1311478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Shape 208"/>
            <p:cNvSpPr/>
            <p:nvPr/>
          </p:nvSpPr>
          <p:spPr>
            <a:xfrm>
              <a:off x="930102" y="2822482"/>
              <a:ext cx="1509145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517744" y="2819142"/>
              <a:ext cx="3381829" cy="1351335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850900" y="4393720"/>
              <a:ext cx="4984814" cy="706409"/>
            </a:xfrm>
            <a:prstGeom prst="rect">
              <a:avLst/>
            </a:prstGeom>
            <a:solidFill>
              <a:srgbClr val="44546A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6254260" y="4558180"/>
              <a:ext cx="54464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Total Not relevant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459553" y="4558180"/>
              <a:ext cx="238087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04800" y="98052"/>
            <a:ext cx="5105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Bootstrap Grid</a:t>
            </a:r>
          </a:p>
        </p:txBody>
      </p:sp>
      <p:pic>
        <p:nvPicPr>
          <p:cNvPr id="216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763230"/>
            <a:ext cx="8564932" cy="502797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443344" y="5864504"/>
            <a:ext cx="82296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 the rows, columns (col-lg-6) and containers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04800" y="98052"/>
            <a:ext cx="69342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Important Stuff…</a:t>
            </a:r>
          </a:p>
        </p:txBody>
      </p:sp>
      <p:sp>
        <p:nvSpPr>
          <p:cNvPr id="220" name="Shape 220"/>
          <p:cNvSpPr/>
          <p:nvPr/>
        </p:nvSpPr>
        <p:spPr>
          <a:xfrm>
            <a:off x="451328" y="699663"/>
            <a:ext cx="8583816" cy="4864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28600">
              <a:lnSpc>
                <a:spcPct val="90000"/>
              </a:lnSpc>
              <a:defRPr b="1" u="sng">
                <a:latin typeface="Arial"/>
                <a:ea typeface="Arial"/>
                <a:cs typeface="Arial"/>
                <a:sym typeface="Arial"/>
              </a:defRPr>
            </a:pPr>
            <a:r>
              <a:t>Javascript</a:t>
            </a:r>
            <a:endParaRPr sz="2800"/>
          </a:p>
          <a:p>
            <a:pPr indent="228600">
              <a:lnSpc>
                <a:spcPct val="90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what purpose Javascript serves in relation to HTML and CSS.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1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Understand both the uses and syntax for creating the below:</a:t>
            </a:r>
            <a:endParaRPr sz="2800"/>
          </a:p>
          <a:p>
            <a:pPr marL="742950" indent="-514350">
              <a:lnSpc>
                <a:spcPct val="90000"/>
              </a:lnSpc>
              <a:buSzPct val="100000"/>
              <a:buAutoNum type="arabicPeriod" startAt="2"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Variables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1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Arrays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2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Console.log, Alerts, Confirms and Prompts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3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If-Then Statements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4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For Loops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5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Functions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6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Objects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7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Scope</a:t>
            </a:r>
            <a:endParaRPr sz="2400"/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8"/>
              <a:defRPr sz="15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1042987" indent="-514350">
              <a:lnSpc>
                <a:spcPct val="90000"/>
              </a:lnSpc>
              <a:buSzPct val="100000"/>
              <a:buAutoNum type="arabicPeriod" startAt="9"/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t>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