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5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4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3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9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61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00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3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facebook.github.io/react/" TargetMode="External"/><Relationship Id="rId3" Type="http://schemas.openxmlformats.org/officeDocument/2006/relationships/hyperlink" Target="https://www.codeschool.com/courses/powering-up-with-react" TargetMode="External"/><Relationship Id="rId4" Type="http://schemas.openxmlformats.org/officeDocument/2006/relationships/hyperlink" Target="http://buildwithreact.com/tutorial" TargetMode="External"/><Relationship Id="rId5" Type="http://schemas.openxmlformats.org/officeDocument/2006/relationships/hyperlink" Target="https://www.youtube.com/watch?v=PGUMRVowdv8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React, Gently</a:t>
            </a:r>
          </a:p>
        </p:txBody>
      </p:sp>
      <p:sp>
        <p:nvSpPr>
          <p:cNvPr id="172" name="Text Placeholder 2"/>
          <p:cNvSpPr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June 1, 2017</a:t>
            </a:r>
          </a:p>
        </p:txBody>
      </p:sp>
      <p:sp>
        <p:nvSpPr>
          <p:cNvPr id="173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Resources To Use:</a:t>
            </a:r>
          </a:p>
        </p:txBody>
      </p:sp>
      <p:sp>
        <p:nvSpPr>
          <p:cNvPr id="200" name="Rectangle 2"/>
          <p:cNvSpPr/>
          <p:nvPr/>
        </p:nvSpPr>
        <p:spPr>
          <a:xfrm>
            <a:off x="279721" y="990600"/>
            <a:ext cx="8483280" cy="48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Facebook React Official Documentation</a:t>
            </a:r>
            <a:br/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https://facebook.github.io/react/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Code School React Tutorial</a:t>
            </a:r>
            <a:br/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https://www.codeschool.com/courses/powering-up-with-react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EggHead.io 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Build With React Tutorial</a:t>
            </a:r>
            <a:br/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http://buildwithreact.com/tutorial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Dev Pen – React in 15 Minutes</a:t>
            </a:r>
            <a:br/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https://www.youtube.com/watch?v=PGUMRVowdv8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Just YouTube things…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Just read everything..</a:t>
            </a:r>
            <a:b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So… What is React?</a:t>
            </a:r>
          </a:p>
        </p:txBody>
      </p:sp>
      <p:pic>
        <p:nvPicPr>
          <p:cNvPr id="2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0" y="4752930"/>
            <a:ext cx="3514725" cy="148594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Rectangle 5"/>
          <p:cNvSpPr/>
          <p:nvPr/>
        </p:nvSpPr>
        <p:spPr>
          <a:xfrm>
            <a:off x="279721" y="990600"/>
            <a:ext cx="8483280" cy="4348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React </a:t>
            </a:r>
            <a:r>
              <a:rPr b="0"/>
              <a:t>is an open-source Javascript Library developed by Facebook specifically for the task of developing User Interfaces. </a:t>
            </a:r>
            <a:endParaRPr b="0"/>
          </a:p>
          <a:p>
            <a:pPr marL="285750" indent="-28575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It was developed for the purpose of building large </a:t>
            </a:r>
            <a:r>
              <a:rPr b="1"/>
              <a:t>apps with data that rapidly changes </a:t>
            </a:r>
            <a:r>
              <a:t>over time.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It relies on a </a:t>
            </a:r>
            <a:r>
              <a:rPr b="1"/>
              <a:t>component-based architecture</a:t>
            </a:r>
            <a:r>
              <a:t>. Each element of the UI is treated as sub-components of larger components.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But… what is React Not?</a:t>
            </a:r>
          </a:p>
        </p:txBody>
      </p:sp>
      <p:sp>
        <p:nvSpPr>
          <p:cNvPr id="207" name="Rectangle 2"/>
          <p:cNvSpPr/>
          <p:nvPr/>
        </p:nvSpPr>
        <p:spPr>
          <a:xfrm>
            <a:off x="279721" y="990599"/>
            <a:ext cx="848328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React is not a plug-and-play UI beautifier.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React is not a “magic bullet” to building awesome User Interfaces with a touch of a mouse. 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It is not as simple to use as libraries like jQuery or Firebase – which are intended for limited use strict purposes.</a:t>
            </a:r>
          </a:p>
        </p:txBody>
      </p:sp>
      <p:pic>
        <p:nvPicPr>
          <p:cNvPr id="2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0801" y="4134089"/>
            <a:ext cx="2362201" cy="2046829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ectangle 3"/>
          <p:cNvSpPr/>
          <p:nvPr/>
        </p:nvSpPr>
        <p:spPr>
          <a:xfrm>
            <a:off x="279722" y="4037588"/>
            <a:ext cx="5968678" cy="150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b="1"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Instead, react serves as a sort of “design-paradigm” and organization strategy for building complex front-end applications. </a:t>
            </a:r>
          </a:p>
        </p:txBody>
      </p:sp>
      <p:sp>
        <p:nvSpPr>
          <p:cNvPr id="210" name="TextBox 4"/>
          <p:cNvSpPr/>
          <p:nvPr/>
        </p:nvSpPr>
        <p:spPr>
          <a:xfrm>
            <a:off x="6400801" y="3764758"/>
            <a:ext cx="23622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No. It’s not magic.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Facebook’s UI Complexities</a:t>
            </a:r>
          </a:p>
        </p:txBody>
      </p:sp>
      <p:pic>
        <p:nvPicPr>
          <p:cNvPr id="2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762000"/>
            <a:ext cx="8257208" cy="44958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Rectangle 3"/>
          <p:cNvSpPr/>
          <p:nvPr/>
        </p:nvSpPr>
        <p:spPr>
          <a:xfrm>
            <a:off x="304800" y="5396426"/>
            <a:ext cx="8677066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Facebook’s website buzzes with interactive options, live-updating data, and tightly interacting elements. </a:t>
            </a:r>
            <a:r>
              <a:rPr b="0"/>
              <a:t>This poses a challenge to simple DOM manipulation strategies.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Concept of Components</a:t>
            </a:r>
          </a:p>
        </p:txBody>
      </p:sp>
      <p:pic>
        <p:nvPicPr>
          <p:cNvPr id="2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414" y="762000"/>
            <a:ext cx="7129838" cy="4607293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tangle 3"/>
          <p:cNvSpPr/>
          <p:nvPr/>
        </p:nvSpPr>
        <p:spPr>
          <a:xfrm>
            <a:off x="304800" y="5481454"/>
            <a:ext cx="8677066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React, UI elements are broken down into re-usable sub-components.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Each sub-component behaves in a way that it is fully contained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 of Components!</a:t>
            </a:r>
          </a:p>
        </p:txBody>
      </p:sp>
      <p:pic>
        <p:nvPicPr>
          <p:cNvPr id="2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4002" y="914400"/>
            <a:ext cx="3537611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0045" y="3495669"/>
            <a:ext cx="353761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 4"/>
          <p:cNvSpPr/>
          <p:nvPr/>
        </p:nvSpPr>
        <p:spPr>
          <a:xfrm>
            <a:off x="279722" y="761999"/>
            <a:ext cx="5130478" cy="5048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By separating elements out into components... 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Layout and Logic are kept bundled together in a self-contained package.</a:t>
            </a: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Components can easily be re-used in various points in the application without needing to be re-coded.</a:t>
            </a: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Components can be more easily tested. (i.e. having one re-usable component means only one UI element needs to be tested). </a:t>
            </a:r>
          </a:p>
          <a:p>
            <a:pPr marL="285750" indent="-28575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2000" u="sng">
                <a:latin typeface="Arial"/>
                <a:ea typeface="Arial"/>
                <a:cs typeface="Arial"/>
                <a:sym typeface="Arial"/>
              </a:defRPr>
            </a:pPr>
            <a:r>
              <a:t>For complex applications each of these can be critical in finding bugs and saving time.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Data Shifting 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Why Can’t I jQuery Everything?</a:t>
            </a:r>
          </a:p>
        </p:txBody>
      </p:sp>
      <p:pic>
        <p:nvPicPr>
          <p:cNvPr id="2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89" y="653853"/>
            <a:ext cx="6019801" cy="5591616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tangle 3"/>
          <p:cNvSpPr/>
          <p:nvPr/>
        </p:nvSpPr>
        <p:spPr>
          <a:xfrm>
            <a:off x="6055488" y="1524000"/>
            <a:ext cx="2707512" cy="11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 u="sng">
                <a:latin typeface="Arial"/>
                <a:ea typeface="Arial"/>
                <a:cs typeface="Arial"/>
                <a:sym typeface="Arial"/>
              </a:defRPr>
            </a:pPr>
            <a:r>
              <a:t>Jquery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Without an organization structure, code quickly become a series of erratic DOM Manipulations </a:t>
            </a:r>
          </a:p>
        </p:txBody>
      </p:sp>
      <p:sp>
        <p:nvSpPr>
          <p:cNvPr id="230" name="Rectangle 4"/>
          <p:cNvSpPr/>
          <p:nvPr/>
        </p:nvSpPr>
        <p:spPr>
          <a:xfrm>
            <a:off x="6172199" y="3869494"/>
            <a:ext cx="2707513" cy="1508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 u="sng">
                <a:latin typeface="Arial"/>
                <a:ea typeface="Arial"/>
                <a:cs typeface="Arial"/>
                <a:sym typeface="Arial"/>
              </a:defRPr>
            </a:pPr>
            <a:r>
              <a:t>React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In contrast, React utilizes a state or Virtual DOM that acts as a middle man with pre-defined rules for how each component will behave.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/>
          <p:nvPr>
            <p:ph type="title"/>
          </p:nvPr>
        </p:nvSpPr>
        <p:spPr>
          <a:xfrm>
            <a:off x="304800" y="-1"/>
            <a:ext cx="8001000" cy="653856"/>
          </a:xfrm>
          <a:prstGeom prst="rect">
            <a:avLst/>
          </a:prstGeom>
        </p:spPr>
        <p:txBody>
          <a:bodyPr/>
          <a:lstStyle/>
          <a:p>
            <a:pPr/>
            <a:r>
              <a:t>Rapid Data Changes: Option #1 –jQuery</a:t>
            </a:r>
          </a:p>
        </p:txBody>
      </p:sp>
      <p:sp>
        <p:nvSpPr>
          <p:cNvPr id="233" name="Rectangle 2"/>
          <p:cNvSpPr/>
          <p:nvPr/>
        </p:nvSpPr>
        <p:spPr>
          <a:xfrm>
            <a:off x="2506883" y="3779580"/>
            <a:ext cx="5588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Rectangle 3"/>
          <p:cNvSpPr/>
          <p:nvPr/>
        </p:nvSpPr>
        <p:spPr>
          <a:xfrm>
            <a:off x="6248400" y="1371600"/>
            <a:ext cx="1676400" cy="3766376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Rectangle 4"/>
          <p:cNvSpPr/>
          <p:nvPr/>
        </p:nvSpPr>
        <p:spPr>
          <a:xfrm>
            <a:off x="2514600" y="3006488"/>
            <a:ext cx="5588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Rectangle 5"/>
          <p:cNvSpPr/>
          <p:nvPr/>
        </p:nvSpPr>
        <p:spPr>
          <a:xfrm>
            <a:off x="2514600" y="2181493"/>
            <a:ext cx="5588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Rectangle 6"/>
          <p:cNvSpPr/>
          <p:nvPr/>
        </p:nvSpPr>
        <p:spPr>
          <a:xfrm>
            <a:off x="2514600" y="4604575"/>
            <a:ext cx="558800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Rectangle 7"/>
          <p:cNvSpPr/>
          <p:nvPr/>
        </p:nvSpPr>
        <p:spPr>
          <a:xfrm>
            <a:off x="2514600" y="1371600"/>
            <a:ext cx="558800" cy="5334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Rectangle 8"/>
          <p:cNvSpPr/>
          <p:nvPr/>
        </p:nvSpPr>
        <p:spPr>
          <a:xfrm>
            <a:off x="6705600" y="1025722"/>
            <a:ext cx="103111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</a:t>
            </a:r>
          </a:p>
        </p:txBody>
      </p:sp>
      <p:sp>
        <p:nvSpPr>
          <p:cNvPr id="240" name="Rectangle 9"/>
          <p:cNvSpPr/>
          <p:nvPr/>
        </p:nvSpPr>
        <p:spPr>
          <a:xfrm>
            <a:off x="1973483" y="962917"/>
            <a:ext cx="1869313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Data-Driven Events</a:t>
            </a:r>
          </a:p>
        </p:txBody>
      </p:sp>
      <p:sp>
        <p:nvSpPr>
          <p:cNvPr id="241" name="Rectangle 12"/>
          <p:cNvSpPr/>
          <p:nvPr/>
        </p:nvSpPr>
        <p:spPr>
          <a:xfrm>
            <a:off x="228599" y="1495260"/>
            <a:ext cx="223005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Article Comments </a:t>
            </a:r>
          </a:p>
        </p:txBody>
      </p:sp>
      <p:sp>
        <p:nvSpPr>
          <p:cNvPr id="242" name="Rectangle 15"/>
          <p:cNvSpPr/>
          <p:nvPr/>
        </p:nvSpPr>
        <p:spPr>
          <a:xfrm>
            <a:off x="261587" y="2329644"/>
            <a:ext cx="223005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Users Signed on</a:t>
            </a:r>
          </a:p>
        </p:txBody>
      </p:sp>
      <p:sp>
        <p:nvSpPr>
          <p:cNvPr id="243" name="Rectangle 16"/>
          <p:cNvSpPr/>
          <p:nvPr/>
        </p:nvSpPr>
        <p:spPr>
          <a:xfrm>
            <a:off x="261587" y="3100899"/>
            <a:ext cx="223005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Weather Forecast</a:t>
            </a:r>
          </a:p>
        </p:txBody>
      </p:sp>
      <p:sp>
        <p:nvSpPr>
          <p:cNvPr id="244" name="Rectangle 17"/>
          <p:cNvSpPr/>
          <p:nvPr/>
        </p:nvSpPr>
        <p:spPr>
          <a:xfrm>
            <a:off x="261587" y="3825987"/>
            <a:ext cx="223005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Newsfeed of articles</a:t>
            </a:r>
          </a:p>
        </p:txBody>
      </p:sp>
      <p:sp>
        <p:nvSpPr>
          <p:cNvPr id="245" name="Rectangle 18"/>
          <p:cNvSpPr/>
          <p:nvPr/>
        </p:nvSpPr>
        <p:spPr>
          <a:xfrm>
            <a:off x="284543" y="4717386"/>
            <a:ext cx="223005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Messages Sent</a:t>
            </a:r>
          </a:p>
        </p:txBody>
      </p:sp>
      <p:sp>
        <p:nvSpPr>
          <p:cNvPr id="246" name="Straight Arrow Connector 21"/>
          <p:cNvSpPr/>
          <p:nvPr/>
        </p:nvSpPr>
        <p:spPr>
          <a:xfrm>
            <a:off x="3200400" y="1495260"/>
            <a:ext cx="2819401" cy="307778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traight Arrow Connector 22"/>
          <p:cNvSpPr/>
          <p:nvPr/>
        </p:nvSpPr>
        <p:spPr>
          <a:xfrm>
            <a:off x="3200400" y="2394451"/>
            <a:ext cx="2819401" cy="53743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Straight Arrow Connector 24"/>
          <p:cNvSpPr/>
          <p:nvPr/>
        </p:nvSpPr>
        <p:spPr>
          <a:xfrm>
            <a:off x="3200400" y="3215937"/>
            <a:ext cx="2819401" cy="1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Arrow Connector 25"/>
          <p:cNvSpPr/>
          <p:nvPr/>
        </p:nvSpPr>
        <p:spPr>
          <a:xfrm flipV="1">
            <a:off x="3220720" y="4037422"/>
            <a:ext cx="2799081" cy="42601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Straight Arrow Connector 28"/>
          <p:cNvSpPr/>
          <p:nvPr/>
        </p:nvSpPr>
        <p:spPr>
          <a:xfrm>
            <a:off x="3200400" y="4836012"/>
            <a:ext cx="2819401" cy="1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Rectangle 29"/>
          <p:cNvSpPr/>
          <p:nvPr/>
        </p:nvSpPr>
        <p:spPr>
          <a:xfrm>
            <a:off x="304800" y="5642926"/>
            <a:ext cx="8382000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Constantly manipulating DOM is slow.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/>
          <p:nvPr>
            <p:ph type="title"/>
          </p:nvPr>
        </p:nvSpPr>
        <p:spPr>
          <a:xfrm>
            <a:off x="304800" y="-1"/>
            <a:ext cx="7162800" cy="653856"/>
          </a:xfrm>
          <a:prstGeom prst="rect">
            <a:avLst/>
          </a:prstGeom>
        </p:spPr>
        <p:txBody>
          <a:bodyPr/>
          <a:lstStyle/>
          <a:p>
            <a:pPr/>
            <a:r>
              <a:t>Rapid Data Changes: Option #2 - React</a:t>
            </a:r>
          </a:p>
        </p:txBody>
      </p:sp>
      <p:sp>
        <p:nvSpPr>
          <p:cNvPr id="254" name="Rectangle 3"/>
          <p:cNvSpPr/>
          <p:nvPr/>
        </p:nvSpPr>
        <p:spPr>
          <a:xfrm>
            <a:off x="2245488" y="3779580"/>
            <a:ext cx="5588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Rectangle 4"/>
          <p:cNvSpPr/>
          <p:nvPr/>
        </p:nvSpPr>
        <p:spPr>
          <a:xfrm>
            <a:off x="6781800" y="1371600"/>
            <a:ext cx="1676400" cy="3766376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Rectangle 5"/>
          <p:cNvSpPr/>
          <p:nvPr/>
        </p:nvSpPr>
        <p:spPr>
          <a:xfrm>
            <a:off x="2253204" y="3006488"/>
            <a:ext cx="5588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Rectangle 6"/>
          <p:cNvSpPr/>
          <p:nvPr/>
        </p:nvSpPr>
        <p:spPr>
          <a:xfrm>
            <a:off x="2253204" y="2181493"/>
            <a:ext cx="5588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Rectangle 7"/>
          <p:cNvSpPr/>
          <p:nvPr/>
        </p:nvSpPr>
        <p:spPr>
          <a:xfrm>
            <a:off x="2253204" y="4604575"/>
            <a:ext cx="558801" cy="533401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9" name="Rectangle 8"/>
          <p:cNvSpPr/>
          <p:nvPr/>
        </p:nvSpPr>
        <p:spPr>
          <a:xfrm>
            <a:off x="2253204" y="1371600"/>
            <a:ext cx="558801" cy="533400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0" name="Rectangle 9"/>
          <p:cNvSpPr/>
          <p:nvPr/>
        </p:nvSpPr>
        <p:spPr>
          <a:xfrm>
            <a:off x="7239000" y="1025722"/>
            <a:ext cx="103111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</a:t>
            </a:r>
          </a:p>
        </p:txBody>
      </p:sp>
      <p:sp>
        <p:nvSpPr>
          <p:cNvPr id="261" name="Rectangle 10"/>
          <p:cNvSpPr/>
          <p:nvPr/>
        </p:nvSpPr>
        <p:spPr>
          <a:xfrm>
            <a:off x="1712088" y="962917"/>
            <a:ext cx="1869312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Data-Driven Events</a:t>
            </a:r>
          </a:p>
        </p:txBody>
      </p:sp>
      <p:sp>
        <p:nvSpPr>
          <p:cNvPr id="262" name="Rectangle 11"/>
          <p:cNvSpPr/>
          <p:nvPr/>
        </p:nvSpPr>
        <p:spPr>
          <a:xfrm>
            <a:off x="-32796" y="1495260"/>
            <a:ext cx="223005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Article Comments </a:t>
            </a:r>
          </a:p>
        </p:txBody>
      </p:sp>
      <p:sp>
        <p:nvSpPr>
          <p:cNvPr id="263" name="Rectangle 12"/>
          <p:cNvSpPr/>
          <p:nvPr/>
        </p:nvSpPr>
        <p:spPr>
          <a:xfrm>
            <a:off x="192" y="2329644"/>
            <a:ext cx="223005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Users Signed on</a:t>
            </a:r>
          </a:p>
        </p:txBody>
      </p:sp>
      <p:sp>
        <p:nvSpPr>
          <p:cNvPr id="264" name="Rectangle 13"/>
          <p:cNvSpPr/>
          <p:nvPr/>
        </p:nvSpPr>
        <p:spPr>
          <a:xfrm>
            <a:off x="192" y="3100899"/>
            <a:ext cx="223005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Weather Forecast</a:t>
            </a:r>
          </a:p>
        </p:txBody>
      </p:sp>
      <p:sp>
        <p:nvSpPr>
          <p:cNvPr id="265" name="Rectangle 14"/>
          <p:cNvSpPr/>
          <p:nvPr/>
        </p:nvSpPr>
        <p:spPr>
          <a:xfrm>
            <a:off x="192" y="3825987"/>
            <a:ext cx="223005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Newsfeed of articles</a:t>
            </a:r>
          </a:p>
        </p:txBody>
      </p:sp>
      <p:sp>
        <p:nvSpPr>
          <p:cNvPr id="266" name="Rectangle 15"/>
          <p:cNvSpPr/>
          <p:nvPr/>
        </p:nvSpPr>
        <p:spPr>
          <a:xfrm>
            <a:off x="23148" y="4717386"/>
            <a:ext cx="223005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Messages Sent</a:t>
            </a:r>
          </a:p>
        </p:txBody>
      </p:sp>
      <p:sp>
        <p:nvSpPr>
          <p:cNvPr id="267" name="Rectangle 21"/>
          <p:cNvSpPr/>
          <p:nvPr/>
        </p:nvSpPr>
        <p:spPr>
          <a:xfrm>
            <a:off x="1094804" y="5642926"/>
            <a:ext cx="7050910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Virtual DOM serves as intermediary</a:t>
            </a:r>
          </a:p>
        </p:txBody>
      </p:sp>
      <p:sp>
        <p:nvSpPr>
          <p:cNvPr id="268" name="Rectangle 22"/>
          <p:cNvSpPr/>
          <p:nvPr/>
        </p:nvSpPr>
        <p:spPr>
          <a:xfrm>
            <a:off x="4114800" y="2337792"/>
            <a:ext cx="1676400" cy="1708488"/>
          </a:xfrm>
          <a:prstGeom prst="rect">
            <a:avLst/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Straight Arrow Connector 23"/>
          <p:cNvSpPr/>
          <p:nvPr/>
        </p:nvSpPr>
        <p:spPr>
          <a:xfrm>
            <a:off x="2971800" y="2438400"/>
            <a:ext cx="1066801" cy="76201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Straight Arrow Connector 26"/>
          <p:cNvSpPr/>
          <p:nvPr/>
        </p:nvSpPr>
        <p:spPr>
          <a:xfrm>
            <a:off x="2915984" y="3196988"/>
            <a:ext cx="1066802" cy="76201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Straight Arrow Connector 27"/>
          <p:cNvSpPr/>
          <p:nvPr/>
        </p:nvSpPr>
        <p:spPr>
          <a:xfrm flipV="1">
            <a:off x="2981992" y="3890952"/>
            <a:ext cx="1000793" cy="88924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Straight Arrow Connector 29"/>
          <p:cNvSpPr/>
          <p:nvPr/>
        </p:nvSpPr>
        <p:spPr>
          <a:xfrm flipV="1">
            <a:off x="2915984" y="4198727"/>
            <a:ext cx="1275017" cy="643229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Straight Arrow Connector 31"/>
          <p:cNvSpPr/>
          <p:nvPr/>
        </p:nvSpPr>
        <p:spPr>
          <a:xfrm>
            <a:off x="2915984" y="1726838"/>
            <a:ext cx="1427417" cy="492709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Rectangle 33"/>
          <p:cNvSpPr/>
          <p:nvPr/>
        </p:nvSpPr>
        <p:spPr>
          <a:xfrm>
            <a:off x="4363720" y="2021867"/>
            <a:ext cx="130295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Virtual DOM</a:t>
            </a:r>
          </a:p>
        </p:txBody>
      </p:sp>
      <p:sp>
        <p:nvSpPr>
          <p:cNvPr id="275" name="Straight Arrow Connector 34"/>
          <p:cNvSpPr/>
          <p:nvPr/>
        </p:nvSpPr>
        <p:spPr>
          <a:xfrm>
            <a:off x="5814412" y="2823298"/>
            <a:ext cx="814988" cy="40844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Straight Arrow Connector 35"/>
          <p:cNvSpPr/>
          <p:nvPr/>
        </p:nvSpPr>
        <p:spPr>
          <a:xfrm>
            <a:off x="5758598" y="3581887"/>
            <a:ext cx="1023203" cy="1"/>
          </a:xfrm>
          <a:prstGeom prst="line">
            <a:avLst/>
          </a:prstGeom>
          <a:ln w="57150">
            <a:solidFill>
              <a:srgbClr val="5B9BD5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 Throwback!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Digging into Docs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Documentation Immersion</a:t>
            </a:r>
          </a:p>
        </p:txBody>
      </p:sp>
      <p:sp>
        <p:nvSpPr>
          <p:cNvPr id="281" name="Content Placeholder 2"/>
          <p:cNvSpPr/>
          <p:nvPr/>
        </p:nvSpPr>
        <p:spPr>
          <a:xfrm>
            <a:off x="289559" y="2438400"/>
            <a:ext cx="8583816" cy="140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With your Project Groups…</a:t>
            </a:r>
            <a:endParaRPr sz="2800"/>
          </a:p>
          <a:p>
            <a:pPr indent="228600">
              <a:lnSpc>
                <a:spcPct val="9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Answer each of the questions slacked out to you. </a:t>
            </a:r>
            <a:endParaRPr sz="2800"/>
          </a:p>
          <a:p>
            <a:pPr indent="228600">
              <a:lnSpc>
                <a:spcPct val="9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i="1" sz="2400" u="sng">
                <a:latin typeface="Arial"/>
                <a:ea typeface="Arial"/>
                <a:cs typeface="Arial"/>
                <a:sym typeface="Arial"/>
              </a:defRPr>
            </a:pPr>
            <a:r>
              <a:t>Really try on this activity!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 Gentle Intro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Obstacle #1 – The Great Confusion</a:t>
            </a:r>
          </a:p>
        </p:txBody>
      </p:sp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679253"/>
            <a:ext cx="8763000" cy="5695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Obstacle #2 – The Great Doubt</a:t>
            </a:r>
          </a:p>
        </p:txBody>
      </p:sp>
      <p:pic>
        <p:nvPicPr>
          <p:cNvPr id="1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01" y="1028734"/>
            <a:ext cx="9154101" cy="5245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Silly Instructor…</a:t>
            </a:r>
          </a:p>
        </p:txBody>
      </p:sp>
      <p:sp>
        <p:nvSpPr>
          <p:cNvPr id="184" name="Content Placeholder 2"/>
          <p:cNvSpPr/>
          <p:nvPr/>
        </p:nvSpPr>
        <p:spPr>
          <a:xfrm>
            <a:off x="289559" y="762000"/>
            <a:ext cx="8583816" cy="307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b="1" sz="4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b="1" sz="4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b="1" sz="4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b="1" sz="4800">
                <a:latin typeface="Arial"/>
                <a:ea typeface="Arial"/>
                <a:cs typeface="Arial"/>
                <a:sym typeface="Arial"/>
              </a:defRPr>
            </a:pPr>
            <a:r>
              <a:t>“Duh. I remember.</a:t>
            </a:r>
            <a:endParaRPr sz="2800"/>
          </a:p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I’ve felt dumb everyday since we started.”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Silly Student…</a:t>
            </a:r>
          </a:p>
        </p:txBody>
      </p:sp>
      <p:sp>
        <p:nvSpPr>
          <p:cNvPr id="187" name="Content Placeholder 2"/>
          <p:cNvSpPr/>
          <p:nvPr/>
        </p:nvSpPr>
        <p:spPr>
          <a:xfrm>
            <a:off x="289559" y="762000"/>
            <a:ext cx="8583816" cy="3070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algn="ctr">
              <a:lnSpc>
                <a:spcPct val="90000"/>
              </a:lnSpc>
              <a:defRPr b="1" sz="4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b="1" sz="4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b="1" sz="4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algn="ctr">
              <a:lnSpc>
                <a:spcPct val="90000"/>
              </a:lnSpc>
              <a:defRPr b="1" sz="4800">
                <a:latin typeface="Arial"/>
                <a:ea typeface="Arial"/>
                <a:cs typeface="Arial"/>
                <a:sym typeface="Arial"/>
              </a:defRPr>
            </a:pPr>
            <a:r>
              <a:t>Nah Brah.</a:t>
            </a:r>
            <a:endParaRPr sz="2800"/>
          </a:p>
          <a:p>
            <a:pPr indent="228600" algn="ctr">
              <a:lnSpc>
                <a:spcPct val="900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You about to feel waaaaay MOARRR dumb.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Welcome to ReactJS!!!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Note: This will not be you.</a:t>
            </a:r>
          </a:p>
        </p:txBody>
      </p:sp>
      <p:sp>
        <p:nvSpPr>
          <p:cNvPr id="192" name="Content Placeholder 2"/>
          <p:cNvSpPr/>
          <p:nvPr/>
        </p:nvSpPr>
        <p:spPr>
          <a:xfrm>
            <a:off x="304799" y="5995099"/>
            <a:ext cx="861060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 not treat this class as a “spoon feeding” session. 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255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Note: This will be you.</a:t>
            </a:r>
          </a:p>
        </p:txBody>
      </p:sp>
      <p:sp>
        <p:nvSpPr>
          <p:cNvPr id="196" name="Content Placeholder 2"/>
          <p:cNvSpPr/>
          <p:nvPr/>
        </p:nvSpPr>
        <p:spPr>
          <a:xfrm>
            <a:off x="304799" y="5995099"/>
            <a:ext cx="861060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Instead, it’s meant to be an immersion and exposure. </a:t>
            </a:r>
          </a:p>
        </p:txBody>
      </p:sp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98" y="797093"/>
            <a:ext cx="8077201" cy="5054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