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8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426892" y="4020498"/>
            <a:ext cx="4678508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28" name="Shape 12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2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hape 152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54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93" name="Shape 9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Shape 116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Shape 1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8" name="Shape 11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Shape 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JavaScript Juggernauts</a:t>
            </a:r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3370402" y="4034788"/>
            <a:ext cx="2270009" cy="381001"/>
          </a:xfrm>
          <a:prstGeom prst="rect">
            <a:avLst/>
          </a:prstGeom>
        </p:spPr>
        <p:txBody>
          <a:bodyPr/>
          <a:lstStyle/>
          <a:p>
            <a:pPr/>
            <a:r>
              <a:t>Feb 11, 2016</a:t>
            </a:r>
          </a:p>
        </p:txBody>
      </p:sp>
      <p:sp>
        <p:nvSpPr>
          <p:cNvPr id="166" name="Shape 16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Mondo Repetitive…</a:t>
            </a:r>
          </a:p>
        </p:txBody>
      </p:sp>
      <p:sp>
        <p:nvSpPr>
          <p:cNvPr id="198" name="Shape 198"/>
          <p:cNvSpPr/>
          <p:nvPr/>
        </p:nvSpPr>
        <p:spPr>
          <a:xfrm>
            <a:off x="4800600" y="1522685"/>
            <a:ext cx="4038600" cy="393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85800">
              <a:defRPr b="1" sz="5500">
                <a:latin typeface="Arial"/>
                <a:ea typeface="Arial"/>
                <a:cs typeface="Arial"/>
                <a:sym typeface="Arial"/>
              </a:defRPr>
            </a:pPr>
            <a:r>
              <a:t>Who wants to maintain this??</a:t>
            </a:r>
            <a:endParaRPr sz="3000">
              <a:latin typeface="Calibri Light"/>
              <a:ea typeface="Calibri Light"/>
              <a:cs typeface="Calibri Light"/>
              <a:sym typeface="Calibri Light"/>
            </a:endParaRPr>
          </a:p>
          <a:p>
            <a:pPr defTabSz="685800">
              <a:defRPr b="1" sz="6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199" name="image7.png" descr="C:\Users\Kevin\Desktop\for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98" y="914400"/>
            <a:ext cx="4479013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02" name="Shape 20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(SuperHeroLogging_WithFunctions.html | 2-SuperHeroLogging)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Much Better with Functions!</a:t>
            </a:r>
          </a:p>
        </p:txBody>
      </p:sp>
      <p:sp>
        <p:nvSpPr>
          <p:cNvPr id="205" name="Shape 205"/>
          <p:cNvSpPr/>
          <p:nvPr/>
        </p:nvSpPr>
        <p:spPr>
          <a:xfrm>
            <a:off x="152400" y="4502684"/>
            <a:ext cx="8534400" cy="1053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lnSpc>
                <a:spcPct val="80000"/>
              </a:lnSpc>
              <a:defRPr b="1" sz="5100">
                <a:latin typeface="Arial"/>
                <a:ea typeface="Arial"/>
                <a:cs typeface="Arial"/>
                <a:sym typeface="Arial"/>
              </a:defRPr>
            </a:pPr>
            <a:r>
              <a:t>Squeaky Clean Code.</a:t>
            </a:r>
            <a:endParaRPr sz="28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80000"/>
              </a:lnSpc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Minimal repetition</a:t>
            </a:r>
          </a:p>
        </p:txBody>
      </p:sp>
      <p:pic>
        <p:nvPicPr>
          <p:cNvPr id="206" name="image8.png" descr="C:\Users\Kevin\Desktop\for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6601"/>
            <a:ext cx="8770060" cy="2509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10" name="Shape 210"/>
          <p:cNvSpPr/>
          <p:nvPr/>
        </p:nvSpPr>
        <p:spPr>
          <a:xfrm>
            <a:off x="304800" y="7619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Function Building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Working in pairs and using the starter file sent to you via slack–fill in the missing </a:t>
            </a:r>
            <a:r>
              <a:rPr b="1"/>
              <a:t>functions</a:t>
            </a:r>
            <a:r>
              <a:t> and </a:t>
            </a:r>
            <a:r>
              <a:rPr b="1"/>
              <a:t>function calls.</a:t>
            </a:r>
            <a:endParaRPr b="1"/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Note: Try to finish all four functions if you can, but don’t be distressed if you only get 1 or 2. The important thing is that you get at least one function fully done.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Look back to the previous example if you need help. </a:t>
            </a:r>
          </a:p>
        </p:txBody>
      </p:sp>
      <p:sp>
        <p:nvSpPr>
          <p:cNvPr id="211" name="Shape 211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3-MyFirstFunctions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16" name="Shape 216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(GoodArray.html | 4-GoodArray)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19" name="Shape 21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(JoanOfArcArrays.html | 5-JoanOfArcArrays)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Associated Data ==/== Arrays</a:t>
            </a:r>
          </a:p>
        </p:txBody>
      </p:sp>
      <p:sp>
        <p:nvSpPr>
          <p:cNvPr id="222" name="Shape 222"/>
          <p:cNvSpPr/>
          <p:nvPr/>
        </p:nvSpPr>
        <p:spPr>
          <a:xfrm>
            <a:off x="335280" y="3740329"/>
            <a:ext cx="850392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85800">
              <a:defRPr b="1" sz="6000">
                <a:latin typeface="Arial"/>
                <a:ea typeface="Arial"/>
                <a:cs typeface="Arial"/>
                <a:sym typeface="Arial"/>
              </a:defRPr>
            </a:pPr>
            <a:r>
              <a:t>Relating two separate arrays is </a:t>
            </a:r>
            <a:r>
              <a:rPr u="sng"/>
              <a:t>not fun</a:t>
            </a:r>
            <a:r>
              <a:t>.</a:t>
            </a:r>
          </a:p>
        </p:txBody>
      </p:sp>
      <p:pic>
        <p:nvPicPr>
          <p:cNvPr id="223" name="image9.png" descr="C:\Users\Kevin\Desktop\for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39" y="1676400"/>
            <a:ext cx="8915401" cy="1470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26" name="Shape 226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(JoanOfArcObjects.html | 6-JoanOfArcObjects)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304799" y="-1"/>
            <a:ext cx="8578176" cy="653856"/>
          </a:xfrm>
          <a:prstGeom prst="rect">
            <a:avLst/>
          </a:prstGeom>
        </p:spPr>
        <p:txBody>
          <a:bodyPr/>
          <a:lstStyle/>
          <a:p>
            <a:pPr/>
            <a:r>
              <a:t>Joan of Arc – The Maid of Le’Objects</a:t>
            </a:r>
          </a:p>
        </p:txBody>
      </p:sp>
      <p:sp>
        <p:nvSpPr>
          <p:cNvPr id="229" name="Shape 229"/>
          <p:cNvSpPr/>
          <p:nvPr/>
        </p:nvSpPr>
        <p:spPr>
          <a:xfrm>
            <a:off x="335280" y="4450204"/>
            <a:ext cx="8503920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Joan’s “</a:t>
            </a:r>
            <a:r>
              <a:rPr b="1"/>
              <a:t>properties</a:t>
            </a:r>
            <a:r>
              <a:t>” and “</a:t>
            </a:r>
            <a:r>
              <a:rPr b="1"/>
              <a:t>values</a:t>
            </a:r>
            <a:r>
              <a:t>” are associated in object form, making it easy to recall specific data.</a:t>
            </a:r>
          </a:p>
        </p:txBody>
      </p:sp>
      <p:pic>
        <p:nvPicPr>
          <p:cNvPr id="230" name="image10.png" descr="C:\Users\Kevin\Desktop\for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39" y="976608"/>
            <a:ext cx="8915401" cy="3290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This will soon be you…</a:t>
            </a:r>
          </a:p>
        </p:txBody>
      </p:sp>
      <p:pic>
        <p:nvPicPr>
          <p:cNvPr id="169" name="image5.png" descr="http://vignette2.wikia.nocookie.net/avengersalliance/images/8/8a/Juggernaut_Dialogue_1.png/revision/latest?cb=201305220226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799" y="990600"/>
            <a:ext cx="8893383" cy="396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304800" y="5274305"/>
            <a:ext cx="8534400" cy="881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i="1"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JavaScript Juggernauts.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304799" y="-1"/>
            <a:ext cx="8578176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pic>
        <p:nvPicPr>
          <p:cNvPr id="233" name="image11.jpeg" descr="http://cdn.thedailybeast.com/content/dailybeast/articles/2015/06/08/the-joan-of-arc-nobody-knows/jcr:content/image.crop.800.500.jpg/47793520.cached.jpg"/>
          <p:cNvPicPr>
            <a:picLocks noChangeAspect="1"/>
          </p:cNvPicPr>
          <p:nvPr/>
        </p:nvPicPr>
        <p:blipFill>
          <a:blip r:embed="rId2">
            <a:extLst/>
          </a:blip>
          <a:srcRect l="16000" t="0" r="19000" b="0"/>
          <a:stretch>
            <a:fillRect/>
          </a:stretch>
        </p:blipFill>
        <p:spPr>
          <a:xfrm>
            <a:off x="304799" y="1447800"/>
            <a:ext cx="2892553" cy="2781300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457199" y="835074"/>
            <a:ext cx="1645922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joan </a:t>
            </a:r>
          </a:p>
        </p:txBody>
      </p:sp>
      <p:sp>
        <p:nvSpPr>
          <p:cNvPr id="235" name="Shape 235"/>
          <p:cNvSpPr/>
          <p:nvPr/>
        </p:nvSpPr>
        <p:spPr>
          <a:xfrm>
            <a:off x="5380270" y="1676400"/>
            <a:ext cx="841249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36" name="Shape 236"/>
          <p:cNvSpPr/>
          <p:nvPr/>
        </p:nvSpPr>
        <p:spPr>
          <a:xfrm>
            <a:off x="3581399" y="1676400"/>
            <a:ext cx="164592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237" name="Shape 237"/>
          <p:cNvSpPr/>
          <p:nvPr/>
        </p:nvSpPr>
        <p:spPr>
          <a:xfrm>
            <a:off x="2240999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38" name="Shape 238"/>
          <p:cNvSpPr/>
          <p:nvPr/>
        </p:nvSpPr>
        <p:spPr>
          <a:xfrm>
            <a:off x="6324599" y="1676400"/>
            <a:ext cx="2177376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lnSpc>
                <a:spcPct val="80000"/>
              </a:lnSpc>
              <a:defRPr b="1"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“Jehanne La Pucelle”</a:t>
            </a:r>
          </a:p>
        </p:txBody>
      </p:sp>
      <p:sp>
        <p:nvSpPr>
          <p:cNvPr id="239" name="Shape 239"/>
          <p:cNvSpPr/>
          <p:nvPr/>
        </p:nvSpPr>
        <p:spPr>
          <a:xfrm>
            <a:off x="3352800" y="3831335"/>
            <a:ext cx="841248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240" name="Shape 240"/>
          <p:cNvSpPr/>
          <p:nvPr/>
        </p:nvSpPr>
        <p:spPr>
          <a:xfrm>
            <a:off x="3220127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241" name="Shape 241"/>
          <p:cNvSpPr/>
          <p:nvPr/>
        </p:nvSpPr>
        <p:spPr>
          <a:xfrm>
            <a:off x="5382200" y="2362200"/>
            <a:ext cx="841249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42" name="Shape 242"/>
          <p:cNvSpPr/>
          <p:nvPr/>
        </p:nvSpPr>
        <p:spPr>
          <a:xfrm>
            <a:off x="3583328" y="2362200"/>
            <a:ext cx="1645921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“Scars”</a:t>
            </a:r>
          </a:p>
        </p:txBody>
      </p:sp>
      <p:sp>
        <p:nvSpPr>
          <p:cNvPr id="243" name="Shape 243"/>
          <p:cNvSpPr/>
          <p:nvPr/>
        </p:nvSpPr>
        <p:spPr>
          <a:xfrm>
            <a:off x="6326528" y="2362200"/>
            <a:ext cx="2177375" cy="487775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78941">
              <a:lnSpc>
                <a:spcPct val="80000"/>
              </a:lnSpc>
              <a:defRPr b="1" sz="148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“Took an arrow to shoulder…”</a:t>
            </a:r>
          </a:p>
        </p:txBody>
      </p:sp>
      <p:sp>
        <p:nvSpPr>
          <p:cNvPr id="244" name="Shape 244"/>
          <p:cNvSpPr/>
          <p:nvPr/>
        </p:nvSpPr>
        <p:spPr>
          <a:xfrm>
            <a:off x="8563554" y="16764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45" name="Shape 245"/>
          <p:cNvSpPr/>
          <p:nvPr/>
        </p:nvSpPr>
        <p:spPr>
          <a:xfrm>
            <a:off x="8563553" y="23622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46" name="Shape 246"/>
          <p:cNvSpPr/>
          <p:nvPr/>
        </p:nvSpPr>
        <p:spPr>
          <a:xfrm>
            <a:off x="3581399" y="3070126"/>
            <a:ext cx="1645922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“Symbolism”</a:t>
            </a:r>
          </a:p>
        </p:txBody>
      </p:sp>
      <p:sp>
        <p:nvSpPr>
          <p:cNvPr id="247" name="Shape 247"/>
          <p:cNvSpPr/>
          <p:nvPr/>
        </p:nvSpPr>
        <p:spPr>
          <a:xfrm>
            <a:off x="6359171" y="3070126"/>
            <a:ext cx="2177375" cy="487776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78941">
              <a:lnSpc>
                <a:spcPct val="80000"/>
              </a:lnSpc>
              <a:defRPr b="1" sz="148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“Stands for French unity..”</a:t>
            </a:r>
          </a:p>
        </p:txBody>
      </p:sp>
      <p:sp>
        <p:nvSpPr>
          <p:cNvPr id="248" name="Shape 248"/>
          <p:cNvSpPr/>
          <p:nvPr/>
        </p:nvSpPr>
        <p:spPr>
          <a:xfrm>
            <a:off x="310585" y="5496465"/>
            <a:ext cx="825296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This is Joan. According to code… Joan is an </a:t>
            </a:r>
            <a:r>
              <a:rPr b="1"/>
              <a:t>Object.</a:t>
            </a:r>
          </a:p>
        </p:txBody>
      </p:sp>
      <p:sp>
        <p:nvSpPr>
          <p:cNvPr id="249" name="Shape 249"/>
          <p:cNvSpPr/>
          <p:nvPr/>
        </p:nvSpPr>
        <p:spPr>
          <a:xfrm>
            <a:off x="5382200" y="3065711"/>
            <a:ext cx="841249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304799" y="-1"/>
            <a:ext cx="8578176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pic>
        <p:nvPicPr>
          <p:cNvPr id="252" name="image11.jpeg" descr="http://cdn.thedailybeast.com/content/dailybeast/articles/2015/06/08/the-joan-of-arc-nobody-knows/jcr:content/image.crop.800.500.jpg/47793520.cached.jpg"/>
          <p:cNvPicPr>
            <a:picLocks noChangeAspect="1"/>
          </p:cNvPicPr>
          <p:nvPr/>
        </p:nvPicPr>
        <p:blipFill>
          <a:blip r:embed="rId2">
            <a:extLst/>
          </a:blip>
          <a:srcRect l="16000" t="0" r="19000" b="0"/>
          <a:stretch>
            <a:fillRect/>
          </a:stretch>
        </p:blipFill>
        <p:spPr>
          <a:xfrm>
            <a:off x="304799" y="1447800"/>
            <a:ext cx="2892553" cy="2781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457199" y="835074"/>
            <a:ext cx="1645922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joan </a:t>
            </a:r>
          </a:p>
        </p:txBody>
      </p:sp>
      <p:sp>
        <p:nvSpPr>
          <p:cNvPr id="254" name="Shape 254"/>
          <p:cNvSpPr/>
          <p:nvPr/>
        </p:nvSpPr>
        <p:spPr>
          <a:xfrm>
            <a:off x="2240999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55" name="Shape 255"/>
          <p:cNvSpPr/>
          <p:nvPr/>
        </p:nvSpPr>
        <p:spPr>
          <a:xfrm>
            <a:off x="3352800" y="3831335"/>
            <a:ext cx="841248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256" name="Shape 256"/>
          <p:cNvSpPr/>
          <p:nvPr/>
        </p:nvSpPr>
        <p:spPr>
          <a:xfrm>
            <a:off x="3220127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257" name="Shape 257"/>
          <p:cNvSpPr/>
          <p:nvPr/>
        </p:nvSpPr>
        <p:spPr>
          <a:xfrm flipV="1">
            <a:off x="1295400" y="2057399"/>
            <a:ext cx="2286001" cy="3276601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Shape 258"/>
          <p:cNvSpPr/>
          <p:nvPr/>
        </p:nvSpPr>
        <p:spPr>
          <a:xfrm flipV="1">
            <a:off x="1295400" y="2819399"/>
            <a:ext cx="2286001" cy="2514601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 flipV="1">
            <a:off x="1295400" y="3309790"/>
            <a:ext cx="2320572" cy="2024211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Shape 260"/>
          <p:cNvSpPr/>
          <p:nvPr/>
        </p:nvSpPr>
        <p:spPr>
          <a:xfrm>
            <a:off x="310586" y="5508750"/>
            <a:ext cx="6014014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These are Joan’s </a:t>
            </a:r>
            <a:r>
              <a:rPr b="1"/>
              <a:t>properties </a:t>
            </a:r>
            <a:r>
              <a:t>(like descriptors).</a:t>
            </a:r>
          </a:p>
        </p:txBody>
      </p:sp>
      <p:sp>
        <p:nvSpPr>
          <p:cNvPr id="261" name="Shape 261"/>
          <p:cNvSpPr/>
          <p:nvPr/>
        </p:nvSpPr>
        <p:spPr>
          <a:xfrm>
            <a:off x="5380270" y="1676400"/>
            <a:ext cx="841249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62" name="Shape 262"/>
          <p:cNvSpPr/>
          <p:nvPr/>
        </p:nvSpPr>
        <p:spPr>
          <a:xfrm>
            <a:off x="3581399" y="1676400"/>
            <a:ext cx="164592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263" name="Shape 263"/>
          <p:cNvSpPr/>
          <p:nvPr/>
        </p:nvSpPr>
        <p:spPr>
          <a:xfrm>
            <a:off x="6324599" y="1676400"/>
            <a:ext cx="2177376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lnSpc>
                <a:spcPct val="80000"/>
              </a:lnSpc>
              <a:defRPr b="1"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“Jehanne La Pucelle”</a:t>
            </a:r>
          </a:p>
        </p:txBody>
      </p:sp>
      <p:sp>
        <p:nvSpPr>
          <p:cNvPr id="264" name="Shape 264"/>
          <p:cNvSpPr/>
          <p:nvPr/>
        </p:nvSpPr>
        <p:spPr>
          <a:xfrm>
            <a:off x="5382200" y="2362200"/>
            <a:ext cx="841249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65" name="Shape 265"/>
          <p:cNvSpPr/>
          <p:nvPr/>
        </p:nvSpPr>
        <p:spPr>
          <a:xfrm>
            <a:off x="3583328" y="2362200"/>
            <a:ext cx="1645921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“Scars”</a:t>
            </a:r>
          </a:p>
        </p:txBody>
      </p:sp>
      <p:sp>
        <p:nvSpPr>
          <p:cNvPr id="266" name="Shape 266"/>
          <p:cNvSpPr/>
          <p:nvPr/>
        </p:nvSpPr>
        <p:spPr>
          <a:xfrm>
            <a:off x="6326528" y="2362200"/>
            <a:ext cx="2177375" cy="487775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78941">
              <a:lnSpc>
                <a:spcPct val="80000"/>
              </a:lnSpc>
              <a:defRPr b="1" sz="148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“Took an arrow to shoulder…”</a:t>
            </a:r>
          </a:p>
        </p:txBody>
      </p:sp>
      <p:sp>
        <p:nvSpPr>
          <p:cNvPr id="267" name="Shape 267"/>
          <p:cNvSpPr/>
          <p:nvPr/>
        </p:nvSpPr>
        <p:spPr>
          <a:xfrm>
            <a:off x="8563554" y="16764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68" name="Shape 268"/>
          <p:cNvSpPr/>
          <p:nvPr/>
        </p:nvSpPr>
        <p:spPr>
          <a:xfrm>
            <a:off x="8563553" y="23622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69" name="Shape 269"/>
          <p:cNvSpPr/>
          <p:nvPr/>
        </p:nvSpPr>
        <p:spPr>
          <a:xfrm>
            <a:off x="3581399" y="3070126"/>
            <a:ext cx="1645922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“Symbolism”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9171" y="3070126"/>
            <a:ext cx="2177375" cy="487776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78941">
              <a:lnSpc>
                <a:spcPct val="80000"/>
              </a:lnSpc>
              <a:defRPr b="1" sz="148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“Stands for French unity..”</a:t>
            </a:r>
          </a:p>
        </p:txBody>
      </p:sp>
      <p:sp>
        <p:nvSpPr>
          <p:cNvPr id="271" name="Shape 271"/>
          <p:cNvSpPr/>
          <p:nvPr/>
        </p:nvSpPr>
        <p:spPr>
          <a:xfrm>
            <a:off x="5382200" y="3065711"/>
            <a:ext cx="841249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304799" y="-1"/>
            <a:ext cx="8578176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pic>
        <p:nvPicPr>
          <p:cNvPr id="274" name="image11.jpeg" descr="http://cdn.thedailybeast.com/content/dailybeast/articles/2015/06/08/the-joan-of-arc-nobody-knows/jcr:content/image.crop.800.500.jpg/47793520.cached.jpg"/>
          <p:cNvPicPr>
            <a:picLocks noChangeAspect="1"/>
          </p:cNvPicPr>
          <p:nvPr/>
        </p:nvPicPr>
        <p:blipFill>
          <a:blip r:embed="rId2">
            <a:extLst/>
          </a:blip>
          <a:srcRect l="16000" t="0" r="19000" b="0"/>
          <a:stretch>
            <a:fillRect/>
          </a:stretch>
        </p:blipFill>
        <p:spPr>
          <a:xfrm>
            <a:off x="304799" y="1447800"/>
            <a:ext cx="2892553" cy="27813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/>
        </p:nvSpPr>
        <p:spPr>
          <a:xfrm>
            <a:off x="457199" y="835074"/>
            <a:ext cx="1645922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joan </a:t>
            </a:r>
          </a:p>
        </p:txBody>
      </p:sp>
      <p:sp>
        <p:nvSpPr>
          <p:cNvPr id="276" name="Shape 276"/>
          <p:cNvSpPr/>
          <p:nvPr/>
        </p:nvSpPr>
        <p:spPr>
          <a:xfrm>
            <a:off x="2240999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77" name="Shape 277"/>
          <p:cNvSpPr/>
          <p:nvPr/>
        </p:nvSpPr>
        <p:spPr>
          <a:xfrm>
            <a:off x="3352800" y="3831335"/>
            <a:ext cx="841248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278" name="Shape 278"/>
          <p:cNvSpPr/>
          <p:nvPr/>
        </p:nvSpPr>
        <p:spPr>
          <a:xfrm>
            <a:off x="3220127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279" name="Shape 279"/>
          <p:cNvSpPr/>
          <p:nvPr/>
        </p:nvSpPr>
        <p:spPr>
          <a:xfrm>
            <a:off x="310586" y="5508750"/>
            <a:ext cx="6014014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These are the </a:t>
            </a:r>
            <a:r>
              <a:rPr b="1"/>
              <a:t>“values” </a:t>
            </a:r>
            <a:r>
              <a:t>of Joan’s Properties.</a:t>
            </a:r>
          </a:p>
        </p:txBody>
      </p:sp>
      <p:sp>
        <p:nvSpPr>
          <p:cNvPr id="280" name="Shape 280"/>
          <p:cNvSpPr/>
          <p:nvPr/>
        </p:nvSpPr>
        <p:spPr>
          <a:xfrm>
            <a:off x="5380270" y="1676400"/>
            <a:ext cx="841249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81" name="Shape 281"/>
          <p:cNvSpPr/>
          <p:nvPr/>
        </p:nvSpPr>
        <p:spPr>
          <a:xfrm>
            <a:off x="3581399" y="1676400"/>
            <a:ext cx="164592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282" name="Shape 282"/>
          <p:cNvSpPr/>
          <p:nvPr/>
        </p:nvSpPr>
        <p:spPr>
          <a:xfrm>
            <a:off x="6324599" y="1676400"/>
            <a:ext cx="2177376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lnSpc>
                <a:spcPct val="80000"/>
              </a:lnSpc>
              <a:defRPr b="1"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“Jehanne La Pucelle”</a:t>
            </a:r>
          </a:p>
        </p:txBody>
      </p:sp>
      <p:sp>
        <p:nvSpPr>
          <p:cNvPr id="283" name="Shape 283"/>
          <p:cNvSpPr/>
          <p:nvPr/>
        </p:nvSpPr>
        <p:spPr>
          <a:xfrm>
            <a:off x="5382200" y="2362200"/>
            <a:ext cx="841249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84" name="Shape 284"/>
          <p:cNvSpPr/>
          <p:nvPr/>
        </p:nvSpPr>
        <p:spPr>
          <a:xfrm>
            <a:off x="3583328" y="2362200"/>
            <a:ext cx="1645921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“Scars”</a:t>
            </a:r>
          </a:p>
        </p:txBody>
      </p:sp>
      <p:sp>
        <p:nvSpPr>
          <p:cNvPr id="285" name="Shape 285"/>
          <p:cNvSpPr/>
          <p:nvPr/>
        </p:nvSpPr>
        <p:spPr>
          <a:xfrm>
            <a:off x="6326528" y="2362200"/>
            <a:ext cx="2177375" cy="487775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78941">
              <a:lnSpc>
                <a:spcPct val="80000"/>
              </a:lnSpc>
              <a:defRPr b="1" sz="148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“Took an arrow to shoulder…”</a:t>
            </a:r>
          </a:p>
        </p:txBody>
      </p:sp>
      <p:sp>
        <p:nvSpPr>
          <p:cNvPr id="286" name="Shape 286"/>
          <p:cNvSpPr/>
          <p:nvPr/>
        </p:nvSpPr>
        <p:spPr>
          <a:xfrm>
            <a:off x="8563554" y="16764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87" name="Shape 287"/>
          <p:cNvSpPr/>
          <p:nvPr/>
        </p:nvSpPr>
        <p:spPr>
          <a:xfrm>
            <a:off x="8563553" y="23622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88" name="Shape 288"/>
          <p:cNvSpPr/>
          <p:nvPr/>
        </p:nvSpPr>
        <p:spPr>
          <a:xfrm>
            <a:off x="3581399" y="3070126"/>
            <a:ext cx="1645922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“Symbolism”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9171" y="3070126"/>
            <a:ext cx="2177375" cy="487776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78941">
              <a:lnSpc>
                <a:spcPct val="80000"/>
              </a:lnSpc>
              <a:defRPr b="1" sz="148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“Stands for French unity..”</a:t>
            </a:r>
          </a:p>
        </p:txBody>
      </p:sp>
      <p:sp>
        <p:nvSpPr>
          <p:cNvPr id="290" name="Shape 290"/>
          <p:cNvSpPr/>
          <p:nvPr/>
        </p:nvSpPr>
        <p:spPr>
          <a:xfrm>
            <a:off x="5382200" y="3065711"/>
            <a:ext cx="841249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91" name="Shape 291"/>
          <p:cNvSpPr/>
          <p:nvPr/>
        </p:nvSpPr>
        <p:spPr>
          <a:xfrm flipV="1">
            <a:off x="4162800" y="2060177"/>
            <a:ext cx="2286001" cy="3276601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Shape 292"/>
          <p:cNvSpPr/>
          <p:nvPr/>
        </p:nvSpPr>
        <p:spPr>
          <a:xfrm flipV="1">
            <a:off x="4162800" y="2822177"/>
            <a:ext cx="2286001" cy="2514601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Shape 293"/>
          <p:cNvSpPr/>
          <p:nvPr/>
        </p:nvSpPr>
        <p:spPr>
          <a:xfrm flipV="1">
            <a:off x="4162800" y="3312569"/>
            <a:ext cx="2320573" cy="2024210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304799" y="-1"/>
            <a:ext cx="8578176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pic>
        <p:nvPicPr>
          <p:cNvPr id="296" name="image11.jpeg" descr="http://cdn.thedailybeast.com/content/dailybeast/articles/2015/06/08/the-joan-of-arc-nobody-knows/jcr:content/image.crop.800.500.jpg/47793520.cached.jpg"/>
          <p:cNvPicPr>
            <a:picLocks noChangeAspect="1"/>
          </p:cNvPicPr>
          <p:nvPr/>
        </p:nvPicPr>
        <p:blipFill>
          <a:blip r:embed="rId2">
            <a:extLst/>
          </a:blip>
          <a:srcRect l="16000" t="0" r="19000" b="0"/>
          <a:stretch>
            <a:fillRect/>
          </a:stretch>
        </p:blipFill>
        <p:spPr>
          <a:xfrm>
            <a:off x="304799" y="1447800"/>
            <a:ext cx="2892553" cy="278130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hape 297"/>
          <p:cNvSpPr/>
          <p:nvPr/>
        </p:nvSpPr>
        <p:spPr>
          <a:xfrm>
            <a:off x="457199" y="835074"/>
            <a:ext cx="1645922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joan </a:t>
            </a:r>
          </a:p>
        </p:txBody>
      </p:sp>
      <p:sp>
        <p:nvSpPr>
          <p:cNvPr id="298" name="Shape 298"/>
          <p:cNvSpPr/>
          <p:nvPr/>
        </p:nvSpPr>
        <p:spPr>
          <a:xfrm>
            <a:off x="2240999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99" name="Shape 299"/>
          <p:cNvSpPr/>
          <p:nvPr/>
        </p:nvSpPr>
        <p:spPr>
          <a:xfrm>
            <a:off x="3352800" y="3831335"/>
            <a:ext cx="841248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300" name="Shape 300"/>
          <p:cNvSpPr/>
          <p:nvPr/>
        </p:nvSpPr>
        <p:spPr>
          <a:xfrm>
            <a:off x="3220127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301" name="Shape 301"/>
          <p:cNvSpPr/>
          <p:nvPr/>
        </p:nvSpPr>
        <p:spPr>
          <a:xfrm>
            <a:off x="310585" y="5496465"/>
            <a:ext cx="7385616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Thus: </a:t>
            </a:r>
            <a:r>
              <a:rPr b="0"/>
              <a:t>Joan.Scars = “Took an arrow to shoulder…”</a:t>
            </a:r>
          </a:p>
        </p:txBody>
      </p:sp>
      <p:sp>
        <p:nvSpPr>
          <p:cNvPr id="302" name="Shape 302"/>
          <p:cNvSpPr/>
          <p:nvPr/>
        </p:nvSpPr>
        <p:spPr>
          <a:xfrm>
            <a:off x="5380270" y="1676400"/>
            <a:ext cx="841249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303" name="Shape 303"/>
          <p:cNvSpPr/>
          <p:nvPr/>
        </p:nvSpPr>
        <p:spPr>
          <a:xfrm>
            <a:off x="3581399" y="1676400"/>
            <a:ext cx="164592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304" name="Shape 304"/>
          <p:cNvSpPr/>
          <p:nvPr/>
        </p:nvSpPr>
        <p:spPr>
          <a:xfrm>
            <a:off x="6324599" y="1676400"/>
            <a:ext cx="2177376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lnSpc>
                <a:spcPct val="80000"/>
              </a:lnSpc>
              <a:defRPr b="1"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“Jehanne La Pucelle”</a:t>
            </a:r>
          </a:p>
        </p:txBody>
      </p:sp>
      <p:sp>
        <p:nvSpPr>
          <p:cNvPr id="305" name="Shape 305"/>
          <p:cNvSpPr/>
          <p:nvPr/>
        </p:nvSpPr>
        <p:spPr>
          <a:xfrm>
            <a:off x="5382200" y="2362200"/>
            <a:ext cx="841249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306" name="Shape 306"/>
          <p:cNvSpPr/>
          <p:nvPr/>
        </p:nvSpPr>
        <p:spPr>
          <a:xfrm>
            <a:off x="3583328" y="2362200"/>
            <a:ext cx="1645921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“Scars”</a:t>
            </a:r>
          </a:p>
        </p:txBody>
      </p:sp>
      <p:sp>
        <p:nvSpPr>
          <p:cNvPr id="307" name="Shape 307"/>
          <p:cNvSpPr/>
          <p:nvPr/>
        </p:nvSpPr>
        <p:spPr>
          <a:xfrm>
            <a:off x="6326528" y="2362200"/>
            <a:ext cx="2177375" cy="487775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78941">
              <a:lnSpc>
                <a:spcPct val="80000"/>
              </a:lnSpc>
              <a:defRPr b="1" sz="148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“Took an arrow to shoulder…”</a:t>
            </a:r>
          </a:p>
        </p:txBody>
      </p:sp>
      <p:sp>
        <p:nvSpPr>
          <p:cNvPr id="308" name="Shape 308"/>
          <p:cNvSpPr/>
          <p:nvPr/>
        </p:nvSpPr>
        <p:spPr>
          <a:xfrm>
            <a:off x="8563554" y="16764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309" name="Shape 309"/>
          <p:cNvSpPr/>
          <p:nvPr/>
        </p:nvSpPr>
        <p:spPr>
          <a:xfrm>
            <a:off x="8563553" y="23622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310" name="Shape 310"/>
          <p:cNvSpPr/>
          <p:nvPr/>
        </p:nvSpPr>
        <p:spPr>
          <a:xfrm>
            <a:off x="3581399" y="3070126"/>
            <a:ext cx="1645922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“Symbolism”</a:t>
            </a:r>
          </a:p>
        </p:txBody>
      </p:sp>
      <p:sp>
        <p:nvSpPr>
          <p:cNvPr id="311" name="Shape 311"/>
          <p:cNvSpPr/>
          <p:nvPr/>
        </p:nvSpPr>
        <p:spPr>
          <a:xfrm>
            <a:off x="6359171" y="3070126"/>
            <a:ext cx="2177375" cy="487776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78941">
              <a:lnSpc>
                <a:spcPct val="80000"/>
              </a:lnSpc>
              <a:defRPr b="1" sz="148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“Stands for French unity..”</a:t>
            </a:r>
          </a:p>
        </p:txBody>
      </p:sp>
      <p:sp>
        <p:nvSpPr>
          <p:cNvPr id="312" name="Shape 312"/>
          <p:cNvSpPr/>
          <p:nvPr/>
        </p:nvSpPr>
        <p:spPr>
          <a:xfrm>
            <a:off x="5382200" y="3065711"/>
            <a:ext cx="841249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313" name="Shape 313"/>
          <p:cNvSpPr/>
          <p:nvPr/>
        </p:nvSpPr>
        <p:spPr>
          <a:xfrm flipV="1">
            <a:off x="2895599" y="2746324"/>
            <a:ext cx="909025" cy="2740076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Shape 314"/>
          <p:cNvSpPr/>
          <p:nvPr/>
        </p:nvSpPr>
        <p:spPr>
          <a:xfrm flipH="1" flipV="1">
            <a:off x="1602888" y="1292274"/>
            <a:ext cx="598008" cy="4231909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Shape 315"/>
          <p:cNvSpPr/>
          <p:nvPr/>
        </p:nvSpPr>
        <p:spPr>
          <a:xfrm flipV="1">
            <a:off x="5680509" y="2793925"/>
            <a:ext cx="909024" cy="2740076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318" name="Shape 318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Repeat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(JoanOfArcObjects.html | 6-JoanOfArcObjects)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322" name="Shape 322"/>
          <p:cNvSpPr/>
          <p:nvPr/>
        </p:nvSpPr>
        <p:spPr>
          <a:xfrm>
            <a:off x="304800" y="762000"/>
            <a:ext cx="8686800" cy="3993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Dissection / Creation: Basic Objects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With a partner, spend the next few moments studying the code just slacked to you.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Then, write code below each comment to log the relevant information about the provided car object.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Bonus: </a:t>
            </a:r>
            <a:r>
              <a:rPr b="0"/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323" name="Shape 323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7-MyFirstObject </a:t>
            </a:r>
            <a:r>
              <a:t>|  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326" name="Shape 326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in Browser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(carGame_Solved.html | 8-CarGame)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330" name="Shape 330"/>
          <p:cNvSpPr/>
          <p:nvPr/>
        </p:nvSpPr>
        <p:spPr>
          <a:xfrm>
            <a:off x="304800" y="761999"/>
            <a:ext cx="8686800" cy="5175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Run that Car!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Using the code from the previous activity as a starting point, create a complete application such that:</a:t>
            </a:r>
          </a:p>
          <a:p>
            <a:pPr marL="4572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Users can enter keyboard input (letters).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of the car's methods are assigned to a key.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When the user presses a key it calls the appropriate function.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These letters also trigger a global function called reWriteStats() that logs the car’s make, model, color, mileage, and isWorking status to the console. 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You will need to use the document.onkeyup() function to collect input from the user's keyboard.</a:t>
            </a:r>
          </a:p>
        </p:txBody>
      </p:sp>
      <p:sp>
        <p:nvSpPr>
          <p:cNvPr id="331" name="Shape 331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8-CarGame </a:t>
            </a:r>
            <a:r>
              <a:t>|  Suggested Time: </a:t>
            </a:r>
            <a:r>
              <a:rPr b="0"/>
              <a:t>20-30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Scope &amp; Stuff</a:t>
            </a:r>
          </a:p>
        </p:txBody>
      </p:sp>
      <p:sp>
        <p:nvSpPr>
          <p:cNvPr id="334" name="Shape 33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Everyone Do: Scope &amp; Callbacks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337" name="Shape 337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Hannah: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(Homework Videos!)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But right now…</a:t>
            </a:r>
          </a:p>
        </p:txBody>
      </p:sp>
      <p:sp>
        <p:nvSpPr>
          <p:cNvPr id="173" name="Shape 173"/>
          <p:cNvSpPr/>
          <p:nvPr/>
        </p:nvSpPr>
        <p:spPr>
          <a:xfrm>
            <a:off x="304800" y="5152201"/>
            <a:ext cx="8534400" cy="1125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Maybe feeling like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b="1" i="1" sz="4800">
                <a:latin typeface="Arial"/>
                <a:ea typeface="Arial"/>
                <a:cs typeface="Arial"/>
                <a:sym typeface="Arial"/>
              </a:defRPr>
            </a:pPr>
            <a:r>
              <a:t>JavaScript Jellybeans.</a:t>
            </a:r>
          </a:p>
        </p:txBody>
      </p:sp>
      <p:pic>
        <p:nvPicPr>
          <p:cNvPr id="174" name="image6.jpeg" descr="https://i.ytimg.com/vi/TBp2KUJI0f4/maxresdefault.jpg"/>
          <p:cNvPicPr>
            <a:picLocks noChangeAspect="1"/>
          </p:cNvPicPr>
          <p:nvPr/>
        </p:nvPicPr>
        <p:blipFill>
          <a:blip r:embed="rId2">
            <a:extLst/>
          </a:blip>
          <a:srcRect l="0" t="11586" r="2793" b="0"/>
          <a:stretch>
            <a:fillRect/>
          </a:stretch>
        </p:blipFill>
        <p:spPr>
          <a:xfrm>
            <a:off x="548641" y="806254"/>
            <a:ext cx="7956191" cy="4070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341" name="Shape 341"/>
          <p:cNvSpPr/>
          <p:nvPr/>
        </p:nvSpPr>
        <p:spPr>
          <a:xfrm>
            <a:off x="304800" y="761999"/>
            <a:ext cx="8686800" cy="468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Extra Activity: Trivia Game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With whatever class time remains, complete the following activity in pairs. </a:t>
            </a: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Starting from a blank HTML file:</a:t>
            </a: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Create an object with 10 questions. The object should be structured like this: </a:t>
            </a:r>
            <a:br/>
            <a:r>
              <a:t>	q1: [“QUESTION”, “ANSWER”]</a:t>
            </a:r>
            <a:br/>
            <a:r>
              <a:t>	q2: [“QUESTION”, “ANSWER”]</a:t>
            </a: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Then create code that will ask the user questions, one by one. The user must answer by hitting t (for true) or f (for false).</a:t>
            </a: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Check the user’s answer against the correct answer, and provide them with an alert telling them if they are right or wrong. </a:t>
            </a: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Bonus: </a:t>
            </a:r>
            <a:r>
              <a:rPr b="0"/>
              <a:t>Keep track of the user’s score.</a:t>
            </a:r>
            <a:endParaRPr b="0"/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Hint: </a:t>
            </a:r>
            <a:r>
              <a:rPr b="0"/>
              <a:t>Don’t worry about having DRY code to start with. Just focus on getting working code first. </a:t>
            </a:r>
          </a:p>
        </p:txBody>
      </p:sp>
      <p:sp>
        <p:nvSpPr>
          <p:cNvPr id="342" name="Shape 342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9-TriviaGame </a:t>
            </a:r>
            <a:r>
              <a:t>|  Suggested Time: </a:t>
            </a:r>
            <a:r>
              <a:rPr b="0"/>
              <a:t>45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Transformation to Come</a:t>
            </a:r>
          </a:p>
        </p:txBody>
      </p:sp>
      <p:pic>
        <p:nvPicPr>
          <p:cNvPr id="177" name="image6.jpeg" descr="https://i.ytimg.com/vi/TBp2KUJI0f4/maxresdefault.jpg"/>
          <p:cNvPicPr>
            <a:picLocks noChangeAspect="1"/>
          </p:cNvPicPr>
          <p:nvPr/>
        </p:nvPicPr>
        <p:blipFill>
          <a:blip r:embed="rId2">
            <a:extLst/>
          </a:blip>
          <a:srcRect l="66845" t="11586" r="2793" b="11586"/>
          <a:stretch>
            <a:fillRect/>
          </a:stretch>
        </p:blipFill>
        <p:spPr>
          <a:xfrm>
            <a:off x="457200" y="1143000"/>
            <a:ext cx="2485033" cy="3537147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178" name="image5.png" descr="http://vignette2.wikia.nocookie.net/avengersalliance/images/8/8a/Juggernaut_Dialogue_1.png/revision/latest?cb=20130522022640"/>
          <p:cNvPicPr>
            <a:picLocks noChangeAspect="1"/>
          </p:cNvPicPr>
          <p:nvPr/>
        </p:nvPicPr>
        <p:blipFill>
          <a:blip r:embed="rId3">
            <a:extLst/>
          </a:blip>
          <a:srcRect l="24848" t="0" r="28825" b="0"/>
          <a:stretch>
            <a:fillRect/>
          </a:stretch>
        </p:blipFill>
        <p:spPr>
          <a:xfrm>
            <a:off x="5105399" y="1066800"/>
            <a:ext cx="3756978" cy="361334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79" name="Shape 179"/>
          <p:cNvSpPr/>
          <p:nvPr/>
        </p:nvSpPr>
        <p:spPr>
          <a:xfrm>
            <a:off x="3036866" y="2340073"/>
            <a:ext cx="1912938" cy="11430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304800" y="5330001"/>
            <a:ext cx="8534400" cy="76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i="1"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HANG IN THERE!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85" name="Shape 185"/>
          <p:cNvSpPr/>
          <p:nvPr/>
        </p:nvSpPr>
        <p:spPr>
          <a:xfrm>
            <a:off x="304799" y="761998"/>
            <a:ext cx="8740776" cy="371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In today’s class we’ll be covering:</a:t>
            </a:r>
            <a:endParaRPr sz="2400"/>
          </a:p>
          <a:p>
            <a:pPr defTabSz="685800">
              <a:spcBef>
                <a:spcPts val="5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Functions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Objects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Building Simple JavaScript Applications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191" name="Shape 191"/>
          <p:cNvSpPr/>
          <p:nvPr/>
        </p:nvSpPr>
        <p:spPr>
          <a:xfrm>
            <a:off x="304800" y="762000"/>
            <a:ext cx="8686800" cy="3993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Dissection: Array Building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Run the program sent to you via slack.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Then, with a partner, fill in the missing comments for each line of code.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Make sure both of you can fully explain what each line means.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Be prepared to share with the class.</a:t>
            </a:r>
          </a:p>
        </p:txBody>
      </p:sp>
      <p:sp>
        <p:nvSpPr>
          <p:cNvPr id="192" name="Shape 192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1-LoopTV 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195" name="Shape 195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(SuperHeroLogging_NoFunctions.html | 2-SuperHeroLogging)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