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2" name="Shape 9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5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ext Placeholder 19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TextBox 21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30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28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9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1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2" name="Body Level One…"/>
          <p:cNvSpPr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Text Placeholder 19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4" name="TextBox 21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3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traight Connector 11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2" name="TextBox 1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155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153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6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3" name="Title 1"/>
          <p:cNvSpPr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174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7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76" name="Body Level One…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87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8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8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7" name="TextBox 1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198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9" name="Straight Connector 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00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0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Text"/>
          <p:cNvSpPr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7" name="Body Level One…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" name="Slide Number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6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7" name="Title 1"/>
          <p:cNvSpPr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228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2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230" name="Body Level One…"/>
          <p:cNvSpPr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1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41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4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24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1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2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53" name="Straight Connector 6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Text"/>
          <p:cNvSpPr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9" name="Body Level One…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0" name="Slide Number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8" name="Title 1"/>
          <p:cNvSpPr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279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8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281" name="Body Level One…"/>
          <p:cNvSpPr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2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83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9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92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9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29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2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3" name="Straight Connector 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4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305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799"/>
            <a:ext cx="2179730" cy="481356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Text"/>
          <p:cNvSpPr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1" name="Body Level One…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2" name="Slide Number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30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33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331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2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4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5" name="Body Level One…"/>
          <p:cNvSpPr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6" name="Text Placeholder 19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7" name="TextBox 21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3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traight Connector 11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TextBox 1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traight Connector 11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4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5" name="TextBox 1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358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35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7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9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9" name="Title 1"/>
          <p:cNvSpPr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370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71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372" name="Body Level One…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3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383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84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38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3" name="TextBox 1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394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5" name="Straight Connector 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396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39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lide Number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4" name="Title 1"/>
          <p:cNvSpPr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415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1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417" name="Body Level One…"/>
          <p:cNvSpPr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8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7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428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2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43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8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9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40" name="Straight Connector 6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9" name="Title 1"/>
          <p:cNvSpPr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450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51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452" name="Body Level One…"/>
          <p:cNvSpPr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3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54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9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Title 1"/>
          <p:cNvSpPr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55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463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64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46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3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4" name="Straight Connector 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75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476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799"/>
            <a:ext cx="2179730" cy="481356"/>
          </a:xfrm>
          <a:prstGeom prst="rect">
            <a:avLst/>
          </a:prstGeom>
          <a:ln w="12700">
            <a:miter lim="400000"/>
          </a:ln>
        </p:spPr>
      </p:pic>
      <p:sp>
        <p:nvSpPr>
          <p:cNvPr id="47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1E4B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5" name="Title 1"/>
          <p:cNvSpPr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lnSpc>
                <a:spcPct val="90000"/>
              </a:lnSpc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UCLA Extension  |</a:t>
            </a:r>
          </a:p>
        </p:txBody>
      </p:sp>
      <p:sp>
        <p:nvSpPr>
          <p:cNvPr id="486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8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488" name="Body Level One…"/>
          <p:cNvSpPr/>
          <p:nvPr>
            <p:ph type="body" sz="quarter" idx="1"/>
          </p:nvPr>
        </p:nvSpPr>
        <p:spPr>
          <a:xfrm>
            <a:off x="4953000" y="4000041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1509" indent="-19430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08710" indent="-194310" defTabSz="914400">
              <a:lnSpc>
                <a:spcPct val="90000"/>
              </a:lnSpc>
              <a:spcBef>
                <a:spcPts val="1000"/>
              </a:spcBef>
              <a:buFontTx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65910" indent="-19431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23110" indent="-19431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9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0" name="Rectangle 2"/>
          <p:cNvSpPr/>
          <p:nvPr/>
        </p:nvSpPr>
        <p:spPr>
          <a:xfrm>
            <a:off x="0" y="225480"/>
            <a:ext cx="9144000" cy="4803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9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9400" y="236355"/>
            <a:ext cx="2256037" cy="423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49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0606" y="266410"/>
            <a:ext cx="2565401" cy="363309"/>
          </a:xfrm>
          <a:prstGeom prst="rect">
            <a:avLst/>
          </a:prstGeom>
          <a:ln w="12700">
            <a:miter lim="400000"/>
          </a:ln>
        </p:spPr>
      </p:pic>
      <p:sp>
        <p:nvSpPr>
          <p:cNvPr id="49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1E4B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01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0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5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Flowchart: Process 9"/>
          <p:cNvSpPr/>
          <p:nvPr/>
        </p:nvSpPr>
        <p:spPr>
          <a:xfrm>
            <a:off x="2514600" y="6410337"/>
            <a:ext cx="6635268" cy="457748"/>
          </a:xfrm>
          <a:prstGeom prst="rect">
            <a:avLst/>
          </a:prstGeom>
          <a:solidFill>
            <a:srgbClr val="1E4B8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1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12" name="Straight Connector 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13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51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6387212"/>
            <a:ext cx="2256037" cy="423422"/>
          </a:xfrm>
          <a:prstGeom prst="rect">
            <a:avLst/>
          </a:prstGeom>
          <a:ln w="12700">
            <a:miter lim="400000"/>
          </a:ln>
        </p:spPr>
      </p:pic>
      <p:sp>
        <p:nvSpPr>
          <p:cNvPr id="51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itle Text"/>
          <p:cNvSpPr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3" name="Body Level One…"/>
          <p:cNvSpPr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 defTabSz="9144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39" indent="-320039" defTabSz="91440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 defTabSz="9144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 defTabSz="9144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4" name="Slide Number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lide Number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0" name="Title 1"/>
          <p:cNvSpPr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541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4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43" name="Body Level One…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4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54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5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55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4" name="TextBox 1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565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6" name="Straight Connector 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56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lide Number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4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5" name="Title 1"/>
          <p:cNvSpPr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586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8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88" name="Body Level One…"/>
          <p:cNvSpPr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9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8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99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0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60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9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0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11" name="Straight Connector 6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1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0" name="Title 1"/>
          <p:cNvSpPr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621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2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623" name="Body Level One…"/>
          <p:cNvSpPr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4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625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9"/>
          </a:xfrm>
          <a:prstGeom prst="rect">
            <a:avLst/>
          </a:prstGeom>
          <a:ln w="12700">
            <a:miter lim="400000"/>
          </a:ln>
        </p:spPr>
      </p:pic>
      <p:sp>
        <p:nvSpPr>
          <p:cNvPr id="62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34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3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63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4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5" name="Straight Connector 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46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647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799"/>
            <a:ext cx="2179730" cy="481356"/>
          </a:xfrm>
          <a:prstGeom prst="rect">
            <a:avLst/>
          </a:prstGeom>
          <a:ln w="12700">
            <a:miter lim="400000"/>
          </a:ln>
        </p:spPr>
      </p:pic>
      <p:sp>
        <p:nvSpPr>
          <p:cNvPr id="64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1E4B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56" name="Title 1"/>
          <p:cNvSpPr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lnSpc>
                <a:spcPct val="90000"/>
              </a:lnSpc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UCLA Extension  |</a:t>
            </a:r>
          </a:p>
        </p:txBody>
      </p:sp>
      <p:sp>
        <p:nvSpPr>
          <p:cNvPr id="657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5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659" name="Body Level One…"/>
          <p:cNvSpPr/>
          <p:nvPr>
            <p:ph type="body" sz="quarter" idx="1"/>
          </p:nvPr>
        </p:nvSpPr>
        <p:spPr>
          <a:xfrm>
            <a:off x="4953000" y="4000041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1509" indent="-19430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08710" indent="-194310" defTabSz="914400">
              <a:lnSpc>
                <a:spcPct val="90000"/>
              </a:lnSpc>
              <a:spcBef>
                <a:spcPts val="1000"/>
              </a:spcBef>
              <a:buFontTx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65910" indent="-19431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23110" indent="-19431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0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61" name="Rectangle 2"/>
          <p:cNvSpPr/>
          <p:nvPr/>
        </p:nvSpPr>
        <p:spPr>
          <a:xfrm>
            <a:off x="0" y="225480"/>
            <a:ext cx="9144000" cy="4803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6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9400" y="236355"/>
            <a:ext cx="2256037" cy="423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0606" y="266410"/>
            <a:ext cx="2565401" cy="363309"/>
          </a:xfrm>
          <a:prstGeom prst="rect">
            <a:avLst/>
          </a:prstGeom>
          <a:ln w="12700">
            <a:miter lim="400000"/>
          </a:ln>
        </p:spPr>
      </p:pic>
      <p:sp>
        <p:nvSpPr>
          <p:cNvPr id="66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1E4B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72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7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67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Flowchart: Process 9"/>
          <p:cNvSpPr/>
          <p:nvPr/>
        </p:nvSpPr>
        <p:spPr>
          <a:xfrm>
            <a:off x="2514600" y="6410337"/>
            <a:ext cx="6635268" cy="457748"/>
          </a:xfrm>
          <a:prstGeom prst="rect">
            <a:avLst/>
          </a:prstGeom>
          <a:solidFill>
            <a:srgbClr val="1E4B8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82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83" name="Straight Connector 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84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68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6387212"/>
            <a:ext cx="2256037" cy="423422"/>
          </a:xfrm>
          <a:prstGeom prst="rect">
            <a:avLst/>
          </a:prstGeom>
          <a:ln w="12700">
            <a:miter lim="400000"/>
          </a:ln>
        </p:spPr>
      </p:pic>
      <p:sp>
        <p:nvSpPr>
          <p:cNvPr id="6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TextBox 1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79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Straight Connector 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itle Text"/>
          <p:cNvSpPr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4" name="Body Level One…"/>
          <p:cNvSpPr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defRPr sz="2800"/>
            </a:lvl1pPr>
            <a:lvl2pPr marL="723900" indent="-266700" defTabSz="914400">
              <a:lnSpc>
                <a:spcPct val="90000"/>
              </a:lnSpc>
              <a:spcBef>
                <a:spcPts val="1000"/>
              </a:spcBef>
              <a:buChar char="•"/>
              <a:defRPr sz="2800"/>
            </a:lvl2pPr>
            <a:lvl3pPr marL="1234439" indent="-320039" defTabSz="914400">
              <a:lnSpc>
                <a:spcPct val="90000"/>
              </a:lnSpc>
              <a:spcBef>
                <a:spcPts val="1000"/>
              </a:spcBef>
              <a:defRPr sz="2800"/>
            </a:lvl3pPr>
            <a:lvl4pPr marL="1727200" indent="-355600" defTabSz="914400">
              <a:lnSpc>
                <a:spcPct val="90000"/>
              </a:lnSpc>
              <a:spcBef>
                <a:spcPts val="1000"/>
              </a:spcBef>
              <a:buChar char="•"/>
              <a:defRPr sz="2800"/>
            </a:lvl4pPr>
            <a:lvl5pPr marL="2184400" indent="-355600" defTabSz="914400">
              <a:lnSpc>
                <a:spcPct val="90000"/>
              </a:lnSpc>
              <a:spcBef>
                <a:spcPts val="1000"/>
              </a:spcBef>
              <a:buChar char="•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5" name="Slide Number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lide Number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10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713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711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2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14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5" name="Body Level One…"/>
          <p:cNvSpPr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6" name="Text Placeholder 19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17" name="TextBox 21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71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traight Connector 11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34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35" name="TextBox 1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738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73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7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39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4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755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56" name="Title 1"/>
          <p:cNvSpPr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757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75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759" name="Body Level One…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0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6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769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770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771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7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0" name="TextBox 1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781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2" name="Straight Connector 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78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784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78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9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94" name="Body Level One…"/>
          <p:cNvSpPr/>
          <p:nvPr>
            <p:ph type="body" sz="quarter" idx="1"/>
          </p:nvPr>
        </p:nvSpPr>
        <p:spPr>
          <a:xfrm>
            <a:off x="4191000" y="4060435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" name="Text Placeholder 19"/>
          <p:cNvSpPr/>
          <p:nvPr>
            <p:ph type="body" sz="quarter" idx="14"/>
          </p:nvPr>
        </p:nvSpPr>
        <p:spPr>
          <a:xfrm>
            <a:off x="390606" y="4060402"/>
            <a:ext cx="3800395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Title Text"/>
          <p:cNvSpPr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0" name="Body Level One…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1" name="Slide Number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09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10" name="Title 1"/>
          <p:cNvSpPr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811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1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813" name="Body Level One…"/>
          <p:cNvSpPr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4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1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3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824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2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82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34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5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36" name="Straight Connector 6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3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Title Text"/>
          <p:cNvSpPr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52" name="Body Level One…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3" name="Slide Number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61" name="Title 1"/>
          <p:cNvSpPr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862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6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864" name="Body Level One…"/>
          <p:cNvSpPr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5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866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9"/>
          </a:xfrm>
          <a:prstGeom prst="rect">
            <a:avLst/>
          </a:prstGeom>
          <a:ln w="12700">
            <a:miter lim="400000"/>
          </a:ln>
        </p:spPr>
      </p:pic>
      <p:sp>
        <p:nvSpPr>
          <p:cNvPr id="86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875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7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87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85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6" name="Straight Connector 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7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888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799"/>
            <a:ext cx="2179730" cy="481356"/>
          </a:xfrm>
          <a:prstGeom prst="rect">
            <a:avLst/>
          </a:prstGeom>
          <a:ln w="12700">
            <a:miter lim="400000"/>
          </a:ln>
        </p:spPr>
      </p:pic>
      <p:sp>
        <p:nvSpPr>
          <p:cNvPr id="88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06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0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0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Title Text"/>
          <p:cNvSpPr/>
          <p:nvPr>
            <p:ph type="title"/>
          </p:nvPr>
        </p:nvSpPr>
        <p:spPr>
          <a:xfrm>
            <a:off x="685800" y="2130426"/>
            <a:ext cx="7772400" cy="1470026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b="0" i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4" name="Body Level One…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3429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6858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10287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1371600" algn="ctr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5" name="Slide Number"/>
          <p:cNvSpPr/>
          <p:nvPr>
            <p:ph type="sldNum" sz="quarter" idx="2"/>
          </p:nvPr>
        </p:nvSpPr>
        <p:spPr>
          <a:xfrm>
            <a:off x="825136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" name="Straight Connector 8"/>
          <p:cNvSpPr/>
          <p:nvPr/>
        </p:nvSpPr>
        <p:spPr>
          <a:xfrm>
            <a:off x="0" y="653853"/>
            <a:ext cx="9144001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Relationship Id="rId81" Type="http://schemas.openxmlformats.org/officeDocument/2006/relationships/slideLayout" Target="../slideLayouts/slideLayout8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15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Express Yourself</a:t>
            </a:r>
          </a:p>
        </p:txBody>
      </p:sp>
      <p:sp>
        <p:nvSpPr>
          <p:cNvPr id="915" name="Text Placeholder 2"/>
          <p:cNvSpPr/>
          <p:nvPr>
            <p:ph type="body" sz="quarter" idx="1"/>
          </p:nvPr>
        </p:nvSpPr>
        <p:spPr>
          <a:xfrm>
            <a:off x="3370402" y="4034788"/>
            <a:ext cx="2270009" cy="381001"/>
          </a:xfrm>
          <a:prstGeom prst="rect">
            <a:avLst/>
          </a:prstGeom>
        </p:spPr>
        <p:txBody>
          <a:bodyPr/>
          <a:lstStyle/>
          <a:p>
            <a:pPr/>
            <a:r>
              <a:t>April 20, 2017</a:t>
            </a:r>
          </a:p>
        </p:txBody>
      </p:sp>
      <p:sp>
        <p:nvSpPr>
          <p:cNvPr id="916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40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Rectangle 4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 Big Box</a:t>
            </a:r>
          </a:p>
        </p:txBody>
      </p:sp>
      <p:sp>
        <p:nvSpPr>
          <p:cNvPr id="942" name="Content Placeholder 2"/>
          <p:cNvSpPr/>
          <p:nvPr/>
        </p:nvSpPr>
        <p:spPr>
          <a:xfrm>
            <a:off x="1035626" y="725557"/>
            <a:ext cx="341514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685800">
              <a:spcBef>
                <a:spcPts val="500"/>
              </a:spcBef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943" name="Rectangle 2"/>
          <p:cNvSpPr/>
          <p:nvPr/>
        </p:nvSpPr>
        <p:spPr>
          <a:xfrm>
            <a:off x="304800" y="1234788"/>
            <a:ext cx="5029200" cy="4861212"/>
          </a:xfrm>
          <a:prstGeom prst="rect">
            <a:avLst/>
          </a:prstGeom>
          <a:solidFill>
            <a:srgbClr val="FBE5D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4" name="Content Placeholder 2"/>
          <p:cNvSpPr/>
          <p:nvPr/>
        </p:nvSpPr>
        <p:spPr>
          <a:xfrm>
            <a:off x="5791199" y="1234787"/>
            <a:ext cx="3121796" cy="3564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685800">
              <a:spcBef>
                <a:spcPts val="4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Take a few moments to answer the following questions with the person next to you: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 u="sng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 defTabSz="685800">
              <a:spcBef>
                <a:spcPts val="400"/>
              </a:spcBef>
              <a:buSzPct val="100000"/>
              <a:buAutoNum type="arabicPeriod" startAt="1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How does this box represent a server?</a:t>
            </a:r>
            <a:endParaRPr sz="2400"/>
          </a:p>
          <a:p>
            <a:pPr marL="457200" indent="-457200" defTabSz="685800">
              <a:spcBef>
                <a:spcPts val="500"/>
              </a:spcBef>
              <a:buSzPct val="100000"/>
              <a:buAutoNum type="arabicPeriod" startAt="1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 defTabSz="685800">
              <a:spcBef>
                <a:spcPts val="400"/>
              </a:spcBef>
              <a:buSzPct val="100000"/>
              <a:buAutoNum type="arabicPeriod" startAt="2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What modules or “sub-boxes” commonly exist inside?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Rectangle 4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Inside the Box: And More!</a:t>
            </a:r>
          </a:p>
        </p:txBody>
      </p:sp>
      <p:sp>
        <p:nvSpPr>
          <p:cNvPr id="947" name="Rectangle 2"/>
          <p:cNvSpPr/>
          <p:nvPr/>
        </p:nvSpPr>
        <p:spPr>
          <a:xfrm>
            <a:off x="304800" y="1234788"/>
            <a:ext cx="5029200" cy="4861212"/>
          </a:xfrm>
          <a:prstGeom prst="rect">
            <a:avLst/>
          </a:prstGeom>
          <a:solidFill>
            <a:srgbClr val="FBE5D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8" name="Content Placeholder 2"/>
          <p:cNvSpPr/>
          <p:nvPr/>
        </p:nvSpPr>
        <p:spPr>
          <a:xfrm>
            <a:off x="1035626" y="725557"/>
            <a:ext cx="341514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685800">
              <a:spcBef>
                <a:spcPts val="500"/>
              </a:spcBef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949" name="Rectangle 6"/>
          <p:cNvSpPr/>
          <p:nvPr/>
        </p:nvSpPr>
        <p:spPr>
          <a:xfrm>
            <a:off x="609600" y="1528861"/>
            <a:ext cx="1981200" cy="762001"/>
          </a:xfrm>
          <a:prstGeom prst="rect">
            <a:avLst/>
          </a:prstGeom>
          <a:solidFill>
            <a:srgbClr val="9DC3E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0" name="Content Placeholder 2"/>
          <p:cNvSpPr/>
          <p:nvPr/>
        </p:nvSpPr>
        <p:spPr>
          <a:xfrm>
            <a:off x="-107374" y="1655245"/>
            <a:ext cx="3415147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685800">
              <a:spcBef>
                <a:spcPts val="500"/>
              </a:spcBef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Listen</a:t>
            </a:r>
          </a:p>
        </p:txBody>
      </p:sp>
      <p:sp>
        <p:nvSpPr>
          <p:cNvPr id="951" name="Rectangle 8"/>
          <p:cNvSpPr/>
          <p:nvPr/>
        </p:nvSpPr>
        <p:spPr>
          <a:xfrm>
            <a:off x="2994313" y="1528861"/>
            <a:ext cx="1981201" cy="762001"/>
          </a:xfrm>
          <a:prstGeom prst="rect">
            <a:avLst/>
          </a:prstGeom>
          <a:solidFill>
            <a:srgbClr val="9DC3E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2" name="Content Placeholder 2"/>
          <p:cNvSpPr/>
          <p:nvPr/>
        </p:nvSpPr>
        <p:spPr>
          <a:xfrm>
            <a:off x="2277341" y="1655245"/>
            <a:ext cx="3415146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685800">
              <a:spcBef>
                <a:spcPts val="500"/>
              </a:spcBef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URL Parse</a:t>
            </a:r>
          </a:p>
        </p:txBody>
      </p:sp>
      <p:sp>
        <p:nvSpPr>
          <p:cNvPr id="953" name="Rectangle 10"/>
          <p:cNvSpPr/>
          <p:nvPr/>
        </p:nvSpPr>
        <p:spPr>
          <a:xfrm>
            <a:off x="609599" y="2629973"/>
            <a:ext cx="4365916" cy="762001"/>
          </a:xfrm>
          <a:prstGeom prst="rect">
            <a:avLst/>
          </a:prstGeom>
          <a:solidFill>
            <a:srgbClr val="9DC3E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4" name="Content Placeholder 2"/>
          <p:cNvSpPr/>
          <p:nvPr/>
        </p:nvSpPr>
        <p:spPr>
          <a:xfrm>
            <a:off x="1111826" y="2756357"/>
            <a:ext cx="3415147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685800">
              <a:spcBef>
                <a:spcPts val="500"/>
              </a:spcBef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Route Handling</a:t>
            </a:r>
          </a:p>
        </p:txBody>
      </p:sp>
      <p:sp>
        <p:nvSpPr>
          <p:cNvPr id="955" name="Rectangle 12"/>
          <p:cNvSpPr/>
          <p:nvPr/>
        </p:nvSpPr>
        <p:spPr>
          <a:xfrm>
            <a:off x="609600" y="3719917"/>
            <a:ext cx="1981200" cy="762001"/>
          </a:xfrm>
          <a:prstGeom prst="rect">
            <a:avLst/>
          </a:prstGeom>
          <a:solidFill>
            <a:srgbClr val="9DC3E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6" name="Content Placeholder 2"/>
          <p:cNvSpPr/>
          <p:nvPr/>
        </p:nvSpPr>
        <p:spPr>
          <a:xfrm>
            <a:off x="-107374" y="3933511"/>
            <a:ext cx="3415147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Send HTML</a:t>
            </a:r>
          </a:p>
        </p:txBody>
      </p:sp>
      <p:sp>
        <p:nvSpPr>
          <p:cNvPr id="957" name="Rectangle 14"/>
          <p:cNvSpPr/>
          <p:nvPr/>
        </p:nvSpPr>
        <p:spPr>
          <a:xfrm>
            <a:off x="2974027" y="3731086"/>
            <a:ext cx="1981201" cy="762001"/>
          </a:xfrm>
          <a:prstGeom prst="rect">
            <a:avLst/>
          </a:prstGeom>
          <a:solidFill>
            <a:srgbClr val="9DC3E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8" name="Content Placeholder 2"/>
          <p:cNvSpPr/>
          <p:nvPr/>
        </p:nvSpPr>
        <p:spPr>
          <a:xfrm>
            <a:off x="2257055" y="3944680"/>
            <a:ext cx="3415146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Send JSON</a:t>
            </a:r>
          </a:p>
        </p:txBody>
      </p:sp>
      <p:sp>
        <p:nvSpPr>
          <p:cNvPr id="959" name="Rectangle 16"/>
          <p:cNvSpPr/>
          <p:nvPr/>
        </p:nvSpPr>
        <p:spPr>
          <a:xfrm>
            <a:off x="609600" y="4775989"/>
            <a:ext cx="1981200" cy="762001"/>
          </a:xfrm>
          <a:prstGeom prst="rect">
            <a:avLst/>
          </a:prstGeom>
          <a:solidFill>
            <a:srgbClr val="9DC3E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0" name="Content Placeholder 2"/>
          <p:cNvSpPr/>
          <p:nvPr/>
        </p:nvSpPr>
        <p:spPr>
          <a:xfrm>
            <a:off x="-107374" y="4989583"/>
            <a:ext cx="3415147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Receive POSTs</a:t>
            </a:r>
          </a:p>
        </p:txBody>
      </p:sp>
      <p:sp>
        <p:nvSpPr>
          <p:cNvPr id="961" name="Rectangle 18"/>
          <p:cNvSpPr/>
          <p:nvPr/>
        </p:nvSpPr>
        <p:spPr>
          <a:xfrm>
            <a:off x="2978398" y="4799839"/>
            <a:ext cx="1981201" cy="762001"/>
          </a:xfrm>
          <a:prstGeom prst="rect">
            <a:avLst/>
          </a:prstGeom>
          <a:solidFill>
            <a:srgbClr val="9DC3E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2" name="Content Placeholder 2"/>
          <p:cNvSpPr/>
          <p:nvPr/>
        </p:nvSpPr>
        <p:spPr>
          <a:xfrm>
            <a:off x="2261424" y="5013433"/>
            <a:ext cx="3415146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685800">
              <a:spcBef>
                <a:spcPts val="400"/>
              </a:spcBef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Server Side Logic</a:t>
            </a:r>
          </a:p>
        </p:txBody>
      </p:sp>
      <p:sp>
        <p:nvSpPr>
          <p:cNvPr id="963" name="Rectangle 20"/>
          <p:cNvSpPr/>
          <p:nvPr/>
        </p:nvSpPr>
        <p:spPr>
          <a:xfrm>
            <a:off x="652399" y="5751583"/>
            <a:ext cx="4323115" cy="230661"/>
          </a:xfrm>
          <a:prstGeom prst="rect">
            <a:avLst/>
          </a:prstGeom>
          <a:solidFill>
            <a:srgbClr val="9DC3E6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4" name="Content Placeholder 2"/>
          <p:cNvSpPr/>
          <p:nvPr/>
        </p:nvSpPr>
        <p:spPr>
          <a:xfrm>
            <a:off x="-982840" y="5713253"/>
            <a:ext cx="7452077" cy="301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685800">
              <a:spcBef>
                <a:spcPts val="300"/>
              </a:spcBef>
              <a:defRPr b="1" sz="1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And More!</a:t>
            </a:r>
          </a:p>
        </p:txBody>
      </p:sp>
      <p:sp>
        <p:nvSpPr>
          <p:cNvPr id="965" name="Content Placeholder 2"/>
          <p:cNvSpPr/>
          <p:nvPr/>
        </p:nvSpPr>
        <p:spPr>
          <a:xfrm>
            <a:off x="5791199" y="1234787"/>
            <a:ext cx="3121796" cy="3430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In a way, servers can be represented as hardware boxes with modules of server-side code contained inside. 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Servers typically contain code for tasks such as listening, parsing URLs, route handling, and more.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Express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Remind me again…</a:t>
            </a:r>
          </a:p>
        </p:txBody>
      </p:sp>
      <p:sp>
        <p:nvSpPr>
          <p:cNvPr id="970" name="Rectangle 4"/>
          <p:cNvSpPr/>
          <p:nvPr/>
        </p:nvSpPr>
        <p:spPr>
          <a:xfrm>
            <a:off x="173841" y="5092005"/>
            <a:ext cx="8796317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 modern </a:t>
            </a:r>
            <a:r>
              <a:rPr b="1"/>
              <a:t>web applications </a:t>
            </a:r>
            <a:r>
              <a:t>there is a constant back-and-forth communication between the visuals displayed on the user’s browser (</a:t>
            </a:r>
            <a:r>
              <a:rPr b="1"/>
              <a:t>frontend) </a:t>
            </a:r>
            <a:r>
              <a:t>and the data and logic stored on the server (</a:t>
            </a:r>
            <a:r>
              <a:rPr b="1"/>
              <a:t>backend).</a:t>
            </a:r>
          </a:p>
        </p:txBody>
      </p:sp>
      <p:sp>
        <p:nvSpPr>
          <p:cNvPr id="971" name="Content Placeholder 2"/>
          <p:cNvSpPr/>
          <p:nvPr/>
        </p:nvSpPr>
        <p:spPr>
          <a:xfrm>
            <a:off x="443344" y="2971799"/>
            <a:ext cx="8229601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685800">
              <a:spcBef>
                <a:spcPts val="80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What is </a:t>
            </a:r>
            <a:r>
              <a:rPr b="1"/>
              <a:t>Express?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Rectangle 4"/>
          <p:cNvSpPr/>
          <p:nvPr/>
        </p:nvSpPr>
        <p:spPr>
          <a:xfrm>
            <a:off x="173841" y="5092005"/>
            <a:ext cx="8796317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 modern </a:t>
            </a:r>
            <a:r>
              <a:rPr b="1"/>
              <a:t>web applications </a:t>
            </a:r>
            <a:r>
              <a:t>there is a constant back-and-forth communication between the visuals displayed on the user’s browser (</a:t>
            </a:r>
            <a:r>
              <a:rPr b="1"/>
              <a:t>frontend) </a:t>
            </a:r>
            <a:r>
              <a:t>and the data and logic stored on the server (</a:t>
            </a:r>
            <a:r>
              <a:rPr b="1"/>
              <a:t>backend).</a:t>
            </a:r>
          </a:p>
        </p:txBody>
      </p:sp>
      <p:sp>
        <p:nvSpPr>
          <p:cNvPr id="974" name="Title 3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Express.JS</a:t>
            </a:r>
          </a:p>
        </p:txBody>
      </p:sp>
      <p:pic>
        <p:nvPicPr>
          <p:cNvPr id="97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59" y="990600"/>
            <a:ext cx="8537118" cy="3048001"/>
          </a:xfrm>
          <a:prstGeom prst="rect">
            <a:avLst/>
          </a:prstGeom>
          <a:ln w="12700">
            <a:miter lim="400000"/>
          </a:ln>
        </p:spPr>
      </p:pic>
      <p:sp>
        <p:nvSpPr>
          <p:cNvPr id="976" name="Content Placeholder 2"/>
          <p:cNvSpPr/>
          <p:nvPr/>
        </p:nvSpPr>
        <p:spPr>
          <a:xfrm>
            <a:off x="443344" y="4571999"/>
            <a:ext cx="8229601" cy="1143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685800">
              <a:spcBef>
                <a:spcPts val="80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Web framework for node to make creating code for </a:t>
            </a:r>
            <a:r>
              <a:rPr b="1"/>
              <a:t>server</a:t>
            </a:r>
            <a:r>
              <a:t> much simpler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Remind me again…</a:t>
            </a:r>
          </a:p>
        </p:txBody>
      </p:sp>
      <p:sp>
        <p:nvSpPr>
          <p:cNvPr id="979" name="Rectangle 4"/>
          <p:cNvSpPr/>
          <p:nvPr/>
        </p:nvSpPr>
        <p:spPr>
          <a:xfrm>
            <a:off x="173841" y="5092005"/>
            <a:ext cx="8796317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 modern </a:t>
            </a:r>
            <a:r>
              <a:rPr b="1"/>
              <a:t>web applications </a:t>
            </a:r>
            <a:r>
              <a:t>there is a constant back-and-forth communication between the visuals displayed on the user’s browser (</a:t>
            </a:r>
            <a:r>
              <a:rPr b="1"/>
              <a:t>frontend) </a:t>
            </a:r>
            <a:r>
              <a:t>and the data and logic stored on the server (</a:t>
            </a:r>
            <a:r>
              <a:rPr b="1"/>
              <a:t>backend).</a:t>
            </a:r>
          </a:p>
        </p:txBody>
      </p:sp>
      <p:sp>
        <p:nvSpPr>
          <p:cNvPr id="980" name="Content Placeholder 2"/>
          <p:cNvSpPr/>
          <p:nvPr/>
        </p:nvSpPr>
        <p:spPr>
          <a:xfrm>
            <a:off x="443344" y="2971799"/>
            <a:ext cx="8229601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685800">
              <a:spcBef>
                <a:spcPts val="800"/>
              </a:spcBef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What is a </a:t>
            </a:r>
            <a:r>
              <a:rPr b="1"/>
              <a:t>route?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Routes = Maps</a:t>
            </a:r>
          </a:p>
        </p:txBody>
      </p:sp>
      <p:sp>
        <p:nvSpPr>
          <p:cNvPr id="983" name="Rectangle 4"/>
          <p:cNvSpPr/>
          <p:nvPr/>
        </p:nvSpPr>
        <p:spPr>
          <a:xfrm>
            <a:off x="173841" y="5092005"/>
            <a:ext cx="8796317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 modern </a:t>
            </a:r>
            <a:r>
              <a:rPr b="1"/>
              <a:t>web applications </a:t>
            </a:r>
            <a:r>
              <a:t>there is a constant back-and-forth communication between the visuals displayed on the user’s browser (</a:t>
            </a:r>
            <a:r>
              <a:rPr b="1"/>
              <a:t>frontend) </a:t>
            </a:r>
            <a:r>
              <a:t>and the data and logic stored on the server (</a:t>
            </a:r>
            <a:r>
              <a:rPr b="1"/>
              <a:t>backend).</a:t>
            </a:r>
          </a:p>
        </p:txBody>
      </p:sp>
      <p:pic>
        <p:nvPicPr>
          <p:cNvPr id="98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874394"/>
            <a:ext cx="7016772" cy="5233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Routes = Maps</a:t>
            </a:r>
          </a:p>
        </p:txBody>
      </p:sp>
      <p:grpSp>
        <p:nvGrpSpPr>
          <p:cNvPr id="989" name="Rectangle 3"/>
          <p:cNvGrpSpPr/>
          <p:nvPr/>
        </p:nvGrpSpPr>
        <p:grpSpPr>
          <a:xfrm>
            <a:off x="2255520" y="1470660"/>
            <a:ext cx="2209801" cy="990601"/>
            <a:chOff x="0" y="0"/>
            <a:chExt cx="2209800" cy="990600"/>
          </a:xfrm>
        </p:grpSpPr>
        <p:sp>
          <p:nvSpPr>
            <p:cNvPr id="987" name="Rectangle"/>
            <p:cNvSpPr/>
            <p:nvPr/>
          </p:nvSpPr>
          <p:spPr>
            <a:xfrm>
              <a:off x="0" y="0"/>
              <a:ext cx="2209800" cy="990600"/>
            </a:xfrm>
            <a:prstGeom prst="rect">
              <a:avLst/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8" name="/join"/>
            <p:cNvSpPr/>
            <p:nvPr/>
          </p:nvSpPr>
          <p:spPr>
            <a:xfrm>
              <a:off x="0" y="172139"/>
              <a:ext cx="2209800" cy="64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/join</a:t>
              </a:r>
            </a:p>
          </p:txBody>
        </p:sp>
      </p:grpSp>
      <p:grpSp>
        <p:nvGrpSpPr>
          <p:cNvPr id="992" name="Rectangle 5"/>
          <p:cNvGrpSpPr/>
          <p:nvPr/>
        </p:nvGrpSpPr>
        <p:grpSpPr>
          <a:xfrm>
            <a:off x="2286000" y="3026061"/>
            <a:ext cx="2209800" cy="990601"/>
            <a:chOff x="0" y="0"/>
            <a:chExt cx="2209800" cy="990600"/>
          </a:xfrm>
        </p:grpSpPr>
        <p:sp>
          <p:nvSpPr>
            <p:cNvPr id="990" name="Rectangle"/>
            <p:cNvSpPr/>
            <p:nvPr/>
          </p:nvSpPr>
          <p:spPr>
            <a:xfrm>
              <a:off x="0" y="0"/>
              <a:ext cx="2209800" cy="990600"/>
            </a:xfrm>
            <a:prstGeom prst="rect">
              <a:avLst/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1" name="/add"/>
            <p:cNvSpPr/>
            <p:nvPr/>
          </p:nvSpPr>
          <p:spPr>
            <a:xfrm>
              <a:off x="0" y="172139"/>
              <a:ext cx="2209800" cy="64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/add</a:t>
              </a:r>
            </a:p>
          </p:txBody>
        </p:sp>
      </p:grpSp>
      <p:grpSp>
        <p:nvGrpSpPr>
          <p:cNvPr id="995" name="Rectangle 6"/>
          <p:cNvGrpSpPr/>
          <p:nvPr/>
        </p:nvGrpSpPr>
        <p:grpSpPr>
          <a:xfrm>
            <a:off x="838200" y="4596705"/>
            <a:ext cx="3657600" cy="990601"/>
            <a:chOff x="0" y="0"/>
            <a:chExt cx="3657600" cy="990600"/>
          </a:xfrm>
        </p:grpSpPr>
        <p:sp>
          <p:nvSpPr>
            <p:cNvPr id="993" name="Rectangle"/>
            <p:cNvSpPr/>
            <p:nvPr/>
          </p:nvSpPr>
          <p:spPr>
            <a:xfrm>
              <a:off x="0" y="0"/>
              <a:ext cx="3657600" cy="990600"/>
            </a:xfrm>
            <a:prstGeom prst="rect">
              <a:avLst/>
            </a:prstGeom>
            <a:solidFill>
              <a:srgbClr val="5B9BD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4" name="/search/:name"/>
            <p:cNvSpPr/>
            <p:nvPr/>
          </p:nvSpPr>
          <p:spPr>
            <a:xfrm>
              <a:off x="0" y="172139"/>
              <a:ext cx="3657600" cy="6463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/search/:name</a:t>
              </a:r>
            </a:p>
          </p:txBody>
        </p:sp>
      </p:grpSp>
      <p:sp>
        <p:nvSpPr>
          <p:cNvPr id="996" name="Right Arrow 7"/>
          <p:cNvSpPr/>
          <p:nvPr/>
        </p:nvSpPr>
        <p:spPr>
          <a:xfrm>
            <a:off x="4953000" y="1676400"/>
            <a:ext cx="990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7" name="Right Arrow 8"/>
          <p:cNvSpPr/>
          <p:nvPr/>
        </p:nvSpPr>
        <p:spPr>
          <a:xfrm>
            <a:off x="4953000" y="3232345"/>
            <a:ext cx="990600" cy="5334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8" name="Right Arrow 10"/>
          <p:cNvSpPr/>
          <p:nvPr/>
        </p:nvSpPr>
        <p:spPr>
          <a:xfrm>
            <a:off x="4876800" y="4825305"/>
            <a:ext cx="990600" cy="5334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B9BD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9" name="TextBox 11"/>
          <p:cNvSpPr/>
          <p:nvPr/>
        </p:nvSpPr>
        <p:spPr>
          <a:xfrm>
            <a:off x="76200" y="3397879"/>
            <a:ext cx="259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User visits a link…</a:t>
            </a:r>
          </a:p>
        </p:txBody>
      </p:sp>
      <p:sp>
        <p:nvSpPr>
          <p:cNvPr id="1000" name="TextBox 12"/>
          <p:cNvSpPr/>
          <p:nvPr/>
        </p:nvSpPr>
        <p:spPr>
          <a:xfrm>
            <a:off x="6324600" y="1685961"/>
            <a:ext cx="259080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User is shown the “Join” Page</a:t>
            </a:r>
          </a:p>
        </p:txBody>
      </p:sp>
      <p:sp>
        <p:nvSpPr>
          <p:cNvPr id="1001" name="TextBox 13"/>
          <p:cNvSpPr/>
          <p:nvPr/>
        </p:nvSpPr>
        <p:spPr>
          <a:xfrm>
            <a:off x="6400800" y="3119415"/>
            <a:ext cx="259080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User is shown the “Add” Page</a:t>
            </a:r>
          </a:p>
        </p:txBody>
      </p:sp>
      <p:sp>
        <p:nvSpPr>
          <p:cNvPr id="1002" name="TextBox 14"/>
          <p:cNvSpPr/>
          <p:nvPr/>
        </p:nvSpPr>
        <p:spPr>
          <a:xfrm>
            <a:off x="6339840" y="4596705"/>
            <a:ext cx="2590801" cy="1150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User is shown the “search” page with just the results relevant to the name.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Quick Example</a:t>
            </a:r>
          </a:p>
        </p:txBody>
      </p:sp>
      <p:sp>
        <p:nvSpPr>
          <p:cNvPr id="1005" name="Rectangle 5"/>
          <p:cNvSpPr/>
          <p:nvPr/>
        </p:nvSpPr>
        <p:spPr>
          <a:xfrm>
            <a:off x="880532" y="5950608"/>
            <a:ext cx="723900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https://mean-map.herokuapp.com/#/join</a:t>
            </a:r>
          </a:p>
        </p:txBody>
      </p:sp>
      <p:pic>
        <p:nvPicPr>
          <p:cNvPr id="100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834363"/>
            <a:ext cx="7323667" cy="4943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Client-Server Communication (GET)</a:t>
            </a:r>
          </a:p>
        </p:txBody>
      </p:sp>
      <p:pic>
        <p:nvPicPr>
          <p:cNvPr id="100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4503" y="2255122"/>
            <a:ext cx="2744698" cy="1343026"/>
          </a:xfrm>
          <a:prstGeom prst="rect">
            <a:avLst/>
          </a:prstGeom>
          <a:ln w="12700">
            <a:miter lim="400000"/>
          </a:ln>
        </p:spPr>
      </p:pic>
      <p:sp>
        <p:nvSpPr>
          <p:cNvPr id="1010" name="Title 1"/>
          <p:cNvSpPr/>
          <p:nvPr/>
        </p:nvSpPr>
        <p:spPr>
          <a:xfrm>
            <a:off x="6361950" y="1616467"/>
            <a:ext cx="2209801" cy="65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Node Server</a:t>
            </a:r>
          </a:p>
        </p:txBody>
      </p:sp>
      <p:sp>
        <p:nvSpPr>
          <p:cNvPr id="1011" name="Title 1"/>
          <p:cNvSpPr/>
          <p:nvPr/>
        </p:nvSpPr>
        <p:spPr>
          <a:xfrm>
            <a:off x="531902" y="1582135"/>
            <a:ext cx="2209801" cy="65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2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Client Browser</a:t>
            </a:r>
          </a:p>
        </p:txBody>
      </p:sp>
      <p:sp>
        <p:nvSpPr>
          <p:cNvPr id="1012" name="Straight Arrow Connector 8"/>
          <p:cNvSpPr/>
          <p:nvPr/>
        </p:nvSpPr>
        <p:spPr>
          <a:xfrm>
            <a:off x="3275103" y="2926633"/>
            <a:ext cx="2551952" cy="1"/>
          </a:xfrm>
          <a:prstGeom prst="line">
            <a:avLst/>
          </a:prstGeom>
          <a:ln w="635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13" name="Title 1"/>
          <p:cNvSpPr/>
          <p:nvPr/>
        </p:nvSpPr>
        <p:spPr>
          <a:xfrm>
            <a:off x="3415946" y="1997058"/>
            <a:ext cx="2209801" cy="65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1) User visits /join</a:t>
            </a:r>
          </a:p>
        </p:txBody>
      </p:sp>
      <p:sp>
        <p:nvSpPr>
          <p:cNvPr id="1014" name="Title 1"/>
          <p:cNvSpPr/>
          <p:nvPr/>
        </p:nvSpPr>
        <p:spPr>
          <a:xfrm>
            <a:off x="3415946" y="2323986"/>
            <a:ext cx="2209801" cy="65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(GET Request)</a:t>
            </a:r>
          </a:p>
        </p:txBody>
      </p:sp>
      <p:pic>
        <p:nvPicPr>
          <p:cNvPr id="101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" y="2422720"/>
            <a:ext cx="2858180" cy="2149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Early Concerns…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Client-Server Communication (GET)</a:t>
            </a:r>
          </a:p>
        </p:txBody>
      </p:sp>
      <p:pic>
        <p:nvPicPr>
          <p:cNvPr id="10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4503" y="2255122"/>
            <a:ext cx="2744698" cy="1343026"/>
          </a:xfrm>
          <a:prstGeom prst="rect">
            <a:avLst/>
          </a:prstGeom>
          <a:ln w="12700">
            <a:miter lim="400000"/>
          </a:ln>
        </p:spPr>
      </p:pic>
      <p:sp>
        <p:nvSpPr>
          <p:cNvPr id="1019" name="Title 1"/>
          <p:cNvSpPr/>
          <p:nvPr/>
        </p:nvSpPr>
        <p:spPr>
          <a:xfrm>
            <a:off x="6361950" y="1616467"/>
            <a:ext cx="2209801" cy="65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Node Server</a:t>
            </a:r>
          </a:p>
        </p:txBody>
      </p:sp>
      <p:sp>
        <p:nvSpPr>
          <p:cNvPr id="1020" name="Title 1"/>
          <p:cNvSpPr/>
          <p:nvPr/>
        </p:nvSpPr>
        <p:spPr>
          <a:xfrm>
            <a:off x="531902" y="1582135"/>
            <a:ext cx="2209801" cy="65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2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Client Browser</a:t>
            </a:r>
          </a:p>
        </p:txBody>
      </p:sp>
      <p:sp>
        <p:nvSpPr>
          <p:cNvPr id="1021" name="Straight Arrow Connector 8"/>
          <p:cNvSpPr/>
          <p:nvPr/>
        </p:nvSpPr>
        <p:spPr>
          <a:xfrm>
            <a:off x="3275103" y="2926633"/>
            <a:ext cx="2551952" cy="1"/>
          </a:xfrm>
          <a:prstGeom prst="line">
            <a:avLst/>
          </a:prstGeom>
          <a:ln w="635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22" name="Title 1"/>
          <p:cNvSpPr/>
          <p:nvPr/>
        </p:nvSpPr>
        <p:spPr>
          <a:xfrm>
            <a:off x="3427503" y="3498242"/>
            <a:ext cx="2209801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 defTabSz="6858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3) Server responds by providing HTML with web form data</a:t>
            </a:r>
          </a:p>
        </p:txBody>
      </p:sp>
      <p:sp>
        <p:nvSpPr>
          <p:cNvPr id="1023" name="Straight Arrow Connector 12"/>
          <p:cNvSpPr/>
          <p:nvPr/>
        </p:nvSpPr>
        <p:spPr>
          <a:xfrm flipH="1">
            <a:off x="3331877" y="3321922"/>
            <a:ext cx="2438402" cy="1"/>
          </a:xfrm>
          <a:prstGeom prst="line">
            <a:avLst/>
          </a:prstGeom>
          <a:ln w="635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24" name="Title 1"/>
          <p:cNvSpPr/>
          <p:nvPr/>
        </p:nvSpPr>
        <p:spPr>
          <a:xfrm>
            <a:off x="3415946" y="1997058"/>
            <a:ext cx="2209801" cy="65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1) User visits /join</a:t>
            </a:r>
          </a:p>
        </p:txBody>
      </p:sp>
      <p:sp>
        <p:nvSpPr>
          <p:cNvPr id="1025" name="Title 1"/>
          <p:cNvSpPr/>
          <p:nvPr/>
        </p:nvSpPr>
        <p:spPr>
          <a:xfrm>
            <a:off x="3415946" y="2323986"/>
            <a:ext cx="2209801" cy="65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(GET Request)</a:t>
            </a:r>
          </a:p>
        </p:txBody>
      </p:sp>
      <p:sp>
        <p:nvSpPr>
          <p:cNvPr id="1026" name="Title 1"/>
          <p:cNvSpPr/>
          <p:nvPr/>
        </p:nvSpPr>
        <p:spPr>
          <a:xfrm>
            <a:off x="6094503" y="3837006"/>
            <a:ext cx="2629649" cy="1417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 defTabSz="6858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2) Request triggers the code in the Server route. The server then finds the relevant HTML content and data</a:t>
            </a:r>
          </a:p>
        </p:txBody>
      </p:sp>
      <p:pic>
        <p:nvPicPr>
          <p:cNvPr id="1027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" y="2422720"/>
            <a:ext cx="2858180" cy="2149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pPr/>
            <a:r>
              <a:t>Client-Server Communication (POST)</a:t>
            </a:r>
          </a:p>
        </p:txBody>
      </p:sp>
      <p:pic>
        <p:nvPicPr>
          <p:cNvPr id="103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4503" y="2255122"/>
            <a:ext cx="2744698" cy="1343026"/>
          </a:xfrm>
          <a:prstGeom prst="rect">
            <a:avLst/>
          </a:prstGeom>
          <a:ln w="12700">
            <a:miter lim="400000"/>
          </a:ln>
        </p:spPr>
      </p:pic>
      <p:sp>
        <p:nvSpPr>
          <p:cNvPr id="1031" name="Title 1"/>
          <p:cNvSpPr/>
          <p:nvPr/>
        </p:nvSpPr>
        <p:spPr>
          <a:xfrm>
            <a:off x="6361950" y="1616467"/>
            <a:ext cx="2209801" cy="65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Node Server</a:t>
            </a:r>
          </a:p>
        </p:txBody>
      </p:sp>
      <p:sp>
        <p:nvSpPr>
          <p:cNvPr id="1032" name="Title 1"/>
          <p:cNvSpPr/>
          <p:nvPr/>
        </p:nvSpPr>
        <p:spPr>
          <a:xfrm>
            <a:off x="531902" y="1582135"/>
            <a:ext cx="2209801" cy="65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2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Client Browser</a:t>
            </a:r>
          </a:p>
        </p:txBody>
      </p:sp>
      <p:sp>
        <p:nvSpPr>
          <p:cNvPr id="1033" name="Straight Arrow Connector 8"/>
          <p:cNvSpPr/>
          <p:nvPr/>
        </p:nvSpPr>
        <p:spPr>
          <a:xfrm>
            <a:off x="3275103" y="2926633"/>
            <a:ext cx="2551952" cy="1"/>
          </a:xfrm>
          <a:prstGeom prst="line">
            <a:avLst/>
          </a:prstGeom>
          <a:ln w="635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34" name="Title 1"/>
          <p:cNvSpPr/>
          <p:nvPr/>
        </p:nvSpPr>
        <p:spPr>
          <a:xfrm>
            <a:off x="3056564" y="2073258"/>
            <a:ext cx="2924388" cy="65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1) User submits form entry</a:t>
            </a:r>
          </a:p>
        </p:txBody>
      </p:sp>
      <p:sp>
        <p:nvSpPr>
          <p:cNvPr id="1035" name="Title 1"/>
          <p:cNvSpPr/>
          <p:nvPr/>
        </p:nvSpPr>
        <p:spPr>
          <a:xfrm>
            <a:off x="3569842" y="2400186"/>
            <a:ext cx="2209801" cy="65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(POST Request)</a:t>
            </a:r>
          </a:p>
        </p:txBody>
      </p:sp>
      <p:pic>
        <p:nvPicPr>
          <p:cNvPr id="1036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" y="2422720"/>
            <a:ext cx="2858180" cy="2149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pPr/>
            <a:r>
              <a:t>Client-Server Communication (POST)</a:t>
            </a:r>
          </a:p>
        </p:txBody>
      </p:sp>
      <p:pic>
        <p:nvPicPr>
          <p:cNvPr id="103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4503" y="2255122"/>
            <a:ext cx="2744698" cy="1343026"/>
          </a:xfrm>
          <a:prstGeom prst="rect">
            <a:avLst/>
          </a:prstGeom>
          <a:ln w="12700">
            <a:miter lim="400000"/>
          </a:ln>
        </p:spPr>
      </p:pic>
      <p:sp>
        <p:nvSpPr>
          <p:cNvPr id="1040" name="Title 1"/>
          <p:cNvSpPr/>
          <p:nvPr/>
        </p:nvSpPr>
        <p:spPr>
          <a:xfrm>
            <a:off x="6361950" y="1616467"/>
            <a:ext cx="2209801" cy="65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Node Server</a:t>
            </a:r>
          </a:p>
        </p:txBody>
      </p:sp>
      <p:sp>
        <p:nvSpPr>
          <p:cNvPr id="1041" name="Title 1"/>
          <p:cNvSpPr/>
          <p:nvPr/>
        </p:nvSpPr>
        <p:spPr>
          <a:xfrm>
            <a:off x="531902" y="1582135"/>
            <a:ext cx="2209801" cy="65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2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Client Browser</a:t>
            </a:r>
          </a:p>
        </p:txBody>
      </p:sp>
      <p:sp>
        <p:nvSpPr>
          <p:cNvPr id="1042" name="Straight Arrow Connector 8"/>
          <p:cNvSpPr/>
          <p:nvPr/>
        </p:nvSpPr>
        <p:spPr>
          <a:xfrm>
            <a:off x="3275103" y="2926633"/>
            <a:ext cx="2551952" cy="1"/>
          </a:xfrm>
          <a:prstGeom prst="line">
            <a:avLst/>
          </a:prstGeom>
          <a:ln w="635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43" name="Title 1"/>
          <p:cNvSpPr/>
          <p:nvPr/>
        </p:nvSpPr>
        <p:spPr>
          <a:xfrm>
            <a:off x="3427503" y="3498242"/>
            <a:ext cx="2209801" cy="88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 defTabSz="6858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3) Server responds by providing HTML with web form data</a:t>
            </a:r>
          </a:p>
        </p:txBody>
      </p:sp>
      <p:sp>
        <p:nvSpPr>
          <p:cNvPr id="1044" name="Straight Arrow Connector 12"/>
          <p:cNvSpPr/>
          <p:nvPr/>
        </p:nvSpPr>
        <p:spPr>
          <a:xfrm flipH="1">
            <a:off x="3331877" y="3321922"/>
            <a:ext cx="2438402" cy="1"/>
          </a:xfrm>
          <a:prstGeom prst="line">
            <a:avLst/>
          </a:prstGeom>
          <a:ln w="6350">
            <a:solidFill>
              <a:srgbClr val="5B9BD5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45" name="Title 1"/>
          <p:cNvSpPr/>
          <p:nvPr/>
        </p:nvSpPr>
        <p:spPr>
          <a:xfrm>
            <a:off x="6094503" y="3837006"/>
            <a:ext cx="2629649" cy="1417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 defTabSz="6858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2) Request triggers the code in the Server route. The server then adds the user to the map and database.</a:t>
            </a:r>
          </a:p>
        </p:txBody>
      </p:sp>
      <p:sp>
        <p:nvSpPr>
          <p:cNvPr id="1046" name="Title 1"/>
          <p:cNvSpPr/>
          <p:nvPr/>
        </p:nvSpPr>
        <p:spPr>
          <a:xfrm>
            <a:off x="3056564" y="2073258"/>
            <a:ext cx="2924388" cy="65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1) User submits form entry</a:t>
            </a:r>
          </a:p>
        </p:txBody>
      </p:sp>
      <p:sp>
        <p:nvSpPr>
          <p:cNvPr id="1047" name="Title 1"/>
          <p:cNvSpPr/>
          <p:nvPr/>
        </p:nvSpPr>
        <p:spPr>
          <a:xfrm>
            <a:off x="3569842" y="2400186"/>
            <a:ext cx="2209801" cy="653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(POST Request)</a:t>
            </a:r>
          </a:p>
        </p:txBody>
      </p:sp>
      <p:pic>
        <p:nvPicPr>
          <p:cNvPr id="1048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" y="2422720"/>
            <a:ext cx="2858180" cy="2149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Activity Time!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Rectangle 4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Comment #1 - Concern</a:t>
            </a:r>
          </a:p>
        </p:txBody>
      </p:sp>
      <p:sp>
        <p:nvSpPr>
          <p:cNvPr id="921" name="Content Placeholder 2"/>
          <p:cNvSpPr/>
          <p:nvPr/>
        </p:nvSpPr>
        <p:spPr>
          <a:xfrm>
            <a:off x="443344" y="2971799"/>
            <a:ext cx="8229601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685800">
              <a:spcBef>
                <a:spcPts val="800"/>
              </a:spcBef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“This is all so confusing…”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Rectangle 4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Comment #1 - Response</a:t>
            </a:r>
          </a:p>
        </p:txBody>
      </p:sp>
      <p:sp>
        <p:nvSpPr>
          <p:cNvPr id="924" name="Content Placeholder 2"/>
          <p:cNvSpPr/>
          <p:nvPr/>
        </p:nvSpPr>
        <p:spPr>
          <a:xfrm>
            <a:off x="443344" y="838199"/>
            <a:ext cx="822960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685800">
              <a:spcBef>
                <a:spcPts val="500"/>
              </a:spcBef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And it will be for your employer as well.</a:t>
            </a:r>
          </a:p>
        </p:txBody>
      </p:sp>
      <p:pic>
        <p:nvPicPr>
          <p:cNvPr id="9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1447800"/>
            <a:ext cx="6309296" cy="472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Rectangle 4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Comment #2 - Concern</a:t>
            </a:r>
          </a:p>
        </p:txBody>
      </p:sp>
      <p:sp>
        <p:nvSpPr>
          <p:cNvPr id="928" name="Content Placeholder 2"/>
          <p:cNvSpPr/>
          <p:nvPr/>
        </p:nvSpPr>
        <p:spPr>
          <a:xfrm>
            <a:off x="443344" y="2971799"/>
            <a:ext cx="8229601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685800">
              <a:spcBef>
                <a:spcPts val="800"/>
              </a:spcBef>
              <a:defRPr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“I feel like I’m just copying and pasting”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Rectangle 4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Comment #2 - Response</a:t>
            </a:r>
          </a:p>
        </p:txBody>
      </p:sp>
      <p:pic>
        <p:nvPicPr>
          <p:cNvPr id="93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784" y="838200"/>
            <a:ext cx="5401244" cy="5401243"/>
          </a:xfrm>
          <a:prstGeom prst="rect">
            <a:avLst/>
          </a:prstGeom>
          <a:ln w="12700">
            <a:miter lim="400000"/>
          </a:ln>
        </p:spPr>
      </p:pic>
      <p:sp>
        <p:nvSpPr>
          <p:cNvPr id="932" name="Content Placeholder 2"/>
          <p:cNvSpPr/>
          <p:nvPr/>
        </p:nvSpPr>
        <p:spPr>
          <a:xfrm>
            <a:off x="5943598" y="838199"/>
            <a:ext cx="2729346" cy="4212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685800">
              <a:spcBef>
                <a:spcPts val="500"/>
              </a:spcBef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Backend code libraries mean YOU have to code less. </a:t>
            </a: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Often you are just copying “best-practices” over and over again.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Today’s Class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Your Objectives</a:t>
            </a:r>
          </a:p>
        </p:txBody>
      </p:sp>
      <p:sp>
        <p:nvSpPr>
          <p:cNvPr id="937" name="Content Placeholder 2"/>
          <p:cNvSpPr/>
          <p:nvPr/>
        </p:nvSpPr>
        <p:spPr>
          <a:xfrm>
            <a:off x="457200" y="838200"/>
            <a:ext cx="8382000" cy="518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85800">
              <a:spcBef>
                <a:spcPts val="400"/>
              </a:spcBef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Before you walk out the door you should…</a:t>
            </a:r>
            <a:endParaRPr sz="2400"/>
          </a:p>
          <a:p>
            <a:pPr defTabSz="685800">
              <a:spcBef>
                <a:spcPts val="5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Know how to create a generic Express Server (copy and paste is fine).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Know how to create a basic Express GET route 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Know how to create an Express POST route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Know what POST Man is for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Understand “conceptually” how to use AJAX to GET and POST data to an Express server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Title 1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</p:spPr>
        <p:txBody>
          <a:bodyPr/>
          <a:lstStyle/>
          <a:p>
            <a:pPr/>
            <a:r>
              <a:t>A Moment to Refresh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