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sldImg"/>
          </p:nvPr>
        </p:nvSpPr>
        <p:spPr>
          <a:xfrm>
            <a:off x="1143000" y="685800"/>
            <a:ext cx="4572000" cy="3429000"/>
          </a:xfrm>
          <a:prstGeom prst="rect">
            <a:avLst/>
          </a:prstGeom>
        </p:spPr>
        <p:txBody>
          <a:bodyPr/>
          <a:lstStyle/>
          <a:p>
            <a:pPr/>
          </a:p>
        </p:txBody>
      </p:sp>
      <p:sp>
        <p:nvSpPr>
          <p:cNvPr id="162" name="Shape 16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14" name="Shape 14"/>
          <p:cNvSpPr/>
          <p:nvPr/>
        </p:nvSpPr>
        <p:spPr>
          <a:xfrm>
            <a:off x="0" y="0"/>
            <a:ext cx="9144000" cy="6858000"/>
          </a:xfrm>
          <a:prstGeom prst="rect">
            <a:avLst/>
          </a:prstGeom>
          <a:solidFill>
            <a:srgbClr val="262626"/>
          </a:solidFill>
          <a:ln w="25400">
            <a:solidFill>
              <a:srgbClr val="3A5E8A"/>
            </a:solidFill>
          </a:ln>
        </p:spPr>
        <p:txBody>
          <a:bodyPr lIns="45719" rIns="45719" anchor="ctr"/>
          <a:lstStyle/>
          <a:p>
            <a:pPr algn="ctr">
              <a:defRPr>
                <a:solidFill>
                  <a:srgbClr val="FFFFFF"/>
                </a:solidFill>
              </a:defRPr>
            </a:pPr>
          </a:p>
        </p:txBody>
      </p:sp>
      <p:sp>
        <p:nvSpPr>
          <p:cNvPr id="15" name="Shape 15"/>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grpSp>
        <p:nvGrpSpPr>
          <p:cNvPr id="18" name="Group 18"/>
          <p:cNvGrpSpPr/>
          <p:nvPr/>
        </p:nvGrpSpPr>
        <p:grpSpPr>
          <a:xfrm>
            <a:off x="2831735" y="3945633"/>
            <a:ext cx="3917511" cy="486920"/>
            <a:chOff x="0" y="0"/>
            <a:chExt cx="3917510" cy="486919"/>
          </a:xfrm>
        </p:grpSpPr>
        <p:pic>
          <p:nvPicPr>
            <p:cNvPr id="16" name="image1.png"/>
            <p:cNvPicPr>
              <a:picLocks noChangeAspect="1"/>
            </p:cNvPicPr>
            <p:nvPr/>
          </p:nvPicPr>
          <p:blipFill>
            <a:blip r:embed="rId2">
              <a:extLst/>
            </a:blip>
            <a:srcRect l="39450" t="0" r="0" b="0"/>
            <a:stretch>
              <a:fillRect/>
            </a:stretch>
          </p:blipFill>
          <p:spPr>
            <a:xfrm>
              <a:off x="402618" y="0"/>
              <a:ext cx="3514893" cy="486920"/>
            </a:xfrm>
            <a:prstGeom prst="rect">
              <a:avLst/>
            </a:prstGeom>
            <a:ln w="12700" cap="flat">
              <a:noFill/>
              <a:miter lim="400000"/>
            </a:ln>
            <a:effectLst/>
          </p:spPr>
        </p:pic>
        <p:pic>
          <p:nvPicPr>
            <p:cNvPr id="17" name="image1.png"/>
            <p:cNvPicPr>
              <a:picLocks noChangeAspect="1"/>
            </p:cNvPicPr>
            <p:nvPr/>
          </p:nvPicPr>
          <p:blipFill>
            <a:blip r:embed="rId2">
              <a:extLst/>
            </a:blip>
            <a:srcRect l="0" t="0" r="92757" b="0"/>
            <a:stretch>
              <a:fillRect/>
            </a:stretch>
          </p:blipFill>
          <p:spPr>
            <a:xfrm>
              <a:off x="0" y="0"/>
              <a:ext cx="420451" cy="486920"/>
            </a:xfrm>
            <a:prstGeom prst="rect">
              <a:avLst/>
            </a:prstGeom>
            <a:ln w="12700" cap="flat">
              <a:noFill/>
              <a:miter lim="400000"/>
            </a:ln>
            <a:effectLst/>
          </p:spPr>
        </p:pic>
      </p:grpSp>
      <p:sp>
        <p:nvSpPr>
          <p:cNvPr id="19" name="Shape 19"/>
          <p:cNvSpPr/>
          <p:nvPr>
            <p:ph type="title"/>
          </p:nvPr>
        </p:nvSpPr>
        <p:spPr>
          <a:prstGeom prst="rect">
            <a:avLst/>
          </a:prstGeom>
        </p:spPr>
        <p:txBody>
          <a:bodyPr/>
          <a:lstStyle/>
          <a:p>
            <a:pPr/>
            <a:r>
              <a:t>Title Text</a:t>
            </a:r>
          </a:p>
        </p:txBody>
      </p:sp>
      <p:sp>
        <p:nvSpPr>
          <p:cNvPr id="20" name="Shape 20"/>
          <p:cNvSpPr/>
          <p:nvPr>
            <p:ph type="body" sz="quarter" idx="1"/>
          </p:nvPr>
        </p:nvSpPr>
        <p:spPr>
          <a:xfrm>
            <a:off x="396991" y="2504043"/>
            <a:ext cx="2700337" cy="381001"/>
          </a:xfrm>
          <a:prstGeom prst="rect">
            <a:avLst/>
          </a:prstGeom>
        </p:spPr>
        <p:txBody>
          <a:bodyPr/>
          <a:lstStyle>
            <a:lvl1pPr marL="0" indent="0">
              <a:spcBef>
                <a:spcPts val="400"/>
              </a:spcBef>
              <a:buSzTx/>
              <a:buFontTx/>
              <a:buNone/>
              <a:defRPr b="1" sz="2000">
                <a:solidFill>
                  <a:srgbClr val="FFFFFF"/>
                </a:solidFill>
                <a:latin typeface="Arial"/>
                <a:ea typeface="Arial"/>
                <a:cs typeface="Arial"/>
                <a:sym typeface="Arial"/>
              </a:defRPr>
            </a:lvl1pPr>
            <a:lvl2pPr marL="557212" indent="-214313">
              <a:spcBef>
                <a:spcPts val="400"/>
              </a:spcBef>
              <a:buFontTx/>
              <a:defRPr b="1" sz="2000">
                <a:solidFill>
                  <a:srgbClr val="FFFFFF"/>
                </a:solidFill>
                <a:latin typeface="Arial"/>
                <a:ea typeface="Arial"/>
                <a:cs typeface="Arial"/>
                <a:sym typeface="Arial"/>
              </a:defRPr>
            </a:lvl2pPr>
            <a:lvl3pPr marL="857250" indent="-171450">
              <a:spcBef>
                <a:spcPts val="400"/>
              </a:spcBef>
              <a:buFontTx/>
              <a:defRPr b="1" sz="2000">
                <a:solidFill>
                  <a:srgbClr val="FFFFFF"/>
                </a:solidFill>
                <a:latin typeface="Arial"/>
                <a:ea typeface="Arial"/>
                <a:cs typeface="Arial"/>
                <a:sym typeface="Arial"/>
              </a:defRPr>
            </a:lvl3pPr>
            <a:lvl4pPr marL="1200150" indent="-171450">
              <a:spcBef>
                <a:spcPts val="400"/>
              </a:spcBef>
              <a:buFontTx/>
              <a:defRPr b="1" sz="2000">
                <a:solidFill>
                  <a:srgbClr val="FFFFFF"/>
                </a:solidFill>
                <a:latin typeface="Arial"/>
                <a:ea typeface="Arial"/>
                <a:cs typeface="Arial"/>
                <a:sym typeface="Arial"/>
              </a:defRPr>
            </a:lvl4pPr>
            <a:lvl5pPr marL="1543050" indent="-171450">
              <a:spcBef>
                <a:spcPts val="400"/>
              </a:spcBef>
              <a:buFontTx/>
              <a:defRPr b="1" sz="20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1" name="Shape 21"/>
          <p:cNvSpPr/>
          <p:nvPr>
            <p:ph type="body" sz="quarter" idx="13"/>
          </p:nvPr>
        </p:nvSpPr>
        <p:spPr>
          <a:xfrm>
            <a:off x="396992" y="3998593"/>
            <a:ext cx="2270008" cy="381001"/>
          </a:xfrm>
          <a:prstGeom prst="rect">
            <a:avLst/>
          </a:prstGeom>
        </p:spPr>
        <p:txBody>
          <a:bodyPr/>
          <a:lstStyle/>
          <a:p>
            <a:pPr marL="0" indent="0">
              <a:spcBef>
                <a:spcPts val="400"/>
              </a:spcBef>
              <a:buSzTx/>
              <a:buFontTx/>
              <a:buNone/>
              <a:defRPr b="1" sz="2000">
                <a:solidFill>
                  <a:srgbClr val="FFFFFF"/>
                </a:solidFill>
                <a:latin typeface="Arial"/>
                <a:ea typeface="Arial"/>
                <a:cs typeface="Arial"/>
                <a:sym typeface="Arial"/>
              </a:defRPr>
            </a:pPr>
          </a:p>
        </p:txBody>
      </p:sp>
      <p:sp>
        <p:nvSpPr>
          <p:cNvPr id="22" name="Shape 22"/>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Coding Boot Camp - All Rights Reserved</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BF5700"/>
        </a:solidFill>
      </p:bgPr>
    </p:bg>
    <p:spTree>
      <p:nvGrpSpPr>
        <p:cNvPr id="1" name=""/>
        <p:cNvGrpSpPr/>
        <p:nvPr/>
      </p:nvGrpSpPr>
      <p:grpSpPr>
        <a:xfrm>
          <a:off x="0" y="0"/>
          <a:ext cx="0" cy="0"/>
          <a:chOff x="0" y="0"/>
          <a:chExt cx="0" cy="0"/>
        </a:xfrm>
      </p:grpSpPr>
      <p:sp>
        <p:nvSpPr>
          <p:cNvPr id="126" name="Shape 126"/>
          <p:cNvSpPr/>
          <p:nvPr/>
        </p:nvSpPr>
        <p:spPr>
          <a:xfrm flipV="1">
            <a:off x="426891" y="3691892"/>
            <a:ext cx="6888310" cy="4572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27" name="Shape 127"/>
          <p:cNvSpPr/>
          <p:nvPr/>
        </p:nvSpPr>
        <p:spPr>
          <a:xfrm>
            <a:off x="426892" y="4020498"/>
            <a:ext cx="4678508" cy="340087"/>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 at UT Austin | </a:t>
            </a:r>
          </a:p>
        </p:txBody>
      </p:sp>
      <p:sp>
        <p:nvSpPr>
          <p:cNvPr id="128" name="Shape 128"/>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29" name="Shape 129"/>
          <p:cNvSpPr/>
          <p:nvPr>
            <p:ph type="title"/>
          </p:nvPr>
        </p:nvSpPr>
        <p:spPr>
          <a:prstGeom prst="rect">
            <a:avLst/>
          </a:prstGeom>
        </p:spPr>
        <p:txBody>
          <a:bodyPr/>
          <a:lstStyle>
            <a:lvl1pPr defTabSz="914400">
              <a:lnSpc>
                <a:spcPct val="90000"/>
              </a:lnSpc>
              <a:defRPr i="0"/>
            </a:lvl1pPr>
          </a:lstStyle>
          <a:p>
            <a:pPr/>
            <a:r>
              <a:t>Title Text</a:t>
            </a:r>
          </a:p>
        </p:txBody>
      </p:sp>
      <p:sp>
        <p:nvSpPr>
          <p:cNvPr id="130" name="Shape 130"/>
          <p:cNvSpPr/>
          <p:nvPr>
            <p:ph type="body" sz="quarter" idx="1"/>
          </p:nvPr>
        </p:nvSpPr>
        <p:spPr>
          <a:xfrm>
            <a:off x="4953000" y="4036236"/>
            <a:ext cx="2270008" cy="381001"/>
          </a:xfrm>
          <a:prstGeom prst="rect">
            <a:avLst/>
          </a:prstGeom>
        </p:spPr>
        <p:txBody>
          <a:bodyPr/>
          <a:lstStyle>
            <a:lvl1pPr marL="0" indent="0" defTabSz="914400">
              <a:lnSpc>
                <a:spcPct val="90000"/>
              </a:lnSpc>
              <a:spcBef>
                <a:spcPts val="1000"/>
              </a:spcBef>
              <a:buSzTx/>
              <a:buFontTx/>
              <a:buNone/>
              <a:defRPr b="1" sz="1800">
                <a:solidFill>
                  <a:srgbClr val="FFFFFF"/>
                </a:solidFill>
                <a:latin typeface="Arial"/>
                <a:ea typeface="Arial"/>
                <a:cs typeface="Arial"/>
                <a:sym typeface="Arial"/>
              </a:defRPr>
            </a:lvl1pPr>
            <a:lvl2pPr marL="662939" indent="-205739" defTabSz="914400">
              <a:lnSpc>
                <a:spcPct val="90000"/>
              </a:lnSpc>
              <a:spcBef>
                <a:spcPts val="1000"/>
              </a:spcBef>
              <a:buFontTx/>
              <a:buChar char="•"/>
              <a:defRPr b="1" sz="1800">
                <a:solidFill>
                  <a:srgbClr val="FFFFFF"/>
                </a:solidFill>
                <a:latin typeface="Arial"/>
                <a:ea typeface="Arial"/>
                <a:cs typeface="Arial"/>
                <a:sym typeface="Arial"/>
              </a:defRPr>
            </a:lvl2pPr>
            <a:lvl3pPr marL="1120139" indent="-205739" defTabSz="914400">
              <a:lnSpc>
                <a:spcPct val="90000"/>
              </a:lnSpc>
              <a:spcBef>
                <a:spcPts val="1000"/>
              </a:spcBef>
              <a:buFontTx/>
              <a:defRPr b="1" sz="1800">
                <a:solidFill>
                  <a:srgbClr val="FFFFFF"/>
                </a:solidFill>
                <a:latin typeface="Arial"/>
                <a:ea typeface="Arial"/>
                <a:cs typeface="Arial"/>
                <a:sym typeface="Arial"/>
              </a:defRPr>
            </a:lvl3pPr>
            <a:lvl4pPr marL="1577339" indent="-205739" defTabSz="914400">
              <a:lnSpc>
                <a:spcPct val="90000"/>
              </a:lnSpc>
              <a:spcBef>
                <a:spcPts val="1000"/>
              </a:spcBef>
              <a:buFontTx/>
              <a:buChar char="•"/>
              <a:defRPr b="1" sz="1800">
                <a:solidFill>
                  <a:srgbClr val="FFFFFF"/>
                </a:solidFill>
                <a:latin typeface="Arial"/>
                <a:ea typeface="Arial"/>
                <a:cs typeface="Arial"/>
                <a:sym typeface="Arial"/>
              </a:defRPr>
            </a:lvl4pPr>
            <a:lvl5pPr marL="2034539" indent="-205739" defTabSz="914400">
              <a:lnSpc>
                <a:spcPct val="90000"/>
              </a:lnSpc>
              <a:spcBef>
                <a:spcPts val="1000"/>
              </a:spcBef>
              <a:buFontTx/>
              <a:buChar char="•"/>
              <a:defRPr b="1" sz="18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31" name="Shape 131"/>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b="1" sz="2000">
                <a:solidFill>
                  <a:srgbClr val="FFFFFF"/>
                </a:solidFill>
                <a:latin typeface="Arial"/>
                <a:ea typeface="Arial"/>
                <a:cs typeface="Arial"/>
                <a:sym typeface="Arial"/>
              </a:defRPr>
            </a:pPr>
          </a:p>
        </p:txBody>
      </p:sp>
      <p:pic>
        <p:nvPicPr>
          <p:cNvPr id="132" name="image4.png"/>
          <p:cNvPicPr>
            <a:picLocks noChangeAspect="1"/>
          </p:cNvPicPr>
          <p:nvPr/>
        </p:nvPicPr>
        <p:blipFill>
          <a:blip r:embed="rId2">
            <a:extLst/>
          </a:blip>
          <a:srcRect l="0" t="10220" r="0" b="0"/>
          <a:stretch>
            <a:fillRect/>
          </a:stretch>
        </p:blipFill>
        <p:spPr>
          <a:xfrm>
            <a:off x="0" y="-1"/>
            <a:ext cx="9144000" cy="560978"/>
          </a:xfrm>
          <a:prstGeom prst="rect">
            <a:avLst/>
          </a:prstGeom>
          <a:ln w="12700">
            <a:miter lim="400000"/>
          </a:ln>
        </p:spPr>
      </p:pic>
      <p:sp>
        <p:nvSpPr>
          <p:cNvPr id="133" name="Shape 1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Blank">
    <p:bg>
      <p:bgPr>
        <a:solidFill>
          <a:srgbClr val="BF5700"/>
        </a:solidFill>
      </p:bgPr>
    </p:bg>
    <p:spTree>
      <p:nvGrpSpPr>
        <p:cNvPr id="1" name=""/>
        <p:cNvGrpSpPr/>
        <p:nvPr/>
      </p:nvGrpSpPr>
      <p:grpSpPr>
        <a:xfrm>
          <a:off x="0" y="0"/>
          <a:ext cx="0" cy="0"/>
          <a:chOff x="0" y="0"/>
          <a:chExt cx="0" cy="0"/>
        </a:xfrm>
      </p:grpSpPr>
      <p:sp>
        <p:nvSpPr>
          <p:cNvPr id="140" name="Shape 140"/>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141" name="Shape 141"/>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42" name="Shape 142"/>
          <p:cNvSpPr/>
          <p:nvPr>
            <p:ph type="title"/>
          </p:nvPr>
        </p:nvSpPr>
        <p:spPr>
          <a:prstGeom prst="rect">
            <a:avLst/>
          </a:prstGeom>
        </p:spPr>
        <p:txBody>
          <a:bodyPr/>
          <a:lstStyle>
            <a:lvl1pPr defTabSz="914400">
              <a:lnSpc>
                <a:spcPct val="90000"/>
              </a:lnSpc>
            </a:lvl1pPr>
          </a:lstStyle>
          <a:p>
            <a:pPr/>
            <a:r>
              <a:t>Title Text</a:t>
            </a:r>
          </a:p>
        </p:txBody>
      </p:sp>
      <p:sp>
        <p:nvSpPr>
          <p:cNvPr id="143" name="Shape 1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50" name="Shape 150"/>
          <p:cNvSpPr/>
          <p:nvPr/>
        </p:nvSpPr>
        <p:spPr>
          <a:xfrm>
            <a:off x="-5872" y="6410337"/>
            <a:ext cx="9155743" cy="457748"/>
          </a:xfrm>
          <a:prstGeom prst="rect">
            <a:avLst/>
          </a:prstGeom>
          <a:solidFill>
            <a:srgbClr val="BF5700"/>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51" name="Shape 151"/>
          <p:cNvSpPr/>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Title Text</a:t>
            </a:r>
          </a:p>
        </p:txBody>
      </p:sp>
      <p:sp>
        <p:nvSpPr>
          <p:cNvPr id="152" name="Shape 152"/>
          <p:cNvSpPr/>
          <p:nvPr/>
        </p:nvSpPr>
        <p:spPr>
          <a:xfrm>
            <a:off x="0" y="653853"/>
            <a:ext cx="9144000" cy="1"/>
          </a:xfrm>
          <a:prstGeom prst="line">
            <a:avLst/>
          </a:prstGeom>
          <a:ln w="41275">
            <a:solidFill>
              <a:srgbClr val="BF5700"/>
            </a:solidFill>
            <a:miter/>
          </a:ln>
        </p:spPr>
        <p:txBody>
          <a:bodyPr lIns="45719" rIns="45719"/>
          <a:lstStyle/>
          <a:p>
            <a:pPr/>
          </a:p>
        </p:txBody>
      </p:sp>
      <p:sp>
        <p:nvSpPr>
          <p:cNvPr id="153" name="Shape 153"/>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pic>
        <p:nvPicPr>
          <p:cNvPr id="154" name="image4.png"/>
          <p:cNvPicPr>
            <a:picLocks noChangeAspect="1"/>
          </p:cNvPicPr>
          <p:nvPr/>
        </p:nvPicPr>
        <p:blipFill>
          <a:blip r:embed="rId2">
            <a:extLst/>
          </a:blip>
          <a:srcRect l="73429" t="14128" r="0" b="0"/>
          <a:stretch>
            <a:fillRect/>
          </a:stretch>
        </p:blipFill>
        <p:spPr>
          <a:xfrm>
            <a:off x="-5871" y="6400800"/>
            <a:ext cx="2179730" cy="481355"/>
          </a:xfrm>
          <a:prstGeom prst="rect">
            <a:avLst/>
          </a:prstGeom>
          <a:ln w="12700">
            <a:miter lim="400000"/>
          </a:ln>
        </p:spPr>
      </p:pic>
      <p:sp>
        <p:nvSpPr>
          <p:cNvPr id="155" name="Shape 1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1_Blank">
    <p:spTree>
      <p:nvGrpSpPr>
        <p:cNvPr id="1" name=""/>
        <p:cNvGrpSpPr/>
        <p:nvPr/>
      </p:nvGrpSpPr>
      <p:grpSpPr>
        <a:xfrm>
          <a:off x="0" y="0"/>
          <a:ext cx="0" cy="0"/>
          <a:chOff x="0" y="0"/>
          <a:chExt cx="0" cy="0"/>
        </a:xfrm>
      </p:grpSpPr>
      <p:sp>
        <p:nvSpPr>
          <p:cNvPr id="30" name="Shape 30"/>
          <p:cNvSpPr/>
          <p:nvPr>
            <p:ph type="title"/>
          </p:nvPr>
        </p:nvSpPr>
        <p:spPr>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38" name="Shape 38"/>
          <p:cNvSpPr/>
          <p:nvPr/>
        </p:nvSpPr>
        <p:spPr>
          <a:xfrm>
            <a:off x="0" y="653853"/>
            <a:ext cx="9144000" cy="1"/>
          </a:xfrm>
          <a:prstGeom prst="line">
            <a:avLst/>
          </a:prstGeom>
          <a:ln w="41275">
            <a:solidFill>
              <a:srgbClr val="262626"/>
            </a:solidFill>
          </a:ln>
        </p:spPr>
        <p:txBody>
          <a:bodyPr lIns="45719" rIns="45719"/>
          <a:lstStyle/>
          <a:p>
            <a:pPr/>
          </a:p>
        </p:txBody>
      </p:sp>
      <p:sp>
        <p:nvSpPr>
          <p:cNvPr id="39" name="Shape 39"/>
          <p:cNvSpPr/>
          <p:nvPr/>
        </p:nvSpPr>
        <p:spPr>
          <a:xfrm>
            <a:off x="-5872" y="6410337"/>
            <a:ext cx="9155743" cy="457748"/>
          </a:xfrm>
          <a:prstGeom prst="rect">
            <a:avLst/>
          </a:prstGeom>
          <a:solidFill>
            <a:srgbClr val="262626"/>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40" name="Shape 40"/>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Coding Boot Camp - All Rights Reserved</a:t>
            </a:r>
          </a:p>
        </p:txBody>
      </p:sp>
      <p:grpSp>
        <p:nvGrpSpPr>
          <p:cNvPr id="43" name="Group 43"/>
          <p:cNvGrpSpPr/>
          <p:nvPr/>
        </p:nvGrpSpPr>
        <p:grpSpPr>
          <a:xfrm>
            <a:off x="5232359" y="6411722"/>
            <a:ext cx="3917511" cy="486920"/>
            <a:chOff x="0" y="0"/>
            <a:chExt cx="3917510" cy="486919"/>
          </a:xfrm>
        </p:grpSpPr>
        <p:pic>
          <p:nvPicPr>
            <p:cNvPr id="41" name="image1.png"/>
            <p:cNvPicPr>
              <a:picLocks noChangeAspect="1"/>
            </p:cNvPicPr>
            <p:nvPr/>
          </p:nvPicPr>
          <p:blipFill>
            <a:blip r:embed="rId2">
              <a:extLst/>
            </a:blip>
            <a:srcRect l="39450" t="0" r="0" b="0"/>
            <a:stretch>
              <a:fillRect/>
            </a:stretch>
          </p:blipFill>
          <p:spPr>
            <a:xfrm>
              <a:off x="402618" y="0"/>
              <a:ext cx="3514893" cy="486920"/>
            </a:xfrm>
            <a:prstGeom prst="rect">
              <a:avLst/>
            </a:prstGeom>
            <a:ln w="12700" cap="flat">
              <a:noFill/>
              <a:miter lim="400000"/>
            </a:ln>
            <a:effectLst/>
          </p:spPr>
        </p:pic>
        <p:pic>
          <p:nvPicPr>
            <p:cNvPr id="42" name="image1.png"/>
            <p:cNvPicPr>
              <a:picLocks noChangeAspect="1"/>
            </p:cNvPicPr>
            <p:nvPr/>
          </p:nvPicPr>
          <p:blipFill>
            <a:blip r:embed="rId2">
              <a:extLst/>
            </a:blip>
            <a:srcRect l="0" t="0" r="92757" b="0"/>
            <a:stretch>
              <a:fillRect/>
            </a:stretch>
          </p:blipFill>
          <p:spPr>
            <a:xfrm>
              <a:off x="0" y="0"/>
              <a:ext cx="420451" cy="486920"/>
            </a:xfrm>
            <a:prstGeom prst="rect">
              <a:avLst/>
            </a:prstGeom>
            <a:ln w="12700" cap="flat">
              <a:noFill/>
              <a:miter lim="400000"/>
            </a:ln>
            <a:effectLst/>
          </p:spPr>
        </p:pic>
      </p:grpSp>
      <p:sp>
        <p:nvSpPr>
          <p:cNvPr id="44" name="Shape 44"/>
          <p:cNvSpPr/>
          <p:nvPr>
            <p:ph type="title"/>
          </p:nvPr>
        </p:nvSpPr>
        <p:spPr>
          <a:xfrm>
            <a:off x="304800" y="0"/>
            <a:ext cx="5470527" cy="653854"/>
          </a:xfrm>
          <a:prstGeom prst="rect">
            <a:avLst/>
          </a:prstGeom>
        </p:spPr>
        <p:txBody>
          <a:bodyPr/>
          <a:lstStyle>
            <a:lvl1pPr>
              <a:defRPr i="0" sz="2400">
                <a:solidFill>
                  <a:srgbClr val="000000"/>
                </a:solidFill>
              </a:defRPr>
            </a:lvl1pPr>
          </a:lstStyle>
          <a:p>
            <a:pPr/>
            <a:r>
              <a:t>Title Text</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52" name="image2.png"/>
          <p:cNvPicPr>
            <a:picLocks noChangeAspect="1"/>
          </p:cNvPicPr>
          <p:nvPr/>
        </p:nvPicPr>
        <p:blipFill>
          <a:blip r:embed="rId2">
            <a:extLst/>
          </a:blip>
          <a:stretch>
            <a:fillRect/>
          </a:stretch>
        </p:blipFill>
        <p:spPr>
          <a:xfrm>
            <a:off x="0" y="0"/>
            <a:ext cx="9144000" cy="6864081"/>
          </a:xfrm>
          <a:prstGeom prst="rect">
            <a:avLst/>
          </a:prstGeom>
          <a:ln w="12700">
            <a:miter lim="400000"/>
          </a:ln>
        </p:spPr>
      </p:pic>
      <p:sp>
        <p:nvSpPr>
          <p:cNvPr id="53" name="Shape 53"/>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54" name="Shape 54"/>
          <p:cNvSpPr/>
          <p:nvPr/>
        </p:nvSpPr>
        <p:spPr>
          <a:xfrm>
            <a:off x="426891" y="4019051"/>
            <a:ext cx="3535509" cy="340087"/>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Rutgers Coding Bootcamp |</a:t>
            </a:r>
          </a:p>
        </p:txBody>
      </p:sp>
      <p:sp>
        <p:nvSpPr>
          <p:cNvPr id="55" name="Shape 55"/>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56" name="Shape 56"/>
          <p:cNvSpPr/>
          <p:nvPr>
            <p:ph type="title"/>
          </p:nvPr>
        </p:nvSpPr>
        <p:spPr>
          <a:prstGeom prst="rect">
            <a:avLst/>
          </a:prstGeom>
        </p:spPr>
        <p:txBody>
          <a:bodyPr/>
          <a:lstStyle>
            <a:lvl1pPr defTabSz="914400">
              <a:lnSpc>
                <a:spcPct val="90000"/>
              </a:lnSpc>
              <a:defRPr i="0"/>
            </a:lvl1pPr>
          </a:lstStyle>
          <a:p>
            <a:pPr/>
            <a:r>
              <a:t>Title Text</a:t>
            </a:r>
          </a:p>
        </p:txBody>
      </p:sp>
      <p:sp>
        <p:nvSpPr>
          <p:cNvPr id="57" name="Shape 57"/>
          <p:cNvSpPr/>
          <p:nvPr>
            <p:ph type="body" sz="quarter" idx="1"/>
          </p:nvPr>
        </p:nvSpPr>
        <p:spPr>
          <a:xfrm>
            <a:off x="3962400" y="4037683"/>
            <a:ext cx="2270008" cy="381001"/>
          </a:xfrm>
          <a:prstGeom prst="rect">
            <a:avLst/>
          </a:prstGeom>
        </p:spPr>
        <p:txBody>
          <a:bodyPr/>
          <a:lstStyle>
            <a:lvl1pPr marL="0" indent="0" defTabSz="914400">
              <a:lnSpc>
                <a:spcPct val="90000"/>
              </a:lnSpc>
              <a:spcBef>
                <a:spcPts val="1000"/>
              </a:spcBef>
              <a:buSzTx/>
              <a:buFontTx/>
              <a:buNone/>
              <a:defRPr b="1" sz="2000">
                <a:solidFill>
                  <a:srgbClr val="FFFFFF"/>
                </a:solidFill>
                <a:latin typeface="Arial"/>
                <a:ea typeface="Arial"/>
                <a:cs typeface="Arial"/>
                <a:sym typeface="Arial"/>
              </a:defRPr>
            </a:lvl1pPr>
            <a:lvl2pPr marL="685800" indent="-228600" defTabSz="914400">
              <a:lnSpc>
                <a:spcPct val="90000"/>
              </a:lnSpc>
              <a:spcBef>
                <a:spcPts val="1000"/>
              </a:spcBef>
              <a:buFontTx/>
              <a:buChar char="•"/>
              <a:defRPr b="1" sz="2000">
                <a:solidFill>
                  <a:srgbClr val="FFFFFF"/>
                </a:solidFill>
                <a:latin typeface="Arial"/>
                <a:ea typeface="Arial"/>
                <a:cs typeface="Arial"/>
                <a:sym typeface="Arial"/>
              </a:defRPr>
            </a:lvl2pPr>
            <a:lvl3pPr marL="1143000" defTabSz="914400">
              <a:lnSpc>
                <a:spcPct val="90000"/>
              </a:lnSpc>
              <a:spcBef>
                <a:spcPts val="1000"/>
              </a:spcBef>
              <a:buFontTx/>
              <a:defRPr b="1" sz="2000">
                <a:solidFill>
                  <a:srgbClr val="FFFFFF"/>
                </a:solidFill>
                <a:latin typeface="Arial"/>
                <a:ea typeface="Arial"/>
                <a:cs typeface="Arial"/>
                <a:sym typeface="Arial"/>
              </a:defRPr>
            </a:lvl3pPr>
            <a:lvl4pPr marL="1600200" indent="-228600" defTabSz="914400">
              <a:lnSpc>
                <a:spcPct val="90000"/>
              </a:lnSpc>
              <a:spcBef>
                <a:spcPts val="1000"/>
              </a:spcBef>
              <a:buFontTx/>
              <a:buChar char="•"/>
              <a:defRPr b="1" sz="2000">
                <a:solidFill>
                  <a:srgbClr val="FFFFFF"/>
                </a:solidFill>
                <a:latin typeface="Arial"/>
                <a:ea typeface="Arial"/>
                <a:cs typeface="Arial"/>
                <a:sym typeface="Arial"/>
              </a:defRPr>
            </a:lvl4pPr>
            <a:lvl5pPr marL="2057400" indent="-228600" defTabSz="914400">
              <a:lnSpc>
                <a:spcPct val="90000"/>
              </a:lnSpc>
              <a:spcBef>
                <a:spcPts val="1000"/>
              </a:spcBef>
              <a:buFontTx/>
              <a:buChar char="•"/>
              <a:defRPr b="1" sz="20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b="1" sz="2000">
                <a:solidFill>
                  <a:srgbClr val="FFFFFF"/>
                </a:solidFill>
                <a:latin typeface="Arial"/>
                <a:ea typeface="Arial"/>
                <a:cs typeface="Arial"/>
                <a:sym typeface="Arial"/>
              </a:defRPr>
            </a:pP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1_Blank">
    <p:spTree>
      <p:nvGrpSpPr>
        <p:cNvPr id="1" name=""/>
        <p:cNvGrpSpPr/>
        <p:nvPr/>
      </p:nvGrpSpPr>
      <p:grpSpPr>
        <a:xfrm>
          <a:off x="0" y="0"/>
          <a:ext cx="0" cy="0"/>
          <a:chOff x="0" y="0"/>
          <a:chExt cx="0" cy="0"/>
        </a:xfrm>
      </p:grpSpPr>
      <p:pic>
        <p:nvPicPr>
          <p:cNvPr id="66" name="image2.png"/>
          <p:cNvPicPr>
            <a:picLocks noChangeAspect="1"/>
          </p:cNvPicPr>
          <p:nvPr/>
        </p:nvPicPr>
        <p:blipFill>
          <a:blip r:embed="rId2">
            <a:extLst/>
          </a:blip>
          <a:stretch>
            <a:fillRect/>
          </a:stretch>
        </p:blipFill>
        <p:spPr>
          <a:xfrm>
            <a:off x="0" y="0"/>
            <a:ext cx="9144000" cy="6864081"/>
          </a:xfrm>
          <a:prstGeom prst="rect">
            <a:avLst/>
          </a:prstGeom>
          <a:ln w="12700">
            <a:miter lim="400000"/>
          </a:ln>
        </p:spPr>
      </p:pic>
      <p:sp>
        <p:nvSpPr>
          <p:cNvPr id="67" name="Shape 67"/>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68" name="Shape 68"/>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69" name="Shape 69"/>
          <p:cNvSpPr/>
          <p:nvPr>
            <p:ph type="title"/>
          </p:nvPr>
        </p:nvSpPr>
        <p:spPr>
          <a:prstGeom prst="rect">
            <a:avLst/>
          </a:prstGeom>
        </p:spPr>
        <p:txBody>
          <a:bodyPr/>
          <a:lstStyle>
            <a:lvl1pPr defTabSz="914400">
              <a:lnSpc>
                <a:spcPct val="90000"/>
              </a:lnSpc>
            </a:lvl1pPr>
          </a:lstStyle>
          <a:p>
            <a:pPr/>
            <a:r>
              <a:t>Title Text</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77" name="Shape 77"/>
          <p:cNvSpPr/>
          <p:nvPr/>
        </p:nvSpPr>
        <p:spPr>
          <a:xfrm>
            <a:off x="-5872" y="6410337"/>
            <a:ext cx="9155743" cy="457748"/>
          </a:xfrm>
          <a:prstGeom prst="rect">
            <a:avLst/>
          </a:prstGeom>
          <a:solidFill>
            <a:srgbClr val="D11034"/>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78" name="Shape 78"/>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UCFB - All Rights Reserved</a:t>
            </a:r>
          </a:p>
        </p:txBody>
      </p:sp>
      <p:sp>
        <p:nvSpPr>
          <p:cNvPr id="79" name="Shape 79"/>
          <p:cNvSpPr/>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Title Text</a:t>
            </a:r>
          </a:p>
        </p:txBody>
      </p:sp>
      <p:sp>
        <p:nvSpPr>
          <p:cNvPr id="80" name="Shape 80"/>
          <p:cNvSpPr/>
          <p:nvPr/>
        </p:nvSpPr>
        <p:spPr>
          <a:xfrm>
            <a:off x="0" y="653853"/>
            <a:ext cx="9144000" cy="1"/>
          </a:xfrm>
          <a:prstGeom prst="line">
            <a:avLst/>
          </a:prstGeom>
          <a:ln w="41275">
            <a:solidFill>
              <a:srgbClr val="C83232"/>
            </a:solidFill>
            <a:miter/>
          </a:ln>
        </p:spPr>
        <p:txBody>
          <a:bodyPr lIns="45719" rIns="45719"/>
          <a:lstStyle/>
          <a:p>
            <a:pPr/>
          </a:p>
        </p:txBody>
      </p:sp>
      <p:pic>
        <p:nvPicPr>
          <p:cNvPr id="81" name="image3.png"/>
          <p:cNvPicPr>
            <a:picLocks noChangeAspect="1"/>
          </p:cNvPicPr>
          <p:nvPr/>
        </p:nvPicPr>
        <p:blipFill>
          <a:blip r:embed="rId2">
            <a:extLst/>
          </a:blip>
          <a:stretch>
            <a:fillRect/>
          </a:stretch>
        </p:blipFill>
        <p:spPr>
          <a:xfrm>
            <a:off x="-5871" y="6410337"/>
            <a:ext cx="3968271" cy="447663"/>
          </a:xfrm>
          <a:prstGeom prst="rect">
            <a:avLst/>
          </a:prstGeom>
          <a:ln w="12700">
            <a:miter lim="400000"/>
          </a:ln>
        </p:spPr>
      </p:pic>
      <p:sp>
        <p:nvSpPr>
          <p:cNvPr id="82" name="Shape 82"/>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83" name="Shape 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404040"/>
        </a:solidFill>
      </p:bgPr>
    </p:bg>
    <p:spTree>
      <p:nvGrpSpPr>
        <p:cNvPr id="1" name=""/>
        <p:cNvGrpSpPr/>
        <p:nvPr/>
      </p:nvGrpSpPr>
      <p:grpSpPr>
        <a:xfrm>
          <a:off x="0" y="0"/>
          <a:ext cx="0" cy="0"/>
          <a:chOff x="0" y="0"/>
          <a:chExt cx="0" cy="0"/>
        </a:xfrm>
      </p:grpSpPr>
      <p:sp>
        <p:nvSpPr>
          <p:cNvPr id="90" name="Shape 90"/>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p>
        </p:txBody>
      </p:sp>
      <p:sp>
        <p:nvSpPr>
          <p:cNvPr id="91" name="Shape 91"/>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92" name="Shape 92"/>
          <p:cNvSpPr/>
          <p:nvPr/>
        </p:nvSpPr>
        <p:spPr>
          <a:xfrm>
            <a:off x="426891" y="4019051"/>
            <a:ext cx="3535509" cy="340087"/>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 |</a:t>
            </a:r>
          </a:p>
        </p:txBody>
      </p:sp>
      <p:sp>
        <p:nvSpPr>
          <p:cNvPr id="93" name="Shape 93"/>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94" name="Shape 94"/>
          <p:cNvSpPr/>
          <p:nvPr>
            <p:ph type="title"/>
          </p:nvPr>
        </p:nvSpPr>
        <p:spPr>
          <a:prstGeom prst="rect">
            <a:avLst/>
          </a:prstGeom>
        </p:spPr>
        <p:txBody>
          <a:bodyPr/>
          <a:lstStyle>
            <a:lvl1pPr defTabSz="914400">
              <a:lnSpc>
                <a:spcPct val="90000"/>
              </a:lnSpc>
              <a:defRPr i="0"/>
            </a:lvl1pPr>
          </a:lstStyle>
          <a:p>
            <a:pPr/>
            <a:r>
              <a:t>Title Text</a:t>
            </a:r>
          </a:p>
        </p:txBody>
      </p:sp>
      <p:sp>
        <p:nvSpPr>
          <p:cNvPr id="95" name="Shape 95"/>
          <p:cNvSpPr/>
          <p:nvPr>
            <p:ph type="body" sz="quarter" idx="1"/>
          </p:nvPr>
        </p:nvSpPr>
        <p:spPr>
          <a:xfrm>
            <a:off x="3370402" y="4034788"/>
            <a:ext cx="2270008" cy="381001"/>
          </a:xfrm>
          <a:prstGeom prst="rect">
            <a:avLst/>
          </a:prstGeom>
        </p:spPr>
        <p:txBody>
          <a:bodyPr/>
          <a:lstStyle>
            <a:lvl1pPr marL="0" indent="0" defTabSz="914400">
              <a:lnSpc>
                <a:spcPct val="90000"/>
              </a:lnSpc>
              <a:spcBef>
                <a:spcPts val="1000"/>
              </a:spcBef>
              <a:buSzTx/>
              <a:buFontTx/>
              <a:buNone/>
              <a:defRPr b="1" sz="2000">
                <a:solidFill>
                  <a:srgbClr val="FFFFFF"/>
                </a:solidFill>
                <a:latin typeface="Arial"/>
                <a:ea typeface="Arial"/>
                <a:cs typeface="Arial"/>
                <a:sym typeface="Arial"/>
              </a:defRPr>
            </a:lvl1pPr>
            <a:lvl2pPr marL="685800" indent="-228600" defTabSz="914400">
              <a:lnSpc>
                <a:spcPct val="90000"/>
              </a:lnSpc>
              <a:spcBef>
                <a:spcPts val="1000"/>
              </a:spcBef>
              <a:buFontTx/>
              <a:buChar char="•"/>
              <a:defRPr b="1" sz="2000">
                <a:solidFill>
                  <a:srgbClr val="FFFFFF"/>
                </a:solidFill>
                <a:latin typeface="Arial"/>
                <a:ea typeface="Arial"/>
                <a:cs typeface="Arial"/>
                <a:sym typeface="Arial"/>
              </a:defRPr>
            </a:lvl2pPr>
            <a:lvl3pPr marL="1143000" defTabSz="914400">
              <a:lnSpc>
                <a:spcPct val="90000"/>
              </a:lnSpc>
              <a:spcBef>
                <a:spcPts val="1000"/>
              </a:spcBef>
              <a:buFontTx/>
              <a:defRPr b="1" sz="2000">
                <a:solidFill>
                  <a:srgbClr val="FFFFFF"/>
                </a:solidFill>
                <a:latin typeface="Arial"/>
                <a:ea typeface="Arial"/>
                <a:cs typeface="Arial"/>
                <a:sym typeface="Arial"/>
              </a:defRPr>
            </a:lvl3pPr>
            <a:lvl4pPr marL="1600200" indent="-228600" defTabSz="914400">
              <a:lnSpc>
                <a:spcPct val="90000"/>
              </a:lnSpc>
              <a:spcBef>
                <a:spcPts val="1000"/>
              </a:spcBef>
              <a:buFontTx/>
              <a:buChar char="•"/>
              <a:defRPr b="1" sz="2000">
                <a:solidFill>
                  <a:srgbClr val="FFFFFF"/>
                </a:solidFill>
                <a:latin typeface="Arial"/>
                <a:ea typeface="Arial"/>
                <a:cs typeface="Arial"/>
                <a:sym typeface="Arial"/>
              </a:defRPr>
            </a:lvl4pPr>
            <a:lvl5pPr marL="2057400" indent="-228600" defTabSz="914400">
              <a:lnSpc>
                <a:spcPct val="90000"/>
              </a:lnSpc>
              <a:spcBef>
                <a:spcPts val="1000"/>
              </a:spcBef>
              <a:buFontTx/>
              <a:buChar char="•"/>
              <a:defRPr b="1" sz="20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96" name="Shape 96"/>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b="1" sz="2000">
                <a:solidFill>
                  <a:srgbClr val="FFFFFF"/>
                </a:solidFill>
                <a:latin typeface="Arial"/>
                <a:ea typeface="Arial"/>
                <a:cs typeface="Arial"/>
                <a:sym typeface="Arial"/>
              </a:defRPr>
            </a:pPr>
          </a:p>
        </p:txBody>
      </p:sp>
      <p:sp>
        <p:nvSpPr>
          <p:cNvPr id="97" name="Shape 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1_Blank">
    <p:bg>
      <p:bgPr>
        <a:solidFill>
          <a:srgbClr val="404040"/>
        </a:solidFill>
      </p:bgPr>
    </p:bg>
    <p:spTree>
      <p:nvGrpSpPr>
        <p:cNvPr id="1" name=""/>
        <p:cNvGrpSpPr/>
        <p:nvPr/>
      </p:nvGrpSpPr>
      <p:grpSpPr>
        <a:xfrm>
          <a:off x="0" y="0"/>
          <a:ext cx="0" cy="0"/>
          <a:chOff x="0" y="0"/>
          <a:chExt cx="0" cy="0"/>
        </a:xfrm>
      </p:grpSpPr>
      <p:sp>
        <p:nvSpPr>
          <p:cNvPr id="104" name="Shape 104"/>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p>
        </p:txBody>
      </p:sp>
      <p:sp>
        <p:nvSpPr>
          <p:cNvPr id="105" name="Shape 105"/>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106" name="Shape 106"/>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07" name="Shape 107"/>
          <p:cNvSpPr/>
          <p:nvPr>
            <p:ph type="title"/>
          </p:nvPr>
        </p:nvSpPr>
        <p:spPr>
          <a:prstGeom prst="rect">
            <a:avLst/>
          </a:prstGeom>
        </p:spPr>
        <p:txBody>
          <a:bodyPr/>
          <a:lstStyle>
            <a:lvl1pPr defTabSz="914400">
              <a:lnSpc>
                <a:spcPct val="90000"/>
              </a:lnSpc>
            </a:lvl1pPr>
          </a:lstStyle>
          <a:p>
            <a:pPr/>
            <a:r>
              <a:t>Title Text</a:t>
            </a:r>
          </a:p>
        </p:txBody>
      </p:sp>
      <p:sp>
        <p:nvSpPr>
          <p:cNvPr id="108" name="Shape 10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15" name="Shape 115"/>
          <p:cNvSpPr/>
          <p:nvPr/>
        </p:nvSpPr>
        <p:spPr>
          <a:xfrm>
            <a:off x="-1" y="6418964"/>
            <a:ext cx="9155743" cy="457748"/>
          </a:xfrm>
          <a:prstGeom prst="rect">
            <a:avLst/>
          </a:prstGeom>
          <a:solidFill>
            <a:srgbClr val="1D1A36"/>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16" name="Shape 116"/>
          <p:cNvSpPr/>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Title Text</a:t>
            </a:r>
          </a:p>
        </p:txBody>
      </p:sp>
      <p:sp>
        <p:nvSpPr>
          <p:cNvPr id="117" name="Shape 117"/>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18" name="Shape 118"/>
          <p:cNvSpPr/>
          <p:nvPr/>
        </p:nvSpPr>
        <p:spPr>
          <a:xfrm>
            <a:off x="0" y="653853"/>
            <a:ext cx="9144000" cy="1"/>
          </a:xfrm>
          <a:prstGeom prst="line">
            <a:avLst/>
          </a:prstGeom>
          <a:ln w="41275">
            <a:solidFill>
              <a:srgbClr val="C83232"/>
            </a:solidFill>
            <a:miter/>
          </a:ln>
        </p:spPr>
        <p:txBody>
          <a:bodyPr lIns="45719" rIns="45719"/>
          <a:lstStyle/>
          <a:p>
            <a:pPr/>
          </a:p>
        </p:txBody>
      </p:sp>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0"/>
            <a:ext cx="9144000" cy="6858000"/>
          </a:xfrm>
          <a:prstGeom prst="rect">
            <a:avLst/>
          </a:prstGeom>
          <a:solidFill>
            <a:srgbClr val="262626"/>
          </a:solidFill>
          <a:ln w="25400">
            <a:solidFill>
              <a:srgbClr val="3A5E8A"/>
            </a:solidFill>
          </a:ln>
        </p:spPr>
        <p:txBody>
          <a:bodyPr lIns="45719" rIns="45719" anchor="ctr"/>
          <a:lstStyle/>
          <a:p>
            <a:pPr algn="ctr">
              <a:defRPr>
                <a:solidFill>
                  <a:srgbClr val="FFFFFF"/>
                </a:solidFill>
              </a:defRPr>
            </a:pPr>
          </a:p>
        </p:txBody>
      </p:sp>
      <p:sp>
        <p:nvSpPr>
          <p:cNvPr id="3" name="Shape 3"/>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Coding Boot Camp - All Rights Reserved</a:t>
            </a:r>
          </a:p>
        </p:txBody>
      </p:sp>
      <p:sp>
        <p:nvSpPr>
          <p:cNvPr id="4" name="Shape 4"/>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5" name="Shape 5"/>
          <p:cNvSpPr/>
          <p:nvPr>
            <p:ph type="title"/>
          </p:nvPr>
        </p:nvSpPr>
        <p:spPr>
          <a:xfrm>
            <a:off x="390606" y="295354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Shape 6"/>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hape 7"/>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1pPr>
      <a:lvl2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2pPr>
      <a:lvl3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3pPr>
      <a:lvl4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4pPr>
      <a:lvl5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5pPr>
      <a:lvl6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6pPr>
      <a:lvl7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7pPr>
      <a:lvl8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8pPr>
      <a:lvl9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9pPr>
    </p:titleStyle>
    <p:bodyStyle>
      <a:lvl1pPr marL="257175" marR="0" indent="-257175"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1pPr>
      <a:lvl2pPr marL="587829" marR="0" indent="-244929"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2pPr>
      <a:lvl3pPr marL="914400" marR="0" indent="-22860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3pPr>
      <a:lvl4pPr marL="1303019" marR="0" indent="-274319"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4pPr>
      <a:lvl5pPr marL="16459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5pPr>
      <a:lvl6pPr marL="19888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6pPr>
      <a:lvl7pPr marL="23317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7pPr>
      <a:lvl8pPr marL="26746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8pPr>
      <a:lvl9pPr marL="30175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0.png"/><Relationship Id="rId3" Type="http://schemas.openxmlformats.org/officeDocument/2006/relationships/image" Target="../media/image2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2.png"/><Relationship Id="rId3" Type="http://schemas.openxmlformats.org/officeDocument/2006/relationships/image" Target="../media/image2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2.png"/><Relationship Id="rId3" Type="http://schemas.openxmlformats.org/officeDocument/2006/relationships/image" Target="../media/image2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4.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4.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0.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5.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e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xfrm>
            <a:off x="390606" y="2953542"/>
            <a:ext cx="8229601" cy="871859"/>
          </a:xfrm>
          <a:prstGeom prst="rect">
            <a:avLst/>
          </a:prstGeom>
        </p:spPr>
        <p:txBody>
          <a:bodyPr/>
          <a:lstStyle>
            <a:lvl1pPr>
              <a:defRPr i="1"/>
            </a:lvl1pPr>
          </a:lstStyle>
          <a:p>
            <a:pPr/>
            <a:r>
              <a:t>Jumping for JS</a:t>
            </a:r>
          </a:p>
        </p:txBody>
      </p:sp>
      <p:sp>
        <p:nvSpPr>
          <p:cNvPr id="165" name="Shape 165"/>
          <p:cNvSpPr/>
          <p:nvPr>
            <p:ph type="body" sz="quarter" idx="1"/>
          </p:nvPr>
        </p:nvSpPr>
        <p:spPr>
          <a:prstGeom prst="rect">
            <a:avLst/>
          </a:prstGeom>
        </p:spPr>
        <p:txBody>
          <a:bodyPr/>
          <a:lstStyle/>
          <a:p>
            <a:pPr/>
            <a:r>
              <a:t>Feb 9, 2016</a:t>
            </a:r>
          </a:p>
        </p:txBody>
      </p:sp>
      <p:sp>
        <p:nvSpPr>
          <p:cNvPr id="166" name="Shape 166"/>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914400">
              <a:lnSpc>
                <a:spcPct val="90000"/>
              </a:lnSpc>
              <a:spcBef>
                <a:spcPts val="1000"/>
              </a:spcBef>
              <a:buSzTx/>
              <a:buFontTx/>
              <a:buNone/>
              <a:defRPr b="1" sz="2000">
                <a:solidFill>
                  <a:srgbClr val="FFFFFF"/>
                </a:solidFill>
                <a:latin typeface="Arial"/>
                <a:ea typeface="Arial"/>
                <a:cs typeface="Arial"/>
                <a:sym typeface="Arial"/>
              </a:defRPr>
            </a:lvl1pPr>
          </a:lstStyle>
          <a:p>
            <a:pPr/>
            <a:r>
              <a:t>Day 8</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xfrm>
            <a:off x="304799" y="-1"/>
            <a:ext cx="5470528" cy="653856"/>
          </a:xfrm>
          <a:prstGeom prst="rect">
            <a:avLst/>
          </a:prstGeom>
        </p:spPr>
        <p:txBody>
          <a:bodyPr/>
          <a:lstStyle/>
          <a:p>
            <a:pPr/>
            <a:r>
              <a:t>Basic Variables</a:t>
            </a:r>
          </a:p>
        </p:txBody>
      </p:sp>
      <p:pic>
        <p:nvPicPr>
          <p:cNvPr id="193" name="image7.png"/>
          <p:cNvPicPr>
            <a:picLocks noChangeAspect="1"/>
          </p:cNvPicPr>
          <p:nvPr/>
        </p:nvPicPr>
        <p:blipFill>
          <a:blip r:embed="rId2">
            <a:extLst/>
          </a:blip>
          <a:stretch>
            <a:fillRect/>
          </a:stretch>
        </p:blipFill>
        <p:spPr>
          <a:xfrm>
            <a:off x="5029201" y="990600"/>
            <a:ext cx="3558002" cy="1586430"/>
          </a:xfrm>
          <a:prstGeom prst="rect">
            <a:avLst/>
          </a:prstGeom>
          <a:ln>
            <a:solidFill>
              <a:srgbClr val="5B9BD5"/>
            </a:solidFill>
          </a:ln>
        </p:spPr>
      </p:pic>
      <p:pic>
        <p:nvPicPr>
          <p:cNvPr id="194" name="image8.png"/>
          <p:cNvPicPr>
            <a:picLocks noChangeAspect="1"/>
          </p:cNvPicPr>
          <p:nvPr/>
        </p:nvPicPr>
        <p:blipFill>
          <a:blip r:embed="rId3">
            <a:extLst/>
          </a:blip>
          <a:stretch>
            <a:fillRect/>
          </a:stretch>
        </p:blipFill>
        <p:spPr>
          <a:xfrm>
            <a:off x="5029200" y="2832609"/>
            <a:ext cx="3558002" cy="1212774"/>
          </a:xfrm>
          <a:prstGeom prst="rect">
            <a:avLst/>
          </a:prstGeom>
          <a:ln>
            <a:solidFill>
              <a:srgbClr val="5B9BD5"/>
            </a:solidFill>
          </a:ln>
        </p:spPr>
      </p:pic>
      <p:sp>
        <p:nvSpPr>
          <p:cNvPr id="195" name="Shape 195"/>
          <p:cNvSpPr/>
          <p:nvPr/>
        </p:nvSpPr>
        <p:spPr>
          <a:xfrm>
            <a:off x="331585" y="4300961"/>
            <a:ext cx="8736216" cy="1148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b="1" sz="2400">
                <a:latin typeface="Arial"/>
                <a:ea typeface="Arial"/>
                <a:cs typeface="Arial"/>
                <a:sym typeface="Arial"/>
              </a:defRPr>
            </a:pPr>
            <a:r>
              <a:t>Console.log</a:t>
            </a:r>
            <a:r>
              <a:rPr b="0"/>
              <a:t> displays discreetly to the debugger.</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b="1" sz="2400">
                <a:latin typeface="Arial"/>
                <a:ea typeface="Arial"/>
                <a:cs typeface="Arial"/>
                <a:sym typeface="Arial"/>
              </a:defRPr>
            </a:pPr>
            <a:r>
              <a:t>Alert</a:t>
            </a:r>
            <a:r>
              <a:rPr b="0"/>
              <a:t> displays a pop-up message to the user.</a:t>
            </a:r>
          </a:p>
        </p:txBody>
      </p:sp>
      <p:pic>
        <p:nvPicPr>
          <p:cNvPr id="196" name="image9.png" descr="C:\Users\Kevin\Desktop\werock.PNG"/>
          <p:cNvPicPr>
            <a:picLocks noChangeAspect="1"/>
          </p:cNvPicPr>
          <p:nvPr/>
        </p:nvPicPr>
        <p:blipFill>
          <a:blip r:embed="rId4">
            <a:extLst/>
          </a:blip>
          <a:stretch>
            <a:fillRect/>
          </a:stretch>
        </p:blipFill>
        <p:spPr>
          <a:xfrm>
            <a:off x="385052" y="2972775"/>
            <a:ext cx="4195491" cy="932438"/>
          </a:xfrm>
          <a:prstGeom prst="rect">
            <a:avLst/>
          </a:prstGeom>
          <a:ln w="12700">
            <a:miter lim="400000"/>
          </a:ln>
        </p:spPr>
      </p:pic>
      <p:pic>
        <p:nvPicPr>
          <p:cNvPr id="197" name="image10.png" descr="C:\Users\Kevin\Desktop\ary.PNG"/>
          <p:cNvPicPr>
            <a:picLocks noChangeAspect="1"/>
          </p:cNvPicPr>
          <p:nvPr/>
        </p:nvPicPr>
        <p:blipFill>
          <a:blip r:embed="rId5">
            <a:extLst/>
          </a:blip>
          <a:stretch>
            <a:fillRect/>
          </a:stretch>
        </p:blipFill>
        <p:spPr>
          <a:xfrm>
            <a:off x="297013" y="1524000"/>
            <a:ext cx="4305301" cy="62181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xfrm>
            <a:off x="304799" y="-1"/>
            <a:ext cx="5470528" cy="653856"/>
          </a:xfrm>
          <a:prstGeom prst="rect">
            <a:avLst/>
          </a:prstGeom>
        </p:spPr>
        <p:txBody>
          <a:bodyPr/>
          <a:lstStyle/>
          <a:p>
            <a:pPr/>
            <a:r>
              <a:t>Basic Variables</a:t>
            </a:r>
          </a:p>
        </p:txBody>
      </p:sp>
      <p:sp>
        <p:nvSpPr>
          <p:cNvPr id="200" name="Shape 200"/>
          <p:cNvSpPr/>
          <p:nvPr/>
        </p:nvSpPr>
        <p:spPr>
          <a:xfrm>
            <a:off x="331585" y="4727135"/>
            <a:ext cx="8736216" cy="1148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b="1" sz="2400">
                <a:latin typeface="Arial"/>
                <a:ea typeface="Arial"/>
                <a:cs typeface="Arial"/>
                <a:sym typeface="Arial"/>
              </a:defRPr>
            </a:pPr>
            <a:r>
              <a:t>Confirm </a:t>
            </a:r>
            <a:r>
              <a:rPr b="0"/>
              <a:t>displays a True/False popup.</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b="1" sz="2400">
                <a:latin typeface="Arial"/>
                <a:ea typeface="Arial"/>
                <a:cs typeface="Arial"/>
                <a:sym typeface="Arial"/>
              </a:defRPr>
            </a:pPr>
            <a:r>
              <a:t>Alert </a:t>
            </a:r>
            <a:r>
              <a:rPr b="0"/>
              <a:t>displays a prompt with a text-box input. </a:t>
            </a:r>
          </a:p>
        </p:txBody>
      </p:sp>
      <p:pic>
        <p:nvPicPr>
          <p:cNvPr id="201" name="image11.png"/>
          <p:cNvPicPr>
            <a:picLocks noChangeAspect="1"/>
          </p:cNvPicPr>
          <p:nvPr/>
        </p:nvPicPr>
        <p:blipFill>
          <a:blip r:embed="rId2">
            <a:extLst/>
          </a:blip>
          <a:stretch>
            <a:fillRect/>
          </a:stretch>
        </p:blipFill>
        <p:spPr>
          <a:xfrm>
            <a:off x="5181600" y="891937"/>
            <a:ext cx="3610120" cy="1450568"/>
          </a:xfrm>
          <a:prstGeom prst="rect">
            <a:avLst/>
          </a:prstGeom>
          <a:ln>
            <a:solidFill>
              <a:srgbClr val="5B9BD5"/>
            </a:solidFill>
          </a:ln>
        </p:spPr>
      </p:pic>
      <p:pic>
        <p:nvPicPr>
          <p:cNvPr id="202" name="image12.png"/>
          <p:cNvPicPr>
            <a:picLocks noChangeAspect="1"/>
          </p:cNvPicPr>
          <p:nvPr/>
        </p:nvPicPr>
        <p:blipFill>
          <a:blip r:embed="rId3">
            <a:extLst/>
          </a:blip>
          <a:stretch>
            <a:fillRect/>
          </a:stretch>
        </p:blipFill>
        <p:spPr>
          <a:xfrm>
            <a:off x="5181600" y="2450447"/>
            <a:ext cx="3712741" cy="1767972"/>
          </a:xfrm>
          <a:prstGeom prst="rect">
            <a:avLst/>
          </a:prstGeom>
          <a:ln>
            <a:solidFill>
              <a:srgbClr val="5B9BD5"/>
            </a:solidFill>
          </a:ln>
        </p:spPr>
      </p:pic>
      <p:pic>
        <p:nvPicPr>
          <p:cNvPr id="203" name="image13.png" descr="C:\Users\Kevin\Desktop\conf.PNG"/>
          <p:cNvPicPr>
            <a:picLocks noChangeAspect="1"/>
          </p:cNvPicPr>
          <p:nvPr/>
        </p:nvPicPr>
        <p:blipFill>
          <a:blip r:embed="rId4">
            <a:extLst/>
          </a:blip>
          <a:stretch>
            <a:fillRect/>
          </a:stretch>
        </p:blipFill>
        <p:spPr>
          <a:xfrm>
            <a:off x="412210" y="1290166"/>
            <a:ext cx="4111550" cy="654110"/>
          </a:xfrm>
          <a:prstGeom prst="rect">
            <a:avLst/>
          </a:prstGeom>
          <a:ln w="12700">
            <a:miter lim="400000"/>
          </a:ln>
        </p:spPr>
      </p:pic>
      <p:pic>
        <p:nvPicPr>
          <p:cNvPr id="204" name="image14.png" descr="C:\Users\Kevin\Desktop\prom.PNG"/>
          <p:cNvPicPr>
            <a:picLocks noChangeAspect="1"/>
          </p:cNvPicPr>
          <p:nvPr/>
        </p:nvPicPr>
        <p:blipFill>
          <a:blip r:embed="rId5">
            <a:extLst/>
          </a:blip>
          <a:stretch>
            <a:fillRect/>
          </a:stretch>
        </p:blipFill>
        <p:spPr>
          <a:xfrm>
            <a:off x="255386" y="3047134"/>
            <a:ext cx="4545215" cy="62791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xfrm>
            <a:off x="304799" y="-1"/>
            <a:ext cx="5470528" cy="653856"/>
          </a:xfrm>
          <a:prstGeom prst="rect">
            <a:avLst/>
          </a:prstGeom>
        </p:spPr>
        <p:txBody>
          <a:bodyPr/>
          <a:lstStyle/>
          <a:p>
            <a:pPr/>
            <a:r>
              <a:t>Please… Don’t Pick Me.</a:t>
            </a:r>
          </a:p>
        </p:txBody>
      </p:sp>
      <p:sp>
        <p:nvSpPr>
          <p:cNvPr id="207" name="Shape 207"/>
          <p:cNvSpPr/>
          <p:nvPr/>
        </p:nvSpPr>
        <p:spPr>
          <a:xfrm>
            <a:off x="304800" y="2584700"/>
            <a:ext cx="8534400" cy="15362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lnSpc>
                <a:spcPct val="80000"/>
              </a:lnSpc>
              <a:defRPr b="1" i="1" sz="5500">
                <a:latin typeface="Arial"/>
                <a:ea typeface="Arial"/>
                <a:cs typeface="Arial"/>
                <a:sym typeface="Arial"/>
              </a:defRPr>
            </a:lvl1pPr>
          </a:lstStyle>
          <a:p>
            <a:pPr/>
            <a:r>
              <a:t>How do we “write” text to the HTML itself?</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9" name="image15.png" descr="C:\Users\Kevin\Desktop\write.PNG"/>
          <p:cNvPicPr>
            <a:picLocks noChangeAspect="1"/>
          </p:cNvPicPr>
          <p:nvPr/>
        </p:nvPicPr>
        <p:blipFill>
          <a:blip r:embed="rId2">
            <a:extLst/>
          </a:blip>
          <a:stretch>
            <a:fillRect/>
          </a:stretch>
        </p:blipFill>
        <p:spPr>
          <a:xfrm>
            <a:off x="143793" y="2791317"/>
            <a:ext cx="6561808" cy="3533282"/>
          </a:xfrm>
          <a:prstGeom prst="rect">
            <a:avLst/>
          </a:prstGeom>
          <a:ln w="12700">
            <a:miter lim="400000"/>
          </a:ln>
        </p:spPr>
      </p:pic>
      <p:sp>
        <p:nvSpPr>
          <p:cNvPr id="210" name="Shape 210"/>
          <p:cNvSpPr/>
          <p:nvPr>
            <p:ph type="title"/>
          </p:nvPr>
        </p:nvSpPr>
        <p:spPr>
          <a:xfrm>
            <a:off x="304799" y="-1"/>
            <a:ext cx="5470528" cy="653856"/>
          </a:xfrm>
          <a:prstGeom prst="rect">
            <a:avLst/>
          </a:prstGeom>
        </p:spPr>
        <p:txBody>
          <a:bodyPr/>
          <a:lstStyle/>
          <a:p>
            <a:pPr/>
            <a:r>
              <a:t>Writing to HTML</a:t>
            </a:r>
          </a:p>
        </p:txBody>
      </p:sp>
      <p:sp>
        <p:nvSpPr>
          <p:cNvPr id="211" name="Shape 211"/>
          <p:cNvSpPr/>
          <p:nvPr/>
        </p:nvSpPr>
        <p:spPr>
          <a:xfrm>
            <a:off x="143792" y="636804"/>
            <a:ext cx="8774784" cy="18357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We can use Javascript to directly write to the HTML page itself using </a:t>
            </a:r>
            <a:r>
              <a:rPr b="1"/>
              <a:t>document.write( ).</a:t>
            </a:r>
            <a:endParaRPr sz="2400"/>
          </a:p>
          <a:p>
            <a:pPr marL="685800" indent="-457200" defTabSz="685800">
              <a:buSzPct val="100000"/>
              <a:buFont typeface="Arial"/>
              <a:buChar char="•"/>
              <a:defRPr b="1"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Later we will go over </a:t>
            </a:r>
            <a:r>
              <a:rPr i="1"/>
              <a:t>much</a:t>
            </a:r>
            <a:r>
              <a:t> more advanced approaches for writing HTML using Javascript and jQuery.</a:t>
            </a:r>
          </a:p>
        </p:txBody>
      </p:sp>
      <p:sp>
        <p:nvSpPr>
          <p:cNvPr id="212" name="Shape 212"/>
          <p:cNvSpPr/>
          <p:nvPr/>
        </p:nvSpPr>
        <p:spPr>
          <a:xfrm>
            <a:off x="6477000" y="5360125"/>
            <a:ext cx="1671636" cy="667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defTabSz="685800">
              <a:defRPr b="1" sz="2000">
                <a:latin typeface="Arial"/>
                <a:ea typeface="Arial"/>
                <a:cs typeface="Arial"/>
                <a:sym typeface="Arial"/>
              </a:defRPr>
            </a:pPr>
            <a:r>
              <a:t>Test.html </a:t>
            </a:r>
            <a:endParaRPr sz="2400"/>
          </a:p>
          <a:p>
            <a:pPr indent="228600" defTabSz="685800">
              <a:defRPr b="1" sz="2000">
                <a:latin typeface="Arial"/>
                <a:ea typeface="Arial"/>
                <a:cs typeface="Arial"/>
                <a:sym typeface="Arial"/>
              </a:defRPr>
            </a:pPr>
            <a:r>
              <a:t>(sublime)</a:t>
            </a:r>
          </a:p>
        </p:txBody>
      </p:sp>
      <p:pic>
        <p:nvPicPr>
          <p:cNvPr id="213" name="image16.png"/>
          <p:cNvPicPr>
            <a:picLocks noChangeAspect="1"/>
          </p:cNvPicPr>
          <p:nvPr/>
        </p:nvPicPr>
        <p:blipFill>
          <a:blip r:embed="rId3">
            <a:extLst/>
          </a:blip>
          <a:stretch>
            <a:fillRect/>
          </a:stretch>
        </p:blipFill>
        <p:spPr>
          <a:xfrm>
            <a:off x="4953000" y="3429000"/>
            <a:ext cx="4105275" cy="714375"/>
          </a:xfrm>
          <a:prstGeom prst="rect">
            <a:avLst/>
          </a:prstGeom>
          <a:ln>
            <a:solidFill>
              <a:srgbClr val="5B9BD5"/>
            </a:solidFill>
          </a:ln>
        </p:spPr>
      </p:pic>
      <p:sp>
        <p:nvSpPr>
          <p:cNvPr id="214" name="Shape 214"/>
          <p:cNvSpPr/>
          <p:nvPr/>
        </p:nvSpPr>
        <p:spPr>
          <a:xfrm>
            <a:off x="6477000" y="3024051"/>
            <a:ext cx="3124200"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indent="228600" defTabSz="685800">
              <a:defRPr b="1" sz="2000">
                <a:latin typeface="Arial"/>
                <a:ea typeface="Arial"/>
                <a:cs typeface="Arial"/>
                <a:sym typeface="Arial"/>
              </a:defRPr>
            </a:lvl1pPr>
          </a:lstStyle>
          <a:p>
            <a:pPr/>
            <a:r>
              <a:t>Test.html (chrome)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xfrm>
            <a:off x="304799" y="-1"/>
            <a:ext cx="5470528" cy="653856"/>
          </a:xfrm>
          <a:prstGeom prst="rect">
            <a:avLst/>
          </a:prstGeom>
        </p:spPr>
        <p:txBody>
          <a:bodyPr/>
          <a:lstStyle/>
          <a:p>
            <a:pPr/>
            <a:r>
              <a:t>Please… Don’t Pick Me.</a:t>
            </a:r>
          </a:p>
        </p:txBody>
      </p:sp>
      <p:sp>
        <p:nvSpPr>
          <p:cNvPr id="217" name="Shape 217"/>
          <p:cNvSpPr/>
          <p:nvPr/>
        </p:nvSpPr>
        <p:spPr>
          <a:xfrm>
            <a:off x="304800" y="2584700"/>
            <a:ext cx="8534400" cy="15362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lnSpc>
                <a:spcPct val="80000"/>
              </a:lnSpc>
              <a:defRPr b="1" i="1" sz="5500">
                <a:latin typeface="Arial"/>
                <a:ea typeface="Arial"/>
                <a:cs typeface="Arial"/>
                <a:sym typeface="Arial"/>
              </a:defRPr>
            </a:lvl1pPr>
          </a:lstStyle>
          <a:p>
            <a:pPr/>
            <a:r>
              <a:t>How do we check conditions?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xfrm>
            <a:off x="304799" y="-1"/>
            <a:ext cx="5470528" cy="653856"/>
          </a:xfrm>
          <a:prstGeom prst="rect">
            <a:avLst/>
          </a:prstGeom>
        </p:spPr>
        <p:txBody>
          <a:bodyPr/>
          <a:lstStyle/>
          <a:p>
            <a:pPr/>
            <a:r>
              <a:t>If/Else Statements</a:t>
            </a:r>
          </a:p>
        </p:txBody>
      </p:sp>
      <p:sp>
        <p:nvSpPr>
          <p:cNvPr id="220" name="Shape 220"/>
          <p:cNvSpPr/>
          <p:nvPr/>
        </p:nvSpPr>
        <p:spPr>
          <a:xfrm>
            <a:off x="152400" y="838200"/>
            <a:ext cx="8765935" cy="1721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a:lnSpc>
                <a:spcPct val="90000"/>
              </a:lnSpc>
              <a:buSzPct val="100000"/>
              <a:buFont typeface="Arial"/>
              <a:buChar char="•"/>
              <a:defRPr sz="2400">
                <a:latin typeface="Arial"/>
                <a:ea typeface="Arial"/>
                <a:cs typeface="Arial"/>
                <a:sym typeface="Arial"/>
              </a:defRPr>
            </a:pPr>
            <a:r>
              <a:t>If/Else statements are </a:t>
            </a:r>
            <a:r>
              <a:rPr u="sng"/>
              <a:t>critical</a:t>
            </a:r>
            <a:r>
              <a:t>. </a:t>
            </a:r>
            <a:endParaRPr sz="2800"/>
          </a:p>
          <a:p>
            <a:pPr marL="685800" indent="-457200">
              <a:lnSpc>
                <a:spcPct val="90000"/>
              </a:lnSpc>
              <a:buSzPct val="100000"/>
              <a:buFont typeface="Arial"/>
              <a:buChar char="•"/>
              <a:defRPr sz="2400">
                <a:latin typeface="Arial"/>
                <a:ea typeface="Arial"/>
                <a:cs typeface="Arial"/>
                <a:sym typeface="Arial"/>
              </a:defRPr>
            </a:pPr>
          </a:p>
          <a:p>
            <a:pPr marL="685800" indent="-457200">
              <a:lnSpc>
                <a:spcPct val="90000"/>
              </a:lnSpc>
              <a:buSzPct val="100000"/>
              <a:buFont typeface="Arial"/>
              <a:buChar char="•"/>
              <a:defRPr sz="2400">
                <a:latin typeface="Arial"/>
                <a:ea typeface="Arial"/>
                <a:cs typeface="Arial"/>
                <a:sym typeface="Arial"/>
              </a:defRPr>
            </a:pPr>
            <a:r>
              <a:t>Each statement is composed of an </a:t>
            </a:r>
            <a:r>
              <a:rPr u="sng"/>
              <a:t>if, else-if, or else</a:t>
            </a:r>
            <a:r>
              <a:t> (keyword), a </a:t>
            </a:r>
            <a:r>
              <a:rPr u="sng"/>
              <a:t>condition</a:t>
            </a:r>
            <a:r>
              <a:t>, and the resulting code in { } </a:t>
            </a:r>
            <a:r>
              <a:rPr u="sng"/>
              <a:t>curly brackets</a:t>
            </a:r>
            <a:r>
              <a:t>.</a:t>
            </a:r>
          </a:p>
        </p:txBody>
      </p:sp>
      <p:pic>
        <p:nvPicPr>
          <p:cNvPr id="221" name="image17.png" descr="C:\Users\Kevin\Desktop\ifelse.PNG"/>
          <p:cNvPicPr>
            <a:picLocks noChangeAspect="1"/>
          </p:cNvPicPr>
          <p:nvPr/>
        </p:nvPicPr>
        <p:blipFill>
          <a:blip r:embed="rId2">
            <a:extLst/>
          </a:blip>
          <a:stretch>
            <a:fillRect/>
          </a:stretch>
        </p:blipFill>
        <p:spPr>
          <a:xfrm>
            <a:off x="247650" y="3200400"/>
            <a:ext cx="8648700" cy="25082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xfrm>
            <a:off x="304799" y="-1"/>
            <a:ext cx="5470528" cy="653856"/>
          </a:xfrm>
          <a:prstGeom prst="rect">
            <a:avLst/>
          </a:prstGeom>
        </p:spPr>
        <p:txBody>
          <a:bodyPr/>
          <a:lstStyle/>
          <a:p>
            <a:pPr/>
            <a:r>
              <a:t>Please… Don’t Pick Me.</a:t>
            </a:r>
          </a:p>
        </p:txBody>
      </p:sp>
      <p:sp>
        <p:nvSpPr>
          <p:cNvPr id="224" name="Shape 224"/>
          <p:cNvSpPr/>
          <p:nvPr/>
        </p:nvSpPr>
        <p:spPr>
          <a:xfrm>
            <a:off x="304800" y="2881394"/>
            <a:ext cx="8534400" cy="9428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6000">
                <a:latin typeface="Arial"/>
                <a:ea typeface="Arial"/>
                <a:cs typeface="Arial"/>
                <a:sym typeface="Arial"/>
              </a:defRPr>
            </a:lvl1pPr>
          </a:lstStyle>
          <a:p>
            <a:pPr/>
            <a:r>
              <a:t>What is an array?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xfrm>
            <a:off x="304799" y="-1"/>
            <a:ext cx="5470528" cy="653856"/>
          </a:xfrm>
          <a:prstGeom prst="rect">
            <a:avLst/>
          </a:prstGeom>
        </p:spPr>
        <p:txBody>
          <a:bodyPr/>
          <a:lstStyle/>
          <a:p>
            <a:pPr/>
            <a:r>
              <a:t>Basic Arrays </a:t>
            </a:r>
          </a:p>
        </p:txBody>
      </p:sp>
      <p:sp>
        <p:nvSpPr>
          <p:cNvPr id="227" name="Shape 227"/>
          <p:cNvSpPr/>
          <p:nvPr/>
        </p:nvSpPr>
        <p:spPr>
          <a:xfrm>
            <a:off x="451328" y="866677"/>
            <a:ext cx="8583816" cy="32818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400">
                <a:latin typeface="Arial"/>
                <a:ea typeface="Arial"/>
                <a:cs typeface="Arial"/>
                <a:sym typeface="Arial"/>
              </a:defRPr>
            </a:pPr>
            <a:r>
              <a:t>Arrays are a type of variable that are </a:t>
            </a:r>
            <a:r>
              <a:rPr u="sng"/>
              <a:t>collections</a:t>
            </a:r>
            <a:r>
              <a:t>. </a:t>
            </a:r>
          </a:p>
          <a:p>
            <a:pPr marL="685800" indent="-457200" defTabSz="685800">
              <a:buSzPct val="100000"/>
              <a:buFont typeface="Arial"/>
              <a:buChar char="•"/>
              <a:defRPr sz="2400" u="sng">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These collections can be made up of </a:t>
            </a:r>
            <a:r>
              <a:rPr u="sng"/>
              <a:t>strings</a:t>
            </a:r>
            <a:r>
              <a:t>, </a:t>
            </a:r>
            <a:r>
              <a:rPr u="sng"/>
              <a:t>numbers</a:t>
            </a:r>
            <a:r>
              <a:t>, </a:t>
            </a:r>
            <a:r>
              <a:rPr u="sng"/>
              <a:t>booleans</a:t>
            </a:r>
            <a:r>
              <a:t>, other </a:t>
            </a:r>
            <a:r>
              <a:rPr u="sng"/>
              <a:t>arrays</a:t>
            </a:r>
            <a:r>
              <a:t>, </a:t>
            </a:r>
            <a:r>
              <a:rPr u="sng"/>
              <a:t>objects</a:t>
            </a:r>
            <a:r>
              <a:t>, anything. </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Each </a:t>
            </a:r>
            <a:r>
              <a:rPr u="sng"/>
              <a:t>element</a:t>
            </a:r>
            <a:r>
              <a:t> of the array is marked by an </a:t>
            </a:r>
            <a:r>
              <a:rPr u="sng"/>
              <a:t>index</a:t>
            </a:r>
            <a:r>
              <a:t>. Indexes always start with 0.</a:t>
            </a:r>
          </a:p>
          <a:p>
            <a:pPr marL="685800" indent="-457200" defTabSz="685800">
              <a:buSzPct val="100000"/>
              <a:buFont typeface="Arial"/>
              <a:buChar char="•"/>
              <a:defRPr sz="2400">
                <a:latin typeface="Arial"/>
                <a:ea typeface="Arial"/>
                <a:cs typeface="Arial"/>
                <a:sym typeface="Arial"/>
              </a:defRPr>
            </a:pPr>
          </a:p>
        </p:txBody>
      </p:sp>
      <p:pic>
        <p:nvPicPr>
          <p:cNvPr id="228" name="image18.png" descr="C:\Users\Kevin\Desktop\mixedarray.PNG"/>
          <p:cNvPicPr>
            <a:picLocks noChangeAspect="1"/>
          </p:cNvPicPr>
          <p:nvPr/>
        </p:nvPicPr>
        <p:blipFill>
          <a:blip r:embed="rId2">
            <a:extLst/>
          </a:blip>
          <a:stretch>
            <a:fillRect/>
          </a:stretch>
        </p:blipFill>
        <p:spPr>
          <a:xfrm>
            <a:off x="143101" y="3886200"/>
            <a:ext cx="8857799" cy="206362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31" name="Shape 231"/>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32" name="Shape 232"/>
          <p:cNvSpPr/>
          <p:nvPr/>
        </p:nvSpPr>
        <p:spPr>
          <a:xfrm>
            <a:off x="304800" y="762000"/>
            <a:ext cx="8686800" cy="29262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Dissection: Basic JS</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Re-examine the file sent to you during yesterday’s class.</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See if you can better understand how it works – after having gone through today’s class. </a:t>
            </a:r>
            <a:endParaRPr i="1"/>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sz="2400" u="sng">
                <a:latin typeface="Arial"/>
                <a:ea typeface="Arial"/>
                <a:cs typeface="Arial"/>
                <a:sym typeface="Arial"/>
              </a:defRPr>
            </a:pPr>
            <a:r>
              <a:t>Prepare to share once the time is up.</a:t>
            </a:r>
          </a:p>
        </p:txBody>
      </p:sp>
      <p:sp>
        <p:nvSpPr>
          <p:cNvPr id="233" name="Shape 233"/>
          <p:cNvSpPr/>
          <p:nvPr/>
        </p:nvSpPr>
        <p:spPr>
          <a:xfrm>
            <a:off x="3657600" y="124824"/>
            <a:ext cx="5334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1-JS Dissect </a:t>
            </a:r>
            <a:r>
              <a:t>|  Suggested Time: </a:t>
            </a:r>
            <a:r>
              <a:rPr b="0"/>
              <a:t>3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36" name="Shape 236"/>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37" name="Shape 237"/>
          <p:cNvSpPr/>
          <p:nvPr/>
        </p:nvSpPr>
        <p:spPr>
          <a:xfrm>
            <a:off x="304800" y="761999"/>
            <a:ext cx="8686800" cy="32818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Array Logging (If Needed)</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Follow the instructions provided in the file to console.log each of the names in the “coolPeople” variable.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i="1" sz="2400" u="sng">
                <a:latin typeface="Arial"/>
                <a:ea typeface="Arial"/>
                <a:cs typeface="Arial"/>
                <a:sym typeface="Arial"/>
              </a:defRPr>
            </a:pPr>
            <a:r>
              <a:t>Hint</a:t>
            </a:r>
            <a:r>
              <a:rPr u="none"/>
              <a:t>: You should be repeating the same line 6 times.</a:t>
            </a:r>
            <a:endParaRPr u="none"/>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once time is up.</a:t>
            </a:r>
          </a:p>
        </p:txBody>
      </p:sp>
      <p:sp>
        <p:nvSpPr>
          <p:cNvPr id="238" name="Shape 238"/>
          <p:cNvSpPr/>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2-CoolPeopleArray </a:t>
            </a:r>
            <a:r>
              <a:t>|  Suggested Time: </a:t>
            </a:r>
            <a:r>
              <a:rPr b="0"/>
              <a:t>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xfrm>
            <a:off x="390606" y="2953542"/>
            <a:ext cx="8229601" cy="871859"/>
          </a:xfrm>
          <a:prstGeom prst="rect">
            <a:avLst/>
          </a:prstGeom>
        </p:spPr>
        <p:txBody>
          <a:bodyPr/>
          <a:lstStyle/>
          <a:p>
            <a:pPr/>
            <a:r>
              <a:t>Today’s Class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41" name="Shape 241"/>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42" name="Shape 242"/>
          <p:cNvSpPr/>
          <p:nvPr/>
        </p:nvSpPr>
        <p:spPr>
          <a:xfrm>
            <a:off x="304800" y="762000"/>
            <a:ext cx="8686800" cy="4348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Array Setting</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Follow the instructions in the file provided to convert each item in the array to lower case.</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Make sure to only add in lines of code where instructed.</a:t>
            </a:r>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i="1" sz="2400">
                <a:latin typeface="Arial"/>
                <a:ea typeface="Arial"/>
                <a:cs typeface="Arial"/>
                <a:sym typeface="Arial"/>
              </a:defRPr>
            </a:pPr>
            <a:r>
              <a:t>Hint: You will need to use the method </a:t>
            </a:r>
            <a:r>
              <a:rPr b="1"/>
              <a:t>.toLowerCase()</a:t>
            </a:r>
            <a:r>
              <a:t>. Research if you don’t remember how to use it.</a:t>
            </a:r>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once time is up.</a:t>
            </a:r>
          </a:p>
        </p:txBody>
      </p:sp>
      <p:sp>
        <p:nvSpPr>
          <p:cNvPr id="243" name="Shape 243"/>
          <p:cNvSpPr/>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3-ArraySetting </a:t>
            </a:r>
            <a:r>
              <a:t>|  Suggested Time: </a:t>
            </a:r>
            <a:r>
              <a:rPr b="0"/>
              <a:t>7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xfrm>
            <a:off x="390606" y="2953542"/>
            <a:ext cx="8229601" cy="871859"/>
          </a:xfrm>
          <a:prstGeom prst="rect">
            <a:avLst/>
          </a:prstGeom>
        </p:spPr>
        <p:txBody>
          <a:bodyPr/>
          <a:lstStyle/>
          <a:p>
            <a:pPr/>
            <a:r>
              <a:t>For Loops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nvSpPr>
        <p:spPr>
          <a:xfrm>
            <a:off x="279399" y="1524000"/>
            <a:ext cx="8522142" cy="1905000"/>
          </a:xfrm>
          <a:prstGeom prst="rect">
            <a:avLst/>
          </a:prstGeom>
          <a:solidFill>
            <a:srgbClr val="262626">
              <a:alpha val="99000"/>
            </a:srgbClr>
          </a:solidFill>
          <a:ln w="12700">
            <a:miter lim="400000"/>
          </a:ln>
        </p:spPr>
        <p:txBody>
          <a:bodyPr lIns="45719" rIns="45719" anchor="ctr"/>
          <a:lstStyle/>
          <a:p>
            <a:pPr algn="ctr">
              <a:defRPr>
                <a:solidFill>
                  <a:srgbClr val="FFFFFF"/>
                </a:solidFill>
              </a:defRPr>
            </a:pPr>
          </a:p>
        </p:txBody>
      </p:sp>
      <p:sp>
        <p:nvSpPr>
          <p:cNvPr id="248" name="Shape 248"/>
          <p:cNvSpPr/>
          <p:nvPr>
            <p:ph type="title"/>
          </p:nvPr>
        </p:nvSpPr>
        <p:spPr>
          <a:xfrm>
            <a:off x="304799" y="-1"/>
            <a:ext cx="5470528" cy="653856"/>
          </a:xfrm>
          <a:prstGeom prst="rect">
            <a:avLst/>
          </a:prstGeom>
        </p:spPr>
        <p:txBody>
          <a:bodyPr/>
          <a:lstStyle/>
          <a:p>
            <a:pPr/>
            <a:r>
              <a:t>Back to The Zoo Pen</a:t>
            </a:r>
          </a:p>
        </p:txBody>
      </p:sp>
      <p:sp>
        <p:nvSpPr>
          <p:cNvPr id="249" name="Shape 249"/>
          <p:cNvSpPr/>
          <p:nvPr/>
        </p:nvSpPr>
        <p:spPr>
          <a:xfrm>
            <a:off x="535034" y="1752600"/>
            <a:ext cx="1845618" cy="1517151"/>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250" name="Shape 250"/>
          <p:cNvSpPr/>
          <p:nvPr/>
        </p:nvSpPr>
        <p:spPr>
          <a:xfrm>
            <a:off x="2598186" y="1752600"/>
            <a:ext cx="1845619"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251" name="Shape 251"/>
          <p:cNvSpPr/>
          <p:nvPr/>
        </p:nvSpPr>
        <p:spPr>
          <a:xfrm>
            <a:off x="4686739" y="1752600"/>
            <a:ext cx="1845619"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252" name="Shape 252"/>
          <p:cNvSpPr/>
          <p:nvPr/>
        </p:nvSpPr>
        <p:spPr>
          <a:xfrm>
            <a:off x="6775292" y="1727200"/>
            <a:ext cx="1845619"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253" name="Shape 253"/>
          <p:cNvSpPr/>
          <p:nvPr/>
        </p:nvSpPr>
        <p:spPr>
          <a:xfrm>
            <a:off x="955141" y="3657601"/>
            <a:ext cx="917523"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0 </a:t>
            </a:r>
          </a:p>
        </p:txBody>
      </p:sp>
      <p:sp>
        <p:nvSpPr>
          <p:cNvPr id="254" name="Shape 254"/>
          <p:cNvSpPr/>
          <p:nvPr/>
        </p:nvSpPr>
        <p:spPr>
          <a:xfrm>
            <a:off x="3018294" y="3657601"/>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1</a:t>
            </a:r>
          </a:p>
        </p:txBody>
      </p:sp>
      <p:sp>
        <p:nvSpPr>
          <p:cNvPr id="255" name="Shape 255"/>
          <p:cNvSpPr/>
          <p:nvPr/>
        </p:nvSpPr>
        <p:spPr>
          <a:xfrm>
            <a:off x="5017327" y="3657601"/>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2</a:t>
            </a:r>
          </a:p>
        </p:txBody>
      </p:sp>
      <p:sp>
        <p:nvSpPr>
          <p:cNvPr id="256" name="Shape 256"/>
          <p:cNvSpPr/>
          <p:nvPr/>
        </p:nvSpPr>
        <p:spPr>
          <a:xfrm>
            <a:off x="7227459" y="3657601"/>
            <a:ext cx="854012"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3</a:t>
            </a:r>
          </a:p>
        </p:txBody>
      </p:sp>
      <p:sp>
        <p:nvSpPr>
          <p:cNvPr id="257" name="Shape 257"/>
          <p:cNvSpPr/>
          <p:nvPr/>
        </p:nvSpPr>
        <p:spPr>
          <a:xfrm>
            <a:off x="279400" y="995416"/>
            <a:ext cx="2772331"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latin typeface="Arial"/>
                <a:ea typeface="Arial"/>
                <a:cs typeface="Arial"/>
                <a:sym typeface="Arial"/>
              </a:defRPr>
            </a:pPr>
            <a:r>
              <a:t>Array Name:  </a:t>
            </a:r>
            <a:r>
              <a:rPr b="0"/>
              <a:t>zooAnimals</a:t>
            </a:r>
          </a:p>
        </p:txBody>
      </p:sp>
      <p:sp>
        <p:nvSpPr>
          <p:cNvPr id="258" name="Shape 258"/>
          <p:cNvSpPr/>
          <p:nvPr/>
        </p:nvSpPr>
        <p:spPr>
          <a:xfrm>
            <a:off x="994015" y="2291833"/>
            <a:ext cx="701314"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Zebra</a:t>
            </a:r>
          </a:p>
        </p:txBody>
      </p:sp>
      <p:sp>
        <p:nvSpPr>
          <p:cNvPr id="259" name="Shape 259"/>
          <p:cNvSpPr/>
          <p:nvPr/>
        </p:nvSpPr>
        <p:spPr>
          <a:xfrm>
            <a:off x="5227399" y="2291833"/>
            <a:ext cx="78603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Giraffe</a:t>
            </a:r>
          </a:p>
        </p:txBody>
      </p:sp>
      <p:sp>
        <p:nvSpPr>
          <p:cNvPr id="260" name="Shape 260"/>
          <p:cNvSpPr/>
          <p:nvPr/>
        </p:nvSpPr>
        <p:spPr>
          <a:xfrm>
            <a:off x="3095237" y="2291833"/>
            <a:ext cx="70142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Rhino</a:t>
            </a:r>
          </a:p>
        </p:txBody>
      </p:sp>
      <p:sp>
        <p:nvSpPr>
          <p:cNvPr id="261" name="Shape 261"/>
          <p:cNvSpPr/>
          <p:nvPr/>
        </p:nvSpPr>
        <p:spPr>
          <a:xfrm>
            <a:off x="7295746" y="2291833"/>
            <a:ext cx="497829"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Owl</a:t>
            </a:r>
          </a:p>
        </p:txBody>
      </p:sp>
      <p:pic>
        <p:nvPicPr>
          <p:cNvPr id="262" name="image19.png" descr="C:\Users\Kevin\Desktop\zoo.PNG"/>
          <p:cNvPicPr>
            <a:picLocks noChangeAspect="1"/>
          </p:cNvPicPr>
          <p:nvPr/>
        </p:nvPicPr>
        <p:blipFill>
          <a:blip r:embed="rId2">
            <a:extLst/>
          </a:blip>
          <a:stretch>
            <a:fillRect/>
          </a:stretch>
        </p:blipFill>
        <p:spPr>
          <a:xfrm>
            <a:off x="523873" y="4724400"/>
            <a:ext cx="8096252" cy="10223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4" name="image20.png" descr="C:\Users\Kevin\Desktop\zooloop.PNG"/>
          <p:cNvPicPr>
            <a:picLocks noChangeAspect="1"/>
          </p:cNvPicPr>
          <p:nvPr/>
        </p:nvPicPr>
        <p:blipFill>
          <a:blip r:embed="rId2">
            <a:extLst/>
          </a:blip>
          <a:stretch>
            <a:fillRect/>
          </a:stretch>
        </p:blipFill>
        <p:spPr>
          <a:xfrm>
            <a:off x="109636" y="4267200"/>
            <a:ext cx="6094948" cy="1854348"/>
          </a:xfrm>
          <a:prstGeom prst="rect">
            <a:avLst/>
          </a:prstGeom>
          <a:ln w="12700">
            <a:miter lim="400000"/>
          </a:ln>
        </p:spPr>
      </p:pic>
      <p:sp>
        <p:nvSpPr>
          <p:cNvPr id="265" name="Shape 265"/>
          <p:cNvSpPr/>
          <p:nvPr/>
        </p:nvSpPr>
        <p:spPr>
          <a:xfrm>
            <a:off x="279399" y="1366783"/>
            <a:ext cx="8522142" cy="1905001"/>
          </a:xfrm>
          <a:prstGeom prst="rect">
            <a:avLst/>
          </a:prstGeom>
          <a:solidFill>
            <a:srgbClr val="262626">
              <a:alpha val="99000"/>
            </a:srgbClr>
          </a:solidFill>
          <a:ln w="12700">
            <a:miter lim="400000"/>
          </a:ln>
        </p:spPr>
        <p:txBody>
          <a:bodyPr lIns="45719" rIns="45719" anchor="ctr"/>
          <a:lstStyle/>
          <a:p>
            <a:pPr algn="ctr">
              <a:defRPr>
                <a:solidFill>
                  <a:srgbClr val="FFFFFF"/>
                </a:solidFill>
              </a:defRPr>
            </a:pPr>
          </a:p>
        </p:txBody>
      </p:sp>
      <p:sp>
        <p:nvSpPr>
          <p:cNvPr id="266" name="Shape 266"/>
          <p:cNvSpPr/>
          <p:nvPr>
            <p:ph type="title"/>
          </p:nvPr>
        </p:nvSpPr>
        <p:spPr>
          <a:xfrm>
            <a:off x="304799" y="-1"/>
            <a:ext cx="5470528" cy="653856"/>
          </a:xfrm>
          <a:prstGeom prst="rect">
            <a:avLst/>
          </a:prstGeom>
        </p:spPr>
        <p:txBody>
          <a:bodyPr/>
          <a:lstStyle/>
          <a:p>
            <a:pPr/>
            <a:r>
              <a:t>Back to The Zoo Pen (Logging)</a:t>
            </a:r>
          </a:p>
        </p:txBody>
      </p:sp>
      <p:sp>
        <p:nvSpPr>
          <p:cNvPr id="267" name="Shape 267"/>
          <p:cNvSpPr/>
          <p:nvPr/>
        </p:nvSpPr>
        <p:spPr>
          <a:xfrm>
            <a:off x="535034" y="1595384"/>
            <a:ext cx="1845618"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268" name="Shape 268"/>
          <p:cNvSpPr/>
          <p:nvPr/>
        </p:nvSpPr>
        <p:spPr>
          <a:xfrm>
            <a:off x="2598186" y="1595383"/>
            <a:ext cx="1845619"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269" name="Shape 269"/>
          <p:cNvSpPr/>
          <p:nvPr/>
        </p:nvSpPr>
        <p:spPr>
          <a:xfrm>
            <a:off x="4686739" y="1595383"/>
            <a:ext cx="1845619"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270" name="Shape 270"/>
          <p:cNvSpPr/>
          <p:nvPr/>
        </p:nvSpPr>
        <p:spPr>
          <a:xfrm>
            <a:off x="6775292" y="1569983"/>
            <a:ext cx="1845619"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271" name="Shape 271"/>
          <p:cNvSpPr/>
          <p:nvPr/>
        </p:nvSpPr>
        <p:spPr>
          <a:xfrm>
            <a:off x="955141" y="3500384"/>
            <a:ext cx="917523"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0 </a:t>
            </a:r>
          </a:p>
        </p:txBody>
      </p:sp>
      <p:sp>
        <p:nvSpPr>
          <p:cNvPr id="272" name="Shape 272"/>
          <p:cNvSpPr/>
          <p:nvPr/>
        </p:nvSpPr>
        <p:spPr>
          <a:xfrm>
            <a:off x="3018294" y="3500384"/>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1</a:t>
            </a:r>
          </a:p>
        </p:txBody>
      </p:sp>
      <p:sp>
        <p:nvSpPr>
          <p:cNvPr id="273" name="Shape 273"/>
          <p:cNvSpPr/>
          <p:nvPr/>
        </p:nvSpPr>
        <p:spPr>
          <a:xfrm>
            <a:off x="5017327" y="3500384"/>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2</a:t>
            </a:r>
          </a:p>
        </p:txBody>
      </p:sp>
      <p:sp>
        <p:nvSpPr>
          <p:cNvPr id="274" name="Shape 274"/>
          <p:cNvSpPr/>
          <p:nvPr/>
        </p:nvSpPr>
        <p:spPr>
          <a:xfrm>
            <a:off x="7227459" y="3500384"/>
            <a:ext cx="854012"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3</a:t>
            </a:r>
          </a:p>
        </p:txBody>
      </p:sp>
      <p:sp>
        <p:nvSpPr>
          <p:cNvPr id="275" name="Shape 275"/>
          <p:cNvSpPr/>
          <p:nvPr/>
        </p:nvSpPr>
        <p:spPr>
          <a:xfrm>
            <a:off x="279400" y="838200"/>
            <a:ext cx="277233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latin typeface="Arial"/>
                <a:ea typeface="Arial"/>
                <a:cs typeface="Arial"/>
                <a:sym typeface="Arial"/>
              </a:defRPr>
            </a:pPr>
            <a:r>
              <a:t>Array Name:  </a:t>
            </a:r>
            <a:r>
              <a:rPr b="0"/>
              <a:t>zooAnimals</a:t>
            </a:r>
          </a:p>
        </p:txBody>
      </p:sp>
      <p:sp>
        <p:nvSpPr>
          <p:cNvPr id="276" name="Shape 276"/>
          <p:cNvSpPr/>
          <p:nvPr/>
        </p:nvSpPr>
        <p:spPr>
          <a:xfrm>
            <a:off x="994015" y="2134616"/>
            <a:ext cx="701314"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Zebra</a:t>
            </a:r>
          </a:p>
        </p:txBody>
      </p:sp>
      <p:sp>
        <p:nvSpPr>
          <p:cNvPr id="277" name="Shape 277"/>
          <p:cNvSpPr/>
          <p:nvPr/>
        </p:nvSpPr>
        <p:spPr>
          <a:xfrm>
            <a:off x="5227399" y="2134616"/>
            <a:ext cx="78603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Giraffe</a:t>
            </a:r>
          </a:p>
        </p:txBody>
      </p:sp>
      <p:sp>
        <p:nvSpPr>
          <p:cNvPr id="278" name="Shape 278"/>
          <p:cNvSpPr/>
          <p:nvPr/>
        </p:nvSpPr>
        <p:spPr>
          <a:xfrm>
            <a:off x="3095237" y="2134616"/>
            <a:ext cx="70142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Rhino</a:t>
            </a:r>
          </a:p>
        </p:txBody>
      </p:sp>
      <p:sp>
        <p:nvSpPr>
          <p:cNvPr id="279" name="Shape 279"/>
          <p:cNvSpPr/>
          <p:nvPr/>
        </p:nvSpPr>
        <p:spPr>
          <a:xfrm>
            <a:off x="7295746" y="2134616"/>
            <a:ext cx="497829"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Owl</a:t>
            </a:r>
          </a:p>
        </p:txBody>
      </p:sp>
      <p:pic>
        <p:nvPicPr>
          <p:cNvPr id="280" name="image21.png"/>
          <p:cNvPicPr>
            <a:picLocks noChangeAspect="1"/>
          </p:cNvPicPr>
          <p:nvPr/>
        </p:nvPicPr>
        <p:blipFill>
          <a:blip r:embed="rId3">
            <a:extLst/>
          </a:blip>
          <a:stretch>
            <a:fillRect/>
          </a:stretch>
        </p:blipFill>
        <p:spPr>
          <a:xfrm>
            <a:off x="6794341" y="4267200"/>
            <a:ext cx="1914642" cy="1974241"/>
          </a:xfrm>
          <a:prstGeom prst="rect">
            <a:avLst/>
          </a:prstGeom>
          <a:ln w="12700">
            <a:miter lim="400000"/>
          </a:ln>
        </p:spPr>
      </p:pic>
      <p:sp>
        <p:nvSpPr>
          <p:cNvPr id="281" name="Shape 281"/>
          <p:cNvSpPr/>
          <p:nvPr/>
        </p:nvSpPr>
        <p:spPr>
          <a:xfrm>
            <a:off x="5925068" y="5334000"/>
            <a:ext cx="975590" cy="0"/>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3" name="image22.png"/>
          <p:cNvPicPr>
            <a:picLocks noChangeAspect="1"/>
          </p:cNvPicPr>
          <p:nvPr/>
        </p:nvPicPr>
        <p:blipFill>
          <a:blip r:embed="rId2">
            <a:extLst/>
          </a:blip>
          <a:stretch>
            <a:fillRect/>
          </a:stretch>
        </p:blipFill>
        <p:spPr>
          <a:xfrm>
            <a:off x="341523" y="2050413"/>
            <a:ext cx="5806439" cy="1766572"/>
          </a:xfrm>
          <a:prstGeom prst="rect">
            <a:avLst/>
          </a:prstGeom>
          <a:ln w="12700">
            <a:miter lim="400000"/>
          </a:ln>
        </p:spPr>
      </p:pic>
      <p:sp>
        <p:nvSpPr>
          <p:cNvPr id="284" name="Shape 284"/>
          <p:cNvSpPr/>
          <p:nvPr>
            <p:ph type="title"/>
          </p:nvPr>
        </p:nvSpPr>
        <p:spPr>
          <a:xfrm>
            <a:off x="304799" y="-1"/>
            <a:ext cx="5470528" cy="653856"/>
          </a:xfrm>
          <a:prstGeom prst="rect">
            <a:avLst/>
          </a:prstGeom>
        </p:spPr>
        <p:txBody>
          <a:bodyPr/>
          <a:lstStyle/>
          <a:p>
            <a:pPr/>
            <a:r>
              <a:t>Please… Don’t Pick Me.</a:t>
            </a:r>
          </a:p>
        </p:txBody>
      </p:sp>
      <p:sp>
        <p:nvSpPr>
          <p:cNvPr id="285" name="Shape 285"/>
          <p:cNvSpPr/>
          <p:nvPr/>
        </p:nvSpPr>
        <p:spPr>
          <a:xfrm>
            <a:off x="304800" y="5014994"/>
            <a:ext cx="8534400" cy="9428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6000">
                <a:latin typeface="Arial"/>
                <a:ea typeface="Arial"/>
                <a:cs typeface="Arial"/>
                <a:sym typeface="Arial"/>
              </a:defRPr>
            </a:lvl1pPr>
          </a:lstStyle>
          <a:p>
            <a:pPr/>
            <a:r>
              <a:t>What’s wrong here?</a:t>
            </a:r>
          </a:p>
        </p:txBody>
      </p:sp>
      <p:pic>
        <p:nvPicPr>
          <p:cNvPr id="286" name="image21.png"/>
          <p:cNvPicPr>
            <a:picLocks noChangeAspect="1"/>
          </p:cNvPicPr>
          <p:nvPr/>
        </p:nvPicPr>
        <p:blipFill>
          <a:blip r:embed="rId3">
            <a:extLst/>
          </a:blip>
          <a:stretch>
            <a:fillRect/>
          </a:stretch>
        </p:blipFill>
        <p:spPr>
          <a:xfrm>
            <a:off x="6794341" y="1946579"/>
            <a:ext cx="1914642" cy="1974241"/>
          </a:xfrm>
          <a:prstGeom prst="rect">
            <a:avLst/>
          </a:prstGeom>
          <a:ln w="12700">
            <a:miter lim="400000"/>
          </a:ln>
        </p:spPr>
      </p:pic>
      <p:sp>
        <p:nvSpPr>
          <p:cNvPr id="287" name="Shape 287"/>
          <p:cNvSpPr/>
          <p:nvPr/>
        </p:nvSpPr>
        <p:spPr>
          <a:xfrm>
            <a:off x="5925068" y="3013379"/>
            <a:ext cx="975590" cy="1"/>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9" name="image22.png"/>
          <p:cNvPicPr>
            <a:picLocks noChangeAspect="1"/>
          </p:cNvPicPr>
          <p:nvPr/>
        </p:nvPicPr>
        <p:blipFill>
          <a:blip r:embed="rId2">
            <a:extLst/>
          </a:blip>
          <a:stretch>
            <a:fillRect/>
          </a:stretch>
        </p:blipFill>
        <p:spPr>
          <a:xfrm>
            <a:off x="341523" y="2050413"/>
            <a:ext cx="5806439" cy="1766572"/>
          </a:xfrm>
          <a:prstGeom prst="rect">
            <a:avLst/>
          </a:prstGeom>
          <a:ln w="12700">
            <a:miter lim="400000"/>
          </a:ln>
        </p:spPr>
      </p:pic>
      <p:sp>
        <p:nvSpPr>
          <p:cNvPr id="290" name="Shape 290"/>
          <p:cNvSpPr/>
          <p:nvPr>
            <p:ph type="title"/>
          </p:nvPr>
        </p:nvSpPr>
        <p:spPr>
          <a:xfrm>
            <a:off x="304799" y="-1"/>
            <a:ext cx="5470528" cy="653856"/>
          </a:xfrm>
          <a:prstGeom prst="rect">
            <a:avLst/>
          </a:prstGeom>
        </p:spPr>
        <p:txBody>
          <a:bodyPr/>
          <a:lstStyle/>
          <a:p>
            <a:pPr/>
            <a:r>
              <a:t>Don’t Repeat Yourself (DRY)</a:t>
            </a:r>
          </a:p>
        </p:txBody>
      </p:sp>
      <p:sp>
        <p:nvSpPr>
          <p:cNvPr id="291" name="Shape 291"/>
          <p:cNvSpPr/>
          <p:nvPr/>
        </p:nvSpPr>
        <p:spPr>
          <a:xfrm>
            <a:off x="304800" y="4779942"/>
            <a:ext cx="8534400" cy="141291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90000"/>
              </a:lnSpc>
              <a:defRPr b="1" i="1" sz="6000">
                <a:latin typeface="Arial"/>
                <a:ea typeface="Arial"/>
                <a:cs typeface="Arial"/>
                <a:sym typeface="Arial"/>
              </a:defRPr>
            </a:pPr>
            <a:r>
              <a:t>Repeated Code! </a:t>
            </a:r>
            <a:endParaRPr sz="3300">
              <a:latin typeface="Calibri Light"/>
              <a:ea typeface="Calibri Light"/>
              <a:cs typeface="Calibri Light"/>
              <a:sym typeface="Calibri Light"/>
            </a:endParaRPr>
          </a:p>
          <a:p>
            <a:pPr algn="ctr" defTabSz="685800">
              <a:lnSpc>
                <a:spcPct val="90000"/>
              </a:lnSpc>
              <a:defRPr i="1" sz="3800">
                <a:latin typeface="Arial"/>
                <a:ea typeface="Arial"/>
                <a:cs typeface="Arial"/>
                <a:sym typeface="Arial"/>
              </a:defRPr>
            </a:pPr>
            <a:r>
              <a:t>Let’s be more efficient</a:t>
            </a:r>
          </a:p>
        </p:txBody>
      </p:sp>
      <p:pic>
        <p:nvPicPr>
          <p:cNvPr id="292" name="image21.png"/>
          <p:cNvPicPr>
            <a:picLocks noChangeAspect="1"/>
          </p:cNvPicPr>
          <p:nvPr/>
        </p:nvPicPr>
        <p:blipFill>
          <a:blip r:embed="rId3">
            <a:extLst/>
          </a:blip>
          <a:stretch>
            <a:fillRect/>
          </a:stretch>
        </p:blipFill>
        <p:spPr>
          <a:xfrm>
            <a:off x="6794341" y="1946579"/>
            <a:ext cx="1914642" cy="1974241"/>
          </a:xfrm>
          <a:prstGeom prst="rect">
            <a:avLst/>
          </a:prstGeom>
          <a:ln w="12700">
            <a:miter lim="400000"/>
          </a:ln>
        </p:spPr>
      </p:pic>
      <p:sp>
        <p:nvSpPr>
          <p:cNvPr id="293" name="Shape 293"/>
          <p:cNvSpPr/>
          <p:nvPr/>
        </p:nvSpPr>
        <p:spPr>
          <a:xfrm>
            <a:off x="5925068" y="3013379"/>
            <a:ext cx="975590" cy="1"/>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96" name="Shape 296"/>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97" name="Shape 297"/>
          <p:cNvSpPr/>
          <p:nvPr/>
        </p:nvSpPr>
        <p:spPr>
          <a:xfrm>
            <a:off x="304800" y="762000"/>
            <a:ext cx="8686800" cy="4348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For Loop Dissection</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With a partner, spend a few moments trying to dissect the code sent to you.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Try to explain to one another what is happening with each line of code.</a:t>
            </a:r>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Feel free to do research if you are stumped. As a hint, look into the phrase: “For-Loop”.</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when time is up.</a:t>
            </a:r>
          </a:p>
        </p:txBody>
      </p:sp>
      <p:sp>
        <p:nvSpPr>
          <p:cNvPr id="298" name="Shape 298"/>
          <p:cNvSpPr/>
          <p:nvPr/>
        </p:nvSpPr>
        <p:spPr>
          <a:xfrm>
            <a:off x="3200400" y="124824"/>
            <a:ext cx="57912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4-MyFirstLoop </a:t>
            </a:r>
            <a:r>
              <a:t>|  Suggested Time: </a:t>
            </a:r>
            <a:r>
              <a:rPr b="0"/>
              <a:t>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300"/>
          <p:cNvSpPr/>
          <p:nvPr/>
        </p:nvSpPr>
        <p:spPr>
          <a:xfrm>
            <a:off x="76200" y="867552"/>
            <a:ext cx="8842135" cy="26100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000">
                <a:latin typeface="Arial"/>
                <a:ea typeface="Arial"/>
                <a:cs typeface="Arial"/>
                <a:sym typeface="Arial"/>
              </a:defRPr>
            </a:pPr>
            <a:r>
              <a:t>For loops are </a:t>
            </a:r>
            <a:r>
              <a:rPr u="sng"/>
              <a:t>critical</a:t>
            </a:r>
            <a:r>
              <a:t> in programming. </a:t>
            </a:r>
            <a:endParaRPr sz="2400"/>
          </a:p>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We use for loops to run </a:t>
            </a:r>
            <a:r>
              <a:rPr u="sng"/>
              <a:t>repeated blocks of code</a:t>
            </a:r>
            <a:r>
              <a:t> over a set period.</a:t>
            </a:r>
            <a:endParaRPr sz="2400"/>
          </a:p>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Each for loop is composed of a:</a:t>
            </a:r>
            <a:endParaRPr sz="2400"/>
          </a:p>
          <a:p>
            <a:pPr lvl="1" marL="985837" indent="-457200" defTabSz="685800">
              <a:buSzPct val="100000"/>
              <a:buFont typeface="Arial"/>
              <a:buChar char="–"/>
              <a:defRPr sz="1700">
                <a:latin typeface="Arial"/>
                <a:ea typeface="Arial"/>
                <a:cs typeface="Arial"/>
                <a:sym typeface="Arial"/>
              </a:defRPr>
            </a:pPr>
            <a:r>
              <a:t>Variable declaration or counter (iterator)</a:t>
            </a:r>
            <a:endParaRPr sz="2100"/>
          </a:p>
          <a:p>
            <a:pPr lvl="1" marL="985837" indent="-457200" defTabSz="685800">
              <a:buSzPct val="100000"/>
              <a:buFont typeface="Arial"/>
              <a:buChar char="–"/>
              <a:defRPr sz="1700">
                <a:latin typeface="Arial"/>
                <a:ea typeface="Arial"/>
                <a:cs typeface="Arial"/>
                <a:sym typeface="Arial"/>
              </a:defRPr>
            </a:pPr>
            <a:r>
              <a:t>A loop condition</a:t>
            </a:r>
            <a:endParaRPr sz="2100"/>
          </a:p>
          <a:p>
            <a:pPr lvl="1" marL="985837" indent="-457200" defTabSz="685800">
              <a:buSzPct val="100000"/>
              <a:buFont typeface="Arial"/>
              <a:buChar char="–"/>
              <a:defRPr sz="1700">
                <a:latin typeface="Arial"/>
                <a:ea typeface="Arial"/>
                <a:cs typeface="Arial"/>
                <a:sym typeface="Arial"/>
              </a:defRPr>
            </a:pPr>
            <a:r>
              <a:t>An iteration (addition)</a:t>
            </a:r>
            <a:endParaRPr sz="2100"/>
          </a:p>
        </p:txBody>
      </p:sp>
      <p:sp>
        <p:nvSpPr>
          <p:cNvPr id="301" name="Shape 301"/>
          <p:cNvSpPr/>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pic>
        <p:nvPicPr>
          <p:cNvPr id="302" name="image23.png" descr="C:\Users\Kevin\Desktop\ary.PNG"/>
          <p:cNvPicPr>
            <a:picLocks noChangeAspect="1"/>
          </p:cNvPicPr>
          <p:nvPr/>
        </p:nvPicPr>
        <p:blipFill>
          <a:blip r:embed="rId2">
            <a:extLst/>
          </a:blip>
          <a:stretch>
            <a:fillRect/>
          </a:stretch>
        </p:blipFill>
        <p:spPr>
          <a:xfrm>
            <a:off x="190864" y="38100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4" name="image24.png" descr="C:\Users\Kevin\Desktop\ary.PNG"/>
          <p:cNvPicPr>
            <a:picLocks noChangeAspect="1"/>
          </p:cNvPicPr>
          <p:nvPr/>
        </p:nvPicPr>
        <p:blipFill>
          <a:blip r:embed="rId2">
            <a:extLst/>
          </a:blip>
          <a:stretch>
            <a:fillRect/>
          </a:stretch>
        </p:blipFill>
        <p:spPr>
          <a:xfrm>
            <a:off x="179070" y="1069697"/>
            <a:ext cx="8785860" cy="4132541"/>
          </a:xfrm>
          <a:prstGeom prst="rect">
            <a:avLst/>
          </a:prstGeom>
          <a:ln w="12700">
            <a:miter lim="400000"/>
          </a:ln>
        </p:spPr>
      </p:pic>
      <p:sp>
        <p:nvSpPr>
          <p:cNvPr id="305" name="Shape 305"/>
          <p:cNvSpPr/>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sp>
        <p:nvSpPr>
          <p:cNvPr id="306" name="Shape 306"/>
          <p:cNvSpPr/>
          <p:nvPr/>
        </p:nvSpPr>
        <p:spPr>
          <a:xfrm>
            <a:off x="304800" y="5267865"/>
            <a:ext cx="8534400" cy="4370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2400">
                <a:latin typeface="Arial"/>
                <a:ea typeface="Arial"/>
                <a:cs typeface="Arial"/>
                <a:sym typeface="Arial"/>
              </a:defRPr>
            </a:lvl1pPr>
          </a:lstStyle>
          <a:p>
            <a:pPr/>
            <a:r>
              <a:t>Iterator.      Condition.     Increment.</a:t>
            </a:r>
          </a:p>
        </p:txBody>
      </p:sp>
      <p:sp>
        <p:nvSpPr>
          <p:cNvPr id="307" name="Shape 307"/>
          <p:cNvSpPr/>
          <p:nvPr/>
        </p:nvSpPr>
        <p:spPr>
          <a:xfrm flipH="1" flipV="1">
            <a:off x="1828799" y="2590800"/>
            <a:ext cx="609603" cy="2698947"/>
          </a:xfrm>
          <a:prstGeom prst="line">
            <a:avLst/>
          </a:prstGeom>
          <a:ln w="69850">
            <a:solidFill>
              <a:srgbClr val="FF0000"/>
            </a:solidFill>
            <a:miter/>
            <a:tailEnd type="triangle"/>
          </a:ln>
        </p:spPr>
        <p:txBody>
          <a:bodyPr lIns="45719" rIns="45719"/>
          <a:lstStyle/>
          <a:p>
            <a:pPr/>
          </a:p>
        </p:txBody>
      </p:sp>
      <p:sp>
        <p:nvSpPr>
          <p:cNvPr id="308" name="Shape 308"/>
          <p:cNvSpPr/>
          <p:nvPr/>
        </p:nvSpPr>
        <p:spPr>
          <a:xfrm flipH="1" flipV="1">
            <a:off x="3124199" y="2667000"/>
            <a:ext cx="1285637" cy="2622747"/>
          </a:xfrm>
          <a:prstGeom prst="line">
            <a:avLst/>
          </a:prstGeom>
          <a:ln w="69850">
            <a:solidFill>
              <a:srgbClr val="FF0000"/>
            </a:solidFill>
            <a:miter/>
            <a:tailEnd type="triangle"/>
          </a:ln>
        </p:spPr>
        <p:txBody>
          <a:bodyPr lIns="45719" rIns="45719"/>
          <a:lstStyle/>
          <a:p>
            <a:pPr/>
          </a:p>
        </p:txBody>
      </p:sp>
      <p:sp>
        <p:nvSpPr>
          <p:cNvPr id="309" name="Shape 309"/>
          <p:cNvSpPr/>
          <p:nvPr/>
        </p:nvSpPr>
        <p:spPr>
          <a:xfrm flipH="1" flipV="1">
            <a:off x="6019800" y="2666999"/>
            <a:ext cx="457762" cy="2622748"/>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1" name="image24.png" descr="C:\Users\Kevin\Desktop\ary.PNG"/>
          <p:cNvPicPr>
            <a:picLocks noChangeAspect="1"/>
          </p:cNvPicPr>
          <p:nvPr/>
        </p:nvPicPr>
        <p:blipFill>
          <a:blip r:embed="rId2">
            <a:extLst/>
          </a:blip>
          <a:stretch>
            <a:fillRect/>
          </a:stretch>
        </p:blipFill>
        <p:spPr>
          <a:xfrm>
            <a:off x="179070" y="1069697"/>
            <a:ext cx="8785860" cy="4132541"/>
          </a:xfrm>
          <a:prstGeom prst="rect">
            <a:avLst/>
          </a:prstGeom>
          <a:ln w="12700">
            <a:miter lim="400000"/>
          </a:ln>
        </p:spPr>
      </p:pic>
      <p:sp>
        <p:nvSpPr>
          <p:cNvPr id="312" name="Shape 312"/>
          <p:cNvSpPr/>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sp>
        <p:nvSpPr>
          <p:cNvPr id="313" name="Shape 313"/>
          <p:cNvSpPr/>
          <p:nvPr/>
        </p:nvSpPr>
        <p:spPr>
          <a:xfrm>
            <a:off x="304800" y="5242465"/>
            <a:ext cx="8534400" cy="7926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2400">
                <a:latin typeface="Arial"/>
                <a:ea typeface="Arial"/>
                <a:cs typeface="Arial"/>
                <a:sym typeface="Arial"/>
              </a:defRPr>
            </a:pPr>
            <a:r>
              <a:t>Code between the { } gets repeated each time the iterator is smaller than the condition. </a:t>
            </a:r>
            <a:r>
              <a:rPr b="0"/>
              <a:t>(i.e. in this case i &lt; 4)</a:t>
            </a:r>
          </a:p>
        </p:txBody>
      </p:sp>
      <p:sp>
        <p:nvSpPr>
          <p:cNvPr id="314" name="Shape 314"/>
          <p:cNvSpPr/>
          <p:nvPr/>
        </p:nvSpPr>
        <p:spPr>
          <a:xfrm>
            <a:off x="457200" y="2667000"/>
            <a:ext cx="7086600" cy="304800"/>
          </a:xfrm>
          <a:prstGeom prst="rect">
            <a:avLst/>
          </a:prstGeom>
          <a:ln w="63500">
            <a:solidFill>
              <a:srgbClr val="FF0000"/>
            </a:solidFill>
            <a:miter/>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xfrm>
            <a:off x="304799" y="-1"/>
            <a:ext cx="5470528" cy="653856"/>
          </a:xfrm>
          <a:prstGeom prst="rect">
            <a:avLst/>
          </a:prstGeom>
        </p:spPr>
        <p:txBody>
          <a:bodyPr/>
          <a:lstStyle/>
          <a:p>
            <a:pPr/>
            <a:r>
              <a:t>Objectives</a:t>
            </a:r>
          </a:p>
        </p:txBody>
      </p:sp>
      <p:sp>
        <p:nvSpPr>
          <p:cNvPr id="171" name="Shape 171"/>
          <p:cNvSpPr/>
          <p:nvPr/>
        </p:nvSpPr>
        <p:spPr>
          <a:xfrm>
            <a:off x="304799" y="761998"/>
            <a:ext cx="8740776" cy="370634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defTabSz="685800">
              <a:spcBef>
                <a:spcPts val="500"/>
              </a:spcBef>
              <a:defRPr b="1" sz="2200" u="sng">
                <a:latin typeface="Arial"/>
                <a:ea typeface="Arial"/>
                <a:cs typeface="Arial"/>
                <a:sym typeface="Arial"/>
              </a:defRPr>
            </a:pPr>
            <a:r>
              <a:t>In today’s class we’ll be covering:</a:t>
            </a:r>
            <a:endParaRPr sz="2400"/>
          </a:p>
          <a:p>
            <a:pPr defTabSz="685800">
              <a:spcBef>
                <a:spcPts val="500"/>
              </a:spcBef>
              <a:defRPr b="1"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Array Assignments</a:t>
            </a:r>
            <a:endParaRPr sz="2400"/>
          </a:p>
          <a:p>
            <a:pPr marL="257175" indent="-257175" defTabSz="685800">
              <a:spcBef>
                <a:spcPts val="500"/>
              </a:spcBef>
              <a:buSzPct val="100000"/>
              <a:buFont typeface="Arial"/>
              <a:buChar char="•"/>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The Concept of For-Loops</a:t>
            </a:r>
            <a:endParaRPr sz="2400"/>
          </a:p>
          <a:p>
            <a:pPr defTabSz="685800">
              <a:spcBef>
                <a:spcPts val="500"/>
              </a:spcBef>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The Art of Pseudo-Coding</a:t>
            </a:r>
            <a:endParaRPr sz="2400"/>
          </a:p>
          <a:p>
            <a:pPr marL="257175" indent="-257175" defTabSz="685800">
              <a:spcBef>
                <a:spcPts val="500"/>
              </a:spcBef>
              <a:buSzPct val="100000"/>
              <a:buFont typeface="Arial"/>
              <a:buChar char="•"/>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Building Rock-Paper Scissors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6" name="image24.png" descr="C:\Users\Kevin\Desktop\ary.PNG"/>
          <p:cNvPicPr>
            <a:picLocks noChangeAspect="1"/>
          </p:cNvPicPr>
          <p:nvPr/>
        </p:nvPicPr>
        <p:blipFill>
          <a:blip r:embed="rId2">
            <a:extLst/>
          </a:blip>
          <a:stretch>
            <a:fillRect/>
          </a:stretch>
        </p:blipFill>
        <p:spPr>
          <a:xfrm>
            <a:off x="179070" y="1069697"/>
            <a:ext cx="8785860" cy="4132541"/>
          </a:xfrm>
          <a:prstGeom prst="rect">
            <a:avLst/>
          </a:prstGeom>
          <a:ln w="12700">
            <a:miter lim="400000"/>
          </a:ln>
        </p:spPr>
      </p:pic>
      <p:sp>
        <p:nvSpPr>
          <p:cNvPr id="317" name="Shape 317"/>
          <p:cNvSpPr/>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sp>
        <p:nvSpPr>
          <p:cNvPr id="318" name="Shape 318"/>
          <p:cNvSpPr/>
          <p:nvPr/>
        </p:nvSpPr>
        <p:spPr>
          <a:xfrm>
            <a:off x="304800" y="5242465"/>
            <a:ext cx="8534400" cy="7926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2400">
                <a:latin typeface="Arial"/>
                <a:ea typeface="Arial"/>
                <a:cs typeface="Arial"/>
                <a:sym typeface="Arial"/>
              </a:defRPr>
            </a:lvl1pPr>
          </a:lstStyle>
          <a:p>
            <a:pPr/>
            <a:r>
              <a:t>Running the code “loops” through and prints each element in the array.</a:t>
            </a:r>
          </a:p>
        </p:txBody>
      </p:sp>
      <p:sp>
        <p:nvSpPr>
          <p:cNvPr id="319" name="Shape 319"/>
          <p:cNvSpPr/>
          <p:nvPr/>
        </p:nvSpPr>
        <p:spPr>
          <a:xfrm>
            <a:off x="228600" y="3467100"/>
            <a:ext cx="8229600" cy="1638300"/>
          </a:xfrm>
          <a:prstGeom prst="rect">
            <a:avLst/>
          </a:prstGeom>
          <a:ln w="63500">
            <a:solidFill>
              <a:srgbClr val="FF0000"/>
            </a:solidFill>
            <a:miter/>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hape 321"/>
          <p:cNvSpPr/>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331" name="Group 331"/>
          <p:cNvGrpSpPr/>
          <p:nvPr/>
        </p:nvGrpSpPr>
        <p:grpSpPr>
          <a:xfrm>
            <a:off x="1335370" y="4876800"/>
            <a:ext cx="6483626" cy="1505047"/>
            <a:chOff x="0" y="0"/>
            <a:chExt cx="6483625" cy="1505046"/>
          </a:xfrm>
        </p:grpSpPr>
        <p:sp>
          <p:nvSpPr>
            <p:cNvPr id="322" name="Shape 322"/>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3" name="Shape 323"/>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4" name="Shape 324"/>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5" name="Shape 325"/>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6" name="Shape 326"/>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7" name="Shape 327"/>
            <p:cNvSpPr/>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328" name="Shape 328"/>
            <p:cNvSpPr/>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329" name="Shape 329"/>
            <p:cNvSpPr/>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330" name="Shape 330"/>
            <p:cNvSpPr/>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332" name="Shape 332"/>
          <p:cNvSpPr/>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333" name="Shape 333"/>
          <p:cNvSpPr/>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334" name="Shape 334"/>
          <p:cNvSpPr/>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335" name="Shape 335"/>
          <p:cNvSpPr/>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336" name="Shape 336"/>
          <p:cNvSpPr/>
          <p:nvPr/>
        </p:nvSpPr>
        <p:spPr>
          <a:xfrm>
            <a:off x="304800" y="3389330"/>
            <a:ext cx="6477000" cy="4370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0 … console.log(“I love Carrots”)</a:t>
            </a:r>
          </a:p>
        </p:txBody>
      </p:sp>
      <p:sp>
        <p:nvSpPr>
          <p:cNvPr id="337" name="Shape 337"/>
          <p:cNvSpPr/>
          <p:nvPr/>
        </p:nvSpPr>
        <p:spPr>
          <a:xfrm>
            <a:off x="1849471" y="4114800"/>
            <a:ext cx="713160" cy="660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5B9BD5"/>
          </a:solidFill>
          <a:ln w="12700">
            <a:solidFill>
              <a:srgbClr val="42719B"/>
            </a:solidFill>
            <a:miter/>
          </a:ln>
        </p:spPr>
        <p:txBody>
          <a:bodyPr lIns="45719" rIns="45719" anchor="ctr"/>
          <a:lstStyle/>
          <a:p>
            <a:pPr algn="ctr">
              <a:defRPr>
                <a:solidFill>
                  <a:srgbClr val="FFFFFF"/>
                </a:solidFill>
              </a:defRPr>
            </a:pPr>
          </a:p>
        </p:txBody>
      </p:sp>
      <p:pic>
        <p:nvPicPr>
          <p:cNvPr id="338" name="image23.png" descr="C:\Users\Kevin\Desktop\ary.PNG"/>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350" name="Group 350"/>
          <p:cNvGrpSpPr/>
          <p:nvPr/>
        </p:nvGrpSpPr>
        <p:grpSpPr>
          <a:xfrm>
            <a:off x="1335370" y="4876800"/>
            <a:ext cx="6483626" cy="1505047"/>
            <a:chOff x="0" y="0"/>
            <a:chExt cx="6483625" cy="1505046"/>
          </a:xfrm>
        </p:grpSpPr>
        <p:sp>
          <p:nvSpPr>
            <p:cNvPr id="341" name="Shape 341"/>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2" name="Shape 342"/>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3" name="Shape 343"/>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4" name="Shape 344"/>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5" name="Shape 345"/>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6" name="Shape 346"/>
            <p:cNvSpPr/>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347" name="Shape 347"/>
            <p:cNvSpPr/>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348" name="Shape 348"/>
            <p:cNvSpPr/>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349" name="Shape 349"/>
            <p:cNvSpPr/>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351" name="Shape 351"/>
          <p:cNvSpPr/>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352" name="Shape 352"/>
          <p:cNvSpPr/>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353" name="Shape 353"/>
          <p:cNvSpPr/>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354" name="Shape 354"/>
          <p:cNvSpPr/>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355" name="Shape 355"/>
          <p:cNvSpPr/>
          <p:nvPr/>
        </p:nvSpPr>
        <p:spPr>
          <a:xfrm>
            <a:off x="304800" y="3389330"/>
            <a:ext cx="6477000" cy="4370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1 … console.log(“I love Peas”)</a:t>
            </a:r>
          </a:p>
        </p:txBody>
      </p:sp>
      <p:sp>
        <p:nvSpPr>
          <p:cNvPr id="356" name="Shape 356"/>
          <p:cNvSpPr/>
          <p:nvPr/>
        </p:nvSpPr>
        <p:spPr>
          <a:xfrm>
            <a:off x="3460594" y="4114800"/>
            <a:ext cx="713160" cy="660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5B9BD5"/>
          </a:solidFill>
          <a:ln w="12700">
            <a:solidFill>
              <a:srgbClr val="42719B"/>
            </a:solidFill>
            <a:miter/>
          </a:ln>
        </p:spPr>
        <p:txBody>
          <a:bodyPr lIns="45719" rIns="45719" anchor="ctr"/>
          <a:lstStyle/>
          <a:p>
            <a:pPr algn="ctr">
              <a:defRPr>
                <a:solidFill>
                  <a:srgbClr val="FFFFFF"/>
                </a:solidFill>
              </a:defRPr>
            </a:pPr>
          </a:p>
        </p:txBody>
      </p:sp>
      <p:pic>
        <p:nvPicPr>
          <p:cNvPr id="357" name="image23.png" descr="C:\Users\Kevin\Desktop\ary.PNG"/>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369" name="Group 369"/>
          <p:cNvGrpSpPr/>
          <p:nvPr/>
        </p:nvGrpSpPr>
        <p:grpSpPr>
          <a:xfrm>
            <a:off x="1335370" y="4876800"/>
            <a:ext cx="6483626" cy="1505047"/>
            <a:chOff x="0" y="0"/>
            <a:chExt cx="6483625" cy="1505046"/>
          </a:xfrm>
        </p:grpSpPr>
        <p:sp>
          <p:nvSpPr>
            <p:cNvPr id="360" name="Shape 360"/>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61" name="Shape 361"/>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62" name="Shape 362"/>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63" name="Shape 363"/>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64" name="Shape 364"/>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65" name="Shape 365"/>
            <p:cNvSpPr/>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366" name="Shape 366"/>
            <p:cNvSpPr/>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367" name="Shape 367"/>
            <p:cNvSpPr/>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368" name="Shape 368"/>
            <p:cNvSpPr/>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370" name="Shape 370"/>
          <p:cNvSpPr/>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371" name="Shape 371"/>
          <p:cNvSpPr/>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372" name="Shape 372"/>
          <p:cNvSpPr/>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373" name="Shape 373"/>
          <p:cNvSpPr/>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374" name="Shape 374"/>
          <p:cNvSpPr/>
          <p:nvPr/>
        </p:nvSpPr>
        <p:spPr>
          <a:xfrm>
            <a:off x="304800" y="3389330"/>
            <a:ext cx="6477000" cy="4370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2 … console.log(“I love Lettuce”)</a:t>
            </a:r>
          </a:p>
        </p:txBody>
      </p:sp>
      <p:sp>
        <p:nvSpPr>
          <p:cNvPr id="375" name="Shape 375"/>
          <p:cNvSpPr/>
          <p:nvPr/>
        </p:nvSpPr>
        <p:spPr>
          <a:xfrm>
            <a:off x="5078040" y="4114800"/>
            <a:ext cx="713160" cy="660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5B9BD5"/>
          </a:solidFill>
          <a:ln w="12700">
            <a:solidFill>
              <a:srgbClr val="42719B"/>
            </a:solidFill>
            <a:miter/>
          </a:ln>
        </p:spPr>
        <p:txBody>
          <a:bodyPr lIns="45719" rIns="45719" anchor="ctr"/>
          <a:lstStyle/>
          <a:p>
            <a:pPr algn="ctr">
              <a:defRPr>
                <a:solidFill>
                  <a:srgbClr val="FFFFFF"/>
                </a:solidFill>
              </a:defRPr>
            </a:pPr>
          </a:p>
        </p:txBody>
      </p:sp>
      <p:pic>
        <p:nvPicPr>
          <p:cNvPr id="376" name="image23.png" descr="C:\Users\Kevin\Desktop\ary.PNG"/>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hape 378"/>
          <p:cNvSpPr/>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388" name="Group 388"/>
          <p:cNvGrpSpPr/>
          <p:nvPr/>
        </p:nvGrpSpPr>
        <p:grpSpPr>
          <a:xfrm>
            <a:off x="1335370" y="4876800"/>
            <a:ext cx="6483626" cy="1505047"/>
            <a:chOff x="0" y="0"/>
            <a:chExt cx="6483625" cy="1505046"/>
          </a:xfrm>
        </p:grpSpPr>
        <p:sp>
          <p:nvSpPr>
            <p:cNvPr id="379" name="Shape 379"/>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80" name="Shape 380"/>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81" name="Shape 381"/>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82" name="Shape 382"/>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83" name="Shape 383"/>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84" name="Shape 384"/>
            <p:cNvSpPr/>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385" name="Shape 385"/>
            <p:cNvSpPr/>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386" name="Shape 386"/>
            <p:cNvSpPr/>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387" name="Shape 387"/>
            <p:cNvSpPr/>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389" name="Shape 389"/>
          <p:cNvSpPr/>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390" name="Shape 390"/>
          <p:cNvSpPr/>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391" name="Shape 391"/>
          <p:cNvSpPr/>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392" name="Shape 392"/>
          <p:cNvSpPr/>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393" name="Shape 393"/>
          <p:cNvSpPr/>
          <p:nvPr/>
        </p:nvSpPr>
        <p:spPr>
          <a:xfrm>
            <a:off x="304800" y="3389330"/>
            <a:ext cx="6934200" cy="4370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3 … console.log(“I love Tomatoes”)</a:t>
            </a:r>
          </a:p>
        </p:txBody>
      </p:sp>
      <p:sp>
        <p:nvSpPr>
          <p:cNvPr id="394" name="Shape 394"/>
          <p:cNvSpPr/>
          <p:nvPr/>
        </p:nvSpPr>
        <p:spPr>
          <a:xfrm>
            <a:off x="6646839" y="4114800"/>
            <a:ext cx="713160" cy="660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5B9BD5"/>
          </a:solidFill>
          <a:ln w="12700">
            <a:solidFill>
              <a:srgbClr val="42719B"/>
            </a:solidFill>
            <a:miter/>
          </a:ln>
        </p:spPr>
        <p:txBody>
          <a:bodyPr lIns="45719" rIns="45719" anchor="ctr"/>
          <a:lstStyle/>
          <a:p>
            <a:pPr algn="ctr">
              <a:defRPr>
                <a:solidFill>
                  <a:srgbClr val="FFFFFF"/>
                </a:solidFill>
              </a:defRPr>
            </a:pPr>
          </a:p>
        </p:txBody>
      </p:sp>
      <p:pic>
        <p:nvPicPr>
          <p:cNvPr id="395" name="image23.png" descr="C:\Users\Kevin\Desktop\ary.PNG"/>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398" name="Shape 398"/>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399" name="Shape 399"/>
          <p:cNvSpPr/>
          <p:nvPr/>
        </p:nvSpPr>
        <p:spPr>
          <a:xfrm>
            <a:off x="304800" y="762000"/>
            <a:ext cx="8686800" cy="3993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For-Loop Zoo</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Spend a few moments, re-writing the code below using a for-loop.</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If you need help, use the code from the previous example as a guide.</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Then try to explain to the person next to you how your code works.  </a:t>
            </a:r>
          </a:p>
        </p:txBody>
      </p:sp>
      <p:sp>
        <p:nvSpPr>
          <p:cNvPr id="400" name="Shape 400"/>
          <p:cNvSpPr/>
          <p:nvPr/>
        </p:nvSpPr>
        <p:spPr>
          <a:xfrm>
            <a:off x="3581400" y="124824"/>
            <a:ext cx="54102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5-ZooLoop </a:t>
            </a:r>
            <a:r>
              <a:t>|  Suggested Time: </a:t>
            </a:r>
            <a:r>
              <a:rPr b="0"/>
              <a:t>15 min</a:t>
            </a:r>
          </a:p>
        </p:txBody>
      </p:sp>
      <p:pic>
        <p:nvPicPr>
          <p:cNvPr id="401" name="image20.png" descr="C:\Users\Kevin\Desktop\zooloop.PNG"/>
          <p:cNvPicPr>
            <a:picLocks noChangeAspect="1"/>
          </p:cNvPicPr>
          <p:nvPr/>
        </p:nvPicPr>
        <p:blipFill>
          <a:blip r:embed="rId2">
            <a:extLst/>
          </a:blip>
          <a:stretch>
            <a:fillRect/>
          </a:stretch>
        </p:blipFill>
        <p:spPr>
          <a:xfrm>
            <a:off x="2590800" y="4267200"/>
            <a:ext cx="6094947" cy="185434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03" name="Shape 403"/>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404" name="Shape 404"/>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405" name="Shape 405"/>
          <p:cNvSpPr/>
          <p:nvPr/>
        </p:nvSpPr>
        <p:spPr>
          <a:xfrm>
            <a:off x="304800" y="762000"/>
            <a:ext cx="8686800" cy="47042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Another Loop (Time Permitting)</a:t>
            </a:r>
          </a:p>
          <a:p>
            <a:pPr>
              <a:defRPr b="1"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Starting from scratch, create a for loop that prints the following lines: </a:t>
            </a:r>
            <a:br/>
            <a:br/>
            <a:r>
              <a:t>I am 0</a:t>
            </a:r>
            <a:br/>
            <a:r>
              <a:t>I am 1 </a:t>
            </a:r>
            <a:br/>
            <a:r>
              <a:t>I am 2</a:t>
            </a:r>
            <a:br/>
            <a:r>
              <a:t>I am 3</a:t>
            </a:r>
            <a:br/>
            <a:r>
              <a:t>I am 4</a:t>
            </a:r>
            <a:br/>
          </a:p>
          <a:p>
            <a:pPr marL="342900" indent="-342900">
              <a:buSzPct val="100000"/>
              <a:buFont typeface="Arial"/>
              <a:buChar char="•"/>
              <a:defRPr sz="2400">
                <a:latin typeface="Arial"/>
                <a:ea typeface="Arial"/>
                <a:cs typeface="Arial"/>
                <a:sym typeface="Arial"/>
              </a:defRPr>
            </a:pPr>
            <a:r>
              <a:t>This time, don’t use an array!</a:t>
            </a:r>
          </a:p>
        </p:txBody>
      </p:sp>
      <p:sp>
        <p:nvSpPr>
          <p:cNvPr id="406" name="Shape 406"/>
          <p:cNvSpPr/>
          <p:nvPr/>
        </p:nvSpPr>
        <p:spPr>
          <a:xfrm>
            <a:off x="3048000" y="124824"/>
            <a:ext cx="59436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6-AnotherLoop </a:t>
            </a:r>
            <a:r>
              <a:t>|  Suggested Time: </a:t>
            </a:r>
            <a:r>
              <a:rPr b="0"/>
              <a:t>15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08" name="Shape 408"/>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409" name="Shape 409"/>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410" name="Shape 410"/>
          <p:cNvSpPr/>
          <p:nvPr/>
        </p:nvSpPr>
        <p:spPr>
          <a:xfrm>
            <a:off x="304800" y="762000"/>
            <a:ext cx="8686800" cy="47042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Hard Loop (Time Permitting)</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Starting from scratch, write code that loops through the following array: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And console.logs the name of each animal on the farm.</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Then using the .charAt() method (research it) check if the first letter in the animal’s name begins with a “c” or “o”. If it does, create an alert saying: “Starts with c or an o!”</a:t>
            </a:r>
          </a:p>
        </p:txBody>
      </p:sp>
      <p:sp>
        <p:nvSpPr>
          <p:cNvPr id="411" name="Shape 411"/>
          <p:cNvSpPr/>
          <p:nvPr/>
        </p:nvSpPr>
        <p:spPr>
          <a:xfrm>
            <a:off x="3048000" y="124824"/>
            <a:ext cx="59436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7-HardLoop </a:t>
            </a:r>
            <a:r>
              <a:t>|  Suggested Time: </a:t>
            </a:r>
            <a:r>
              <a:rPr b="0"/>
              <a:t>30 min</a:t>
            </a:r>
          </a:p>
        </p:txBody>
      </p:sp>
      <p:pic>
        <p:nvPicPr>
          <p:cNvPr id="412" name="image25.png" descr="C:\Users\Kevin\Desktop\ary.PNG"/>
          <p:cNvPicPr>
            <a:picLocks noChangeAspect="1"/>
          </p:cNvPicPr>
          <p:nvPr/>
        </p:nvPicPr>
        <p:blipFill>
          <a:blip r:embed="rId2">
            <a:extLst/>
          </a:blip>
          <a:stretch>
            <a:fillRect/>
          </a:stretch>
        </p:blipFill>
        <p:spPr>
          <a:xfrm>
            <a:off x="467203" y="2688893"/>
            <a:ext cx="8197851" cy="80448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Shape 414"/>
          <p:cNvSpPr/>
          <p:nvPr>
            <p:ph type="title"/>
          </p:nvPr>
        </p:nvSpPr>
        <p:spPr>
          <a:xfrm>
            <a:off x="304799" y="-1"/>
            <a:ext cx="5470528" cy="653856"/>
          </a:xfrm>
          <a:prstGeom prst="rect">
            <a:avLst/>
          </a:prstGeom>
        </p:spPr>
        <p:txBody>
          <a:bodyPr/>
          <a:lstStyle/>
          <a:p>
            <a:pPr/>
            <a:r>
              <a:t>Events &amp; DOM Manipulation</a:t>
            </a:r>
          </a:p>
        </p:txBody>
      </p:sp>
      <p:sp>
        <p:nvSpPr>
          <p:cNvPr id="415" name="Shape 415"/>
          <p:cNvSpPr/>
          <p:nvPr/>
        </p:nvSpPr>
        <p:spPr>
          <a:xfrm>
            <a:off x="304800" y="2590658"/>
            <a:ext cx="8534400" cy="114328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Instructor: Demo </a:t>
            </a:r>
            <a:endParaRPr sz="3300">
              <a:latin typeface="Calibri Light"/>
              <a:ea typeface="Calibri Light"/>
              <a:cs typeface="Calibri Light"/>
              <a:sym typeface="Calibri Light"/>
            </a:endParaRPr>
          </a:p>
          <a:p>
            <a:pPr algn="ctr" defTabSz="685800">
              <a:defRPr i="1" sz="3600">
                <a:latin typeface="Arial"/>
                <a:ea typeface="Arial"/>
                <a:cs typeface="Arial"/>
                <a:sym typeface="Arial"/>
              </a:defRPr>
            </a:pPr>
            <a:r>
              <a:t>(EventsExample.html | 11-Events)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title"/>
          </p:nvPr>
        </p:nvSpPr>
        <p:spPr>
          <a:xfrm>
            <a:off x="390606" y="2953542"/>
            <a:ext cx="8229601" cy="871859"/>
          </a:xfrm>
          <a:prstGeom prst="rect">
            <a:avLst/>
          </a:prstGeom>
        </p:spPr>
        <p:txBody>
          <a:bodyPr/>
          <a:lstStyle/>
          <a:p>
            <a:pPr/>
            <a:r>
              <a:t>Rock Paper Scissors</a:t>
            </a:r>
          </a:p>
        </p:txBody>
      </p:sp>
      <p:sp>
        <p:nvSpPr>
          <p:cNvPr id="418" name="Shape 418"/>
          <p:cNvSpPr/>
          <p:nvPr/>
        </p:nvSpPr>
        <p:spPr>
          <a:xfrm>
            <a:off x="390606" y="4004697"/>
            <a:ext cx="8229601" cy="4370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solidFill>
                  <a:srgbClr val="FFFFFF"/>
                </a:solidFill>
                <a:latin typeface="Arial"/>
                <a:ea typeface="Arial"/>
                <a:cs typeface="Arial"/>
                <a:sym typeface="Arial"/>
              </a:defRPr>
            </a:lvl1pPr>
          </a:lstStyle>
          <a:p>
            <a:pPr/>
            <a:r>
              <a:t>Rest of Class!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xfrm>
            <a:off x="390606" y="2953542"/>
            <a:ext cx="8229601" cy="871859"/>
          </a:xfrm>
          <a:prstGeom prst="rect">
            <a:avLst/>
          </a:prstGeom>
        </p:spPr>
        <p:txBody>
          <a:bodyPr/>
          <a:lstStyle/>
          <a:p>
            <a:pPr/>
            <a:r>
              <a:t>Basics Recap</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Shape 420"/>
          <p:cNvSpPr/>
          <p:nvPr>
            <p:ph type="title"/>
          </p:nvPr>
        </p:nvSpPr>
        <p:spPr>
          <a:xfrm>
            <a:off x="304799" y="-1"/>
            <a:ext cx="5470528" cy="653856"/>
          </a:xfrm>
          <a:prstGeom prst="rect">
            <a:avLst/>
          </a:prstGeom>
        </p:spPr>
        <p:txBody>
          <a:bodyPr/>
          <a:lstStyle/>
          <a:p>
            <a:pPr/>
            <a:r>
              <a:t>I’ma Beat You…</a:t>
            </a:r>
          </a:p>
        </p:txBody>
      </p:sp>
      <p:sp>
        <p:nvSpPr>
          <p:cNvPr id="421" name="Shape 421"/>
          <p:cNvSpPr/>
          <p:nvPr/>
        </p:nvSpPr>
        <p:spPr>
          <a:xfrm>
            <a:off x="304800" y="4049370"/>
            <a:ext cx="8534400" cy="20372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Play Rock Paper Scissors with the Person Next to You!</a:t>
            </a:r>
            <a:br/>
            <a:br/>
            <a:r>
              <a:rPr b="0" sz="2400"/>
              <a:t>Play 5 Rounds</a:t>
            </a:r>
          </a:p>
        </p:txBody>
      </p:sp>
      <p:pic>
        <p:nvPicPr>
          <p:cNvPr id="422" name="image26.jpeg" descr="http://www.stickycomics.com/wp-content/uploads/rock_paper_scissors_olympics.jpg"/>
          <p:cNvPicPr>
            <a:picLocks noChangeAspect="1"/>
          </p:cNvPicPr>
          <p:nvPr/>
        </p:nvPicPr>
        <p:blipFill>
          <a:blip r:embed="rId2">
            <a:extLst/>
          </a:blip>
          <a:stretch>
            <a:fillRect/>
          </a:stretch>
        </p:blipFill>
        <p:spPr>
          <a:xfrm>
            <a:off x="2590800" y="838200"/>
            <a:ext cx="4324350" cy="294056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Shape 424"/>
          <p:cNvSpPr/>
          <p:nvPr/>
        </p:nvSpPr>
        <p:spPr>
          <a:xfrm>
            <a:off x="-11742" y="609600"/>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425" name="Shape 425"/>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426" name="Shape 426"/>
          <p:cNvSpPr/>
          <p:nvPr/>
        </p:nvSpPr>
        <p:spPr>
          <a:xfrm>
            <a:off x="304800" y="762000"/>
            <a:ext cx="8686800" cy="4348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Pseudocode</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With a partner, spend a few moments outlining all the steps and conditions that go into a single game of rock paper scissors.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Try to break it down into steps that you could “code out”.</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Think of basic elements like loops, if-then statements, arrays, alerts, etc.</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your outlined approach.</a:t>
            </a:r>
          </a:p>
        </p:txBody>
      </p:sp>
      <p:sp>
        <p:nvSpPr>
          <p:cNvPr id="427" name="Shape 427"/>
          <p:cNvSpPr/>
          <p:nvPr/>
        </p:nvSpPr>
        <p:spPr>
          <a:xfrm>
            <a:off x="3200400" y="124824"/>
            <a:ext cx="57912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a:t>
            </a:r>
            <a:r>
              <a:rPr b="0"/>
              <a:t> 8-PseudoCode </a:t>
            </a:r>
            <a:r>
              <a:t>|  Suggested Time: </a:t>
            </a:r>
            <a:r>
              <a:rPr b="0"/>
              <a:t>8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Shape 429"/>
          <p:cNvSpPr/>
          <p:nvPr>
            <p:ph type="title"/>
          </p:nvPr>
        </p:nvSpPr>
        <p:spPr>
          <a:xfrm>
            <a:off x="304799" y="-1"/>
            <a:ext cx="5470528" cy="653856"/>
          </a:xfrm>
          <a:prstGeom prst="rect">
            <a:avLst/>
          </a:prstGeom>
        </p:spPr>
        <p:txBody>
          <a:bodyPr/>
          <a:lstStyle/>
          <a:p>
            <a:pPr/>
            <a:r>
              <a:t>Basically a Coder!</a:t>
            </a:r>
          </a:p>
        </p:txBody>
      </p:sp>
      <p:sp>
        <p:nvSpPr>
          <p:cNvPr id="430" name="Shape 430"/>
          <p:cNvSpPr/>
          <p:nvPr/>
        </p:nvSpPr>
        <p:spPr>
          <a:xfrm>
            <a:off x="304800" y="2857358"/>
            <a:ext cx="8534400" cy="60988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3600">
                <a:latin typeface="Arial"/>
                <a:ea typeface="Arial"/>
                <a:cs typeface="Arial"/>
                <a:sym typeface="Arial"/>
              </a:defRPr>
            </a:lvl1pPr>
          </a:lstStyle>
          <a:p>
            <a:pPr/>
            <a:r>
              <a:t>You just pseudocoded!</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Shape 432"/>
          <p:cNvSpPr/>
          <p:nvPr>
            <p:ph type="title"/>
          </p:nvPr>
        </p:nvSpPr>
        <p:spPr>
          <a:xfrm>
            <a:off x="304799" y="-1"/>
            <a:ext cx="5470528" cy="653856"/>
          </a:xfrm>
          <a:prstGeom prst="rect">
            <a:avLst/>
          </a:prstGeom>
        </p:spPr>
        <p:txBody>
          <a:bodyPr/>
          <a:lstStyle/>
          <a:p>
            <a:pPr/>
            <a:r>
              <a:t>Basically a Coder!</a:t>
            </a:r>
          </a:p>
        </p:txBody>
      </p:sp>
      <p:sp>
        <p:nvSpPr>
          <p:cNvPr id="433" name="Shape 433"/>
          <p:cNvSpPr/>
          <p:nvPr/>
        </p:nvSpPr>
        <p:spPr>
          <a:xfrm>
            <a:off x="304800" y="2590658"/>
            <a:ext cx="8534400" cy="114328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3600">
                <a:latin typeface="Arial"/>
                <a:ea typeface="Arial"/>
                <a:cs typeface="Arial"/>
                <a:sym typeface="Arial"/>
              </a:defRPr>
            </a:lvl1pPr>
          </a:lstStyle>
          <a:p>
            <a:pPr/>
            <a:r>
              <a:t>Now… for the rest of the class YOU will be coding it out.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5" name="Shape 435"/>
          <p:cNvSpPr/>
          <p:nvPr>
            <p:ph type="title"/>
          </p:nvPr>
        </p:nvSpPr>
        <p:spPr>
          <a:xfrm>
            <a:off x="304799" y="-1"/>
            <a:ext cx="5470528" cy="653856"/>
          </a:xfrm>
          <a:prstGeom prst="rect">
            <a:avLst/>
          </a:prstGeom>
        </p:spPr>
        <p:txBody>
          <a:bodyPr/>
          <a:lstStyle/>
          <a:p>
            <a:pPr/>
            <a:r>
              <a:t>Basically a Coder!</a:t>
            </a:r>
          </a:p>
        </p:txBody>
      </p:sp>
      <p:sp>
        <p:nvSpPr>
          <p:cNvPr id="436" name="Shape 436"/>
          <p:cNvSpPr/>
          <p:nvPr/>
        </p:nvSpPr>
        <p:spPr>
          <a:xfrm>
            <a:off x="304800" y="2590658"/>
            <a:ext cx="8534400" cy="114328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3600">
                <a:latin typeface="Arial"/>
                <a:ea typeface="Arial"/>
                <a:cs typeface="Arial"/>
                <a:sym typeface="Arial"/>
              </a:defRPr>
            </a:lvl1pPr>
          </a:lstStyle>
          <a:p>
            <a:pPr/>
            <a:r>
              <a:t>Don’t worry. We’ll be here to help you along the way.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Shape 438"/>
          <p:cNvSpPr/>
          <p:nvPr>
            <p:ph type="title"/>
          </p:nvPr>
        </p:nvSpPr>
        <p:spPr>
          <a:xfrm>
            <a:off x="304799" y="-1"/>
            <a:ext cx="5470528" cy="653856"/>
          </a:xfrm>
          <a:prstGeom prst="rect">
            <a:avLst/>
          </a:prstGeom>
        </p:spPr>
        <p:txBody>
          <a:bodyPr/>
          <a:lstStyle/>
          <a:p>
            <a:pPr/>
            <a:r>
              <a:t>Demo Final Solution</a:t>
            </a:r>
          </a:p>
        </p:txBody>
      </p:sp>
      <p:sp>
        <p:nvSpPr>
          <p:cNvPr id="439" name="Shape 439"/>
          <p:cNvSpPr/>
          <p:nvPr/>
        </p:nvSpPr>
        <p:spPr>
          <a:xfrm>
            <a:off x="304800" y="1447800"/>
            <a:ext cx="8534400" cy="3429000"/>
          </a:xfrm>
          <a:prstGeom prst="rect">
            <a:avLst/>
          </a:prstGeom>
          <a:ln>
            <a:solidFill>
              <a:srgbClr val="5B9BD5"/>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Instructor: Demo </a:t>
            </a:r>
            <a:endParaRPr sz="3300">
              <a:latin typeface="Calibri Light"/>
              <a:ea typeface="Calibri Light"/>
              <a:cs typeface="Calibri Light"/>
              <a:sym typeface="Calibri Light"/>
            </a:endParaRPr>
          </a:p>
          <a:p>
            <a:pPr algn="ctr" defTabSz="685800">
              <a:defRPr i="1" sz="3600">
                <a:latin typeface="Arial"/>
                <a:ea typeface="Arial"/>
                <a:cs typeface="Arial"/>
                <a:sym typeface="Arial"/>
              </a:defRPr>
            </a:pPr>
            <a:r>
              <a:t>(rps-9.html | 9-RPS-Coded)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 name="Shape 441"/>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442" name="Shape 442"/>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443" name="Shape 443"/>
          <p:cNvSpPr/>
          <p:nvPr/>
        </p:nvSpPr>
        <p:spPr>
          <a:xfrm>
            <a:off x="304800" y="761999"/>
            <a:ext cx="8686800" cy="51512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Arial"/>
                <a:ea typeface="Arial"/>
                <a:cs typeface="Arial"/>
                <a:sym typeface="Arial"/>
              </a:defRPr>
            </a:pPr>
            <a:r>
              <a:t>Code Creation: Coding out RPS</a:t>
            </a:r>
          </a:p>
          <a:p>
            <a:pPr>
              <a:defRPr b="1">
                <a:latin typeface="Arial"/>
                <a:ea typeface="Arial"/>
                <a:cs typeface="Arial"/>
                <a:sym typeface="Arial"/>
              </a:defRPr>
            </a:pPr>
          </a:p>
          <a:p>
            <a:pPr marL="457200" indent="-457200">
              <a:buSzPct val="100000"/>
              <a:buFont typeface="Arial"/>
              <a:buChar char="•"/>
              <a:defRPr>
                <a:latin typeface="Arial"/>
                <a:ea typeface="Arial"/>
                <a:cs typeface="Arial"/>
                <a:sym typeface="Arial"/>
              </a:defRPr>
            </a:pPr>
            <a:r>
              <a:t>In groups of 4, begin the process of coding out the Rock-Paper-Scissors Game. </a:t>
            </a:r>
          </a:p>
          <a:p>
            <a:pPr marL="457200" indent="-457200">
              <a:buSzPct val="100000"/>
              <a:buFont typeface="Arial"/>
              <a:buChar char="•"/>
              <a:defRPr>
                <a:latin typeface="Arial"/>
                <a:ea typeface="Arial"/>
                <a:cs typeface="Arial"/>
                <a:sym typeface="Arial"/>
              </a:defRPr>
            </a:pPr>
          </a:p>
          <a:p>
            <a:pPr marL="457200" indent="-457200">
              <a:buSzPct val="100000"/>
              <a:buFont typeface="Arial"/>
              <a:buChar char="•"/>
              <a:defRPr>
                <a:latin typeface="Arial"/>
                <a:ea typeface="Arial"/>
                <a:cs typeface="Arial"/>
                <a:sym typeface="Arial"/>
              </a:defRPr>
            </a:pPr>
            <a:r>
              <a:t>Do as much as you can on your own, but don't be afraid to ask for help if you feel your team is struggling.</a:t>
            </a:r>
          </a:p>
          <a:p>
            <a:pPr marL="457200" indent="-457200">
              <a:buSzPct val="100000"/>
              <a:buFont typeface="Arial"/>
              <a:buChar char="•"/>
              <a:defRPr b="1">
                <a:latin typeface="Arial"/>
                <a:ea typeface="Arial"/>
                <a:cs typeface="Arial"/>
                <a:sym typeface="Arial"/>
              </a:defRPr>
            </a:pPr>
          </a:p>
          <a:p>
            <a:pPr marL="457200" indent="-457200">
              <a:buSzPct val="100000"/>
              <a:buFont typeface="Arial"/>
              <a:buChar char="•"/>
              <a:defRPr b="1">
                <a:latin typeface="Arial"/>
                <a:ea typeface="Arial"/>
                <a:cs typeface="Arial"/>
                <a:sym typeface="Arial"/>
              </a:defRPr>
            </a:pPr>
            <a:r>
              <a:t>Note:</a:t>
            </a:r>
            <a:r>
              <a:rPr b="0"/>
              <a:t> Don’t use “document.write” as it will delete the contents of your page including your Javascript. Use “document.querySelector” or “document.getElementById”, alongside either “innerHTML” or “textcontent”, to write to the DOM.</a:t>
            </a:r>
            <a:endParaRPr b="0"/>
          </a:p>
          <a:p>
            <a:pPr marL="457200" indent="-457200">
              <a:buSzPct val="100000"/>
              <a:buFont typeface="Arial"/>
              <a:buChar char="•"/>
              <a:defRPr b="1">
                <a:latin typeface="Arial"/>
                <a:ea typeface="Arial"/>
                <a:cs typeface="Arial"/>
                <a:sym typeface="Arial"/>
              </a:defRPr>
            </a:pPr>
          </a:p>
          <a:p>
            <a:pPr marL="457200" indent="-457200">
              <a:buSzPct val="100000"/>
              <a:buFont typeface="Arial"/>
              <a:buChar char="•"/>
              <a:defRPr b="1">
                <a:latin typeface="Arial"/>
                <a:ea typeface="Arial"/>
                <a:cs typeface="Arial"/>
                <a:sym typeface="Arial"/>
              </a:defRPr>
            </a:pPr>
            <a:r>
              <a:t>Note: </a:t>
            </a:r>
            <a:r>
              <a:rPr b="0"/>
              <a:t>Don’t worry. We know this will be very challenging. We also know that you won’t know where to start. In fact, we haven’t shown you EVERYTHING you need yet. But that’s okay. Accepting the confusion is a HUGE first step in becoming a coder.</a:t>
            </a:r>
            <a:endParaRPr b="0"/>
          </a:p>
          <a:p>
            <a:pPr marL="457200" indent="-457200">
              <a:buSzPct val="100000"/>
              <a:buFont typeface="Arial"/>
              <a:buChar char="•"/>
              <a:defRPr>
                <a:latin typeface="Arial"/>
                <a:ea typeface="Arial"/>
                <a:cs typeface="Arial"/>
                <a:sym typeface="Arial"/>
              </a:defRPr>
            </a:pPr>
          </a:p>
          <a:p>
            <a:pPr marL="457200" indent="-457200">
              <a:buSzPct val="100000"/>
              <a:buFont typeface="Arial"/>
              <a:buChar char="•"/>
              <a:defRPr b="1">
                <a:latin typeface="Arial"/>
                <a:ea typeface="Arial"/>
                <a:cs typeface="Arial"/>
                <a:sym typeface="Arial"/>
              </a:defRPr>
            </a:pPr>
            <a:r>
              <a:t>Note to Instructor/TAs: </a:t>
            </a:r>
            <a:r>
              <a:rPr b="0"/>
              <a:t>Use the files in RPS-Coded to help guide students through the process. Feel free to present relevant code on the projector. </a:t>
            </a:r>
          </a:p>
        </p:txBody>
      </p:sp>
      <p:sp>
        <p:nvSpPr>
          <p:cNvPr id="444" name="Shape 444"/>
          <p:cNvSpPr/>
          <p:nvPr/>
        </p:nvSpPr>
        <p:spPr>
          <a:xfrm>
            <a:off x="2667000" y="124824"/>
            <a:ext cx="63246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9-RPS-Coded </a:t>
            </a:r>
            <a:r>
              <a:t>|  Suggested Time: </a:t>
            </a:r>
            <a:r>
              <a:rPr b="0"/>
              <a:t>1 hour 10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title"/>
          </p:nvPr>
        </p:nvSpPr>
        <p:spPr>
          <a:xfrm>
            <a:off x="390606" y="2953542"/>
            <a:ext cx="8229601" cy="871859"/>
          </a:xfrm>
          <a:prstGeom prst="rect">
            <a:avLst/>
          </a:prstGeom>
        </p:spPr>
        <p:txBody>
          <a:bodyPr/>
          <a:lstStyle/>
          <a:p>
            <a:pPr/>
            <a:r>
              <a:t>Recap Activity</a:t>
            </a:r>
          </a:p>
        </p:txBody>
      </p:sp>
      <p:sp>
        <p:nvSpPr>
          <p:cNvPr id="447" name="Shape 447"/>
          <p:cNvSpPr/>
          <p:nvPr/>
        </p:nvSpPr>
        <p:spPr>
          <a:xfrm>
            <a:off x="390606" y="4004697"/>
            <a:ext cx="8229601" cy="4370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solidFill>
                  <a:srgbClr val="FFFFFF"/>
                </a:solidFill>
                <a:latin typeface="Arial"/>
                <a:ea typeface="Arial"/>
                <a:cs typeface="Arial"/>
                <a:sym typeface="Arial"/>
              </a:defRPr>
            </a:lvl1pPr>
          </a:lstStyle>
          <a:p>
            <a:pPr/>
            <a:r>
              <a:t>Time Permitting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Shape 449"/>
          <p:cNvSpPr/>
          <p:nvPr>
            <p:ph type="title"/>
          </p:nvPr>
        </p:nvSpPr>
        <p:spPr>
          <a:xfrm>
            <a:off x="304799" y="-1"/>
            <a:ext cx="5470528" cy="653856"/>
          </a:xfrm>
          <a:prstGeom prst="rect">
            <a:avLst/>
          </a:prstGeom>
        </p:spPr>
        <p:txBody>
          <a:bodyPr/>
          <a:lstStyle/>
          <a:p>
            <a:pPr/>
            <a:r>
              <a:t>Demo Questions</a:t>
            </a:r>
          </a:p>
        </p:txBody>
      </p:sp>
      <p:sp>
        <p:nvSpPr>
          <p:cNvPr id="450" name="Shape 450"/>
          <p:cNvSpPr/>
          <p:nvPr/>
        </p:nvSpPr>
        <p:spPr>
          <a:xfrm>
            <a:off x="304800" y="1447800"/>
            <a:ext cx="8534400" cy="3429000"/>
          </a:xfrm>
          <a:prstGeom prst="rect">
            <a:avLst/>
          </a:prstGeom>
          <a:ln>
            <a:solidFill>
              <a:srgbClr val="5B9BD5"/>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200">
                <a:latin typeface="Arial"/>
                <a:ea typeface="Arial"/>
                <a:cs typeface="Arial"/>
                <a:sym typeface="Arial"/>
              </a:defRPr>
            </a:pPr>
            <a:r>
              <a:t>Let’s fill in the Missing Code (Together)</a:t>
            </a:r>
            <a:endParaRPr sz="3300">
              <a:latin typeface="Calibri Light"/>
              <a:ea typeface="Calibri Light"/>
              <a:cs typeface="Calibri Light"/>
              <a:sym typeface="Calibri Light"/>
            </a:endParaRPr>
          </a:p>
          <a:p>
            <a:pPr algn="ctr" defTabSz="685800">
              <a:defRPr i="1" sz="2400">
                <a:latin typeface="Arial"/>
                <a:ea typeface="Arial"/>
                <a:cs typeface="Arial"/>
                <a:sym typeface="Arial"/>
              </a:defRPr>
            </a:pPr>
            <a:r>
              <a:t>(Recap_UNSOLVED | 10-Recap)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hape 452"/>
          <p:cNvSpPr/>
          <p:nvPr>
            <p:ph type="title"/>
          </p:nvPr>
        </p:nvSpPr>
        <p:spPr>
          <a:xfrm>
            <a:off x="390606" y="2953542"/>
            <a:ext cx="8229601" cy="871859"/>
          </a:xfrm>
          <a:prstGeom prst="rect">
            <a:avLst/>
          </a:prstGeom>
        </p:spPr>
        <p:txBody>
          <a:bodyPr/>
          <a:lstStyle/>
          <a:p>
            <a:pPr/>
            <a:r>
              <a:t>Questions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xfrm>
            <a:off x="304799" y="-1"/>
            <a:ext cx="5470528" cy="653856"/>
          </a:xfrm>
          <a:prstGeom prst="rect">
            <a:avLst/>
          </a:prstGeom>
        </p:spPr>
        <p:txBody>
          <a:bodyPr/>
          <a:lstStyle/>
          <a:p>
            <a:pPr/>
            <a:r>
              <a:t>Deep Philosophy</a:t>
            </a:r>
          </a:p>
        </p:txBody>
      </p:sp>
      <p:sp>
        <p:nvSpPr>
          <p:cNvPr id="176" name="Shape 176"/>
          <p:cNvSpPr/>
          <p:nvPr/>
        </p:nvSpPr>
        <p:spPr>
          <a:xfrm>
            <a:off x="304800" y="2637960"/>
            <a:ext cx="8534400" cy="142968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90000"/>
              </a:lnSpc>
              <a:defRPr b="1" i="1" sz="5500">
                <a:latin typeface="Arial"/>
                <a:ea typeface="Arial"/>
                <a:cs typeface="Arial"/>
                <a:sym typeface="Arial"/>
              </a:defRPr>
            </a:pPr>
            <a:r>
              <a:t>What is Javascript?</a:t>
            </a:r>
            <a:endParaRPr sz="3000">
              <a:latin typeface="Calibri Light"/>
              <a:ea typeface="Calibri Light"/>
              <a:cs typeface="Calibri Light"/>
              <a:sym typeface="Calibri Light"/>
            </a:endParaRPr>
          </a:p>
          <a:p>
            <a:pPr algn="ctr" defTabSz="685800">
              <a:lnSpc>
                <a:spcPct val="90000"/>
              </a:lnSpc>
              <a:defRPr i="1" sz="4300">
                <a:latin typeface="Arial"/>
                <a:ea typeface="Arial"/>
                <a:cs typeface="Arial"/>
                <a:sym typeface="Arial"/>
              </a:defRPr>
            </a:pPr>
            <a:r>
              <a:t>(And what is it used for?)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xfrm>
            <a:off x="304799" y="-1"/>
            <a:ext cx="5470528" cy="653856"/>
          </a:xfrm>
          <a:prstGeom prst="rect">
            <a:avLst/>
          </a:prstGeom>
        </p:spPr>
        <p:txBody>
          <a:bodyPr/>
          <a:lstStyle/>
          <a:p>
            <a:pPr/>
            <a:r>
              <a:t>Javascript Definitions</a:t>
            </a:r>
          </a:p>
        </p:txBody>
      </p:sp>
      <p:sp>
        <p:nvSpPr>
          <p:cNvPr id="179" name="Shape 179"/>
          <p:cNvSpPr/>
          <p:nvPr/>
        </p:nvSpPr>
        <p:spPr>
          <a:xfrm>
            <a:off x="331585" y="838200"/>
            <a:ext cx="8736216" cy="29262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b="1" sz="2400">
                <a:latin typeface="Arial"/>
                <a:ea typeface="Arial"/>
                <a:cs typeface="Arial"/>
                <a:sym typeface="Arial"/>
              </a:defRPr>
            </a:pPr>
            <a:r>
              <a:t>Javascript</a:t>
            </a:r>
            <a:r>
              <a:rPr b="0"/>
              <a:t> is the third of the three fundamental programming languages of the modern web (along with HTML, CSS)</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Javascript allows developers to create </a:t>
            </a:r>
            <a:r>
              <a:rPr b="1"/>
              <a:t>dynamic </a:t>
            </a:r>
            <a:r>
              <a:t>web applications capable of taking in user inputs, changing what’s displayed to users, animating elements, and much more.</a:t>
            </a:r>
          </a:p>
        </p:txBody>
      </p:sp>
      <p:pic>
        <p:nvPicPr>
          <p:cNvPr id="180" name="image5.png" descr="http://www.w3devcampus.com/wp-content/uploads/logoAndOther/logo_JavaScript.png"/>
          <p:cNvPicPr>
            <a:picLocks noChangeAspect="1"/>
          </p:cNvPicPr>
          <p:nvPr/>
        </p:nvPicPr>
        <p:blipFill>
          <a:blip r:embed="rId2">
            <a:extLst/>
          </a:blip>
          <a:stretch>
            <a:fillRect/>
          </a:stretch>
        </p:blipFill>
        <p:spPr>
          <a:xfrm>
            <a:off x="6477000" y="3800671"/>
            <a:ext cx="2098675" cy="20986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xfrm>
            <a:off x="304799" y="-1"/>
            <a:ext cx="5470528" cy="653856"/>
          </a:xfrm>
          <a:prstGeom prst="rect">
            <a:avLst/>
          </a:prstGeom>
        </p:spPr>
        <p:txBody>
          <a:bodyPr/>
          <a:lstStyle/>
          <a:p>
            <a:pPr/>
            <a:r>
              <a:t>Please… Don’t Pick Me.</a:t>
            </a:r>
          </a:p>
        </p:txBody>
      </p:sp>
      <p:sp>
        <p:nvSpPr>
          <p:cNvPr id="183" name="Shape 183"/>
          <p:cNvSpPr/>
          <p:nvPr/>
        </p:nvSpPr>
        <p:spPr>
          <a:xfrm>
            <a:off x="304800" y="2637960"/>
            <a:ext cx="8534400" cy="142968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90000"/>
              </a:lnSpc>
              <a:defRPr b="1" i="1" sz="5500">
                <a:latin typeface="Arial"/>
                <a:ea typeface="Arial"/>
                <a:cs typeface="Arial"/>
                <a:sym typeface="Arial"/>
              </a:defRPr>
            </a:pPr>
            <a:r>
              <a:t>What is a Variable?</a:t>
            </a:r>
            <a:endParaRPr sz="3000">
              <a:latin typeface="Calibri Light"/>
              <a:ea typeface="Calibri Light"/>
              <a:cs typeface="Calibri Light"/>
              <a:sym typeface="Calibri Light"/>
            </a:endParaRPr>
          </a:p>
          <a:p>
            <a:pPr algn="ctr" defTabSz="685800">
              <a:lnSpc>
                <a:spcPct val="90000"/>
              </a:lnSpc>
              <a:defRPr i="1" sz="4300">
                <a:latin typeface="Arial"/>
                <a:ea typeface="Arial"/>
                <a:cs typeface="Arial"/>
                <a:sym typeface="Arial"/>
              </a:defRPr>
            </a:pPr>
            <a:r>
              <a:t>(And how do we declare one?)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xfrm>
            <a:off x="304799" y="-1"/>
            <a:ext cx="5470528" cy="653856"/>
          </a:xfrm>
          <a:prstGeom prst="rect">
            <a:avLst/>
          </a:prstGeom>
        </p:spPr>
        <p:txBody>
          <a:bodyPr/>
          <a:lstStyle/>
          <a:p>
            <a:pPr/>
            <a:r>
              <a:t>Basic Variables</a:t>
            </a:r>
          </a:p>
        </p:txBody>
      </p:sp>
      <p:sp>
        <p:nvSpPr>
          <p:cNvPr id="186" name="Shape 186"/>
          <p:cNvSpPr/>
          <p:nvPr/>
        </p:nvSpPr>
        <p:spPr>
          <a:xfrm>
            <a:off x="451328" y="1066800"/>
            <a:ext cx="8583816" cy="1859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400">
                <a:latin typeface="Arial"/>
                <a:ea typeface="Arial"/>
                <a:cs typeface="Arial"/>
                <a:sym typeface="Arial"/>
              </a:defRPr>
            </a:pPr>
            <a:r>
              <a:t>Variables are the </a:t>
            </a:r>
            <a:r>
              <a:rPr u="sng"/>
              <a:t>nouns</a:t>
            </a:r>
            <a:r>
              <a:t> of programming.</a:t>
            </a:r>
            <a:endParaRPr u="sng"/>
          </a:p>
          <a:p>
            <a:pPr marL="685800" indent="-457200" defTabSz="685800">
              <a:buSzPct val="100000"/>
              <a:buFont typeface="Arial"/>
              <a:buChar char="•"/>
              <a:defRPr sz="2400" u="sng">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They are “things” (Numbers, Strings, Booleans, etc.)</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They are composed of </a:t>
            </a:r>
            <a:r>
              <a:rPr u="sng"/>
              <a:t>variable names</a:t>
            </a:r>
            <a:r>
              <a:t> and </a:t>
            </a:r>
            <a:r>
              <a:rPr u="sng"/>
              <a:t>values</a:t>
            </a:r>
          </a:p>
        </p:txBody>
      </p:sp>
      <p:pic>
        <p:nvPicPr>
          <p:cNvPr id="187" name="image6.png" descr="C:\Users\Kevin\Desktop\snow.PNG"/>
          <p:cNvPicPr>
            <a:picLocks noChangeAspect="1"/>
          </p:cNvPicPr>
          <p:nvPr/>
        </p:nvPicPr>
        <p:blipFill>
          <a:blip r:embed="rId2">
            <a:extLst/>
          </a:blip>
          <a:stretch>
            <a:fillRect/>
          </a:stretch>
        </p:blipFill>
        <p:spPr>
          <a:xfrm>
            <a:off x="812586" y="3505201"/>
            <a:ext cx="7861301" cy="22161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xfrm>
            <a:off x="304799" y="-1"/>
            <a:ext cx="5470528" cy="653856"/>
          </a:xfrm>
          <a:prstGeom prst="rect">
            <a:avLst/>
          </a:prstGeom>
        </p:spPr>
        <p:txBody>
          <a:bodyPr/>
          <a:lstStyle/>
          <a:p>
            <a:pPr/>
            <a:r>
              <a:t>Please… Don’t Pick Me.</a:t>
            </a:r>
          </a:p>
        </p:txBody>
      </p:sp>
      <p:sp>
        <p:nvSpPr>
          <p:cNvPr id="190" name="Shape 190"/>
          <p:cNvSpPr/>
          <p:nvPr/>
        </p:nvSpPr>
        <p:spPr>
          <a:xfrm>
            <a:off x="304800" y="2894823"/>
            <a:ext cx="8534400" cy="91595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80000"/>
              </a:lnSpc>
              <a:defRPr b="1" i="1" sz="4200">
                <a:latin typeface="Arial"/>
                <a:ea typeface="Arial"/>
                <a:cs typeface="Arial"/>
                <a:sym typeface="Arial"/>
              </a:defRPr>
            </a:pPr>
            <a:r>
              <a:t>What is meant by console.log?</a:t>
            </a:r>
            <a:endParaRPr sz="2300">
              <a:latin typeface="Calibri Light"/>
              <a:ea typeface="Calibri Light"/>
              <a:cs typeface="Calibri Light"/>
              <a:sym typeface="Calibri Light"/>
            </a:endParaRPr>
          </a:p>
          <a:p>
            <a:pPr algn="ctr" defTabSz="685800">
              <a:lnSpc>
                <a:spcPct val="80000"/>
              </a:lnSpc>
              <a:defRPr i="1" sz="2300">
                <a:latin typeface="Arial"/>
                <a:ea typeface="Arial"/>
                <a:cs typeface="Arial"/>
                <a:sym typeface="Arial"/>
              </a:defRPr>
            </a:pPr>
            <a:r>
              <a:t>(And how does it differ from an alert, prompt, or confirm?)</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Calibri"/>
        <a:ea typeface="Calibri"/>
        <a:cs typeface="Calibri"/>
      </a:majorFont>
      <a:minorFont>
        <a:latin typeface="Helvetica"/>
        <a:ea typeface="Helvetica"/>
        <a:cs typeface="Helvetica"/>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Calibri"/>
        <a:ea typeface="Calibri"/>
        <a:cs typeface="Calibri"/>
      </a:majorFont>
      <a:minorFont>
        <a:latin typeface="Helvetica"/>
        <a:ea typeface="Helvetica"/>
        <a:cs typeface="Helvetica"/>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