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95" r:id="rId3"/>
    <p:sldMasterId id="2147483696" r:id="rId4"/>
    <p:sldMasterId id="2147483697" r:id="rId5"/>
    <p:sldMasterId id="214748369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211" name="Shape 211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219" name="Shape 219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452" name="Shape 452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228" name="Shape 228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475" name="Shape 475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481" name="Shape 481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489" name="Shape 489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496" name="Shape 496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503" name="Shape 503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511" name="Shape 511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519" name="Shape 519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526" name="Shape 526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27" name="Shape 527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236" name="Shape 236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534" name="Shape 534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551" name="Shape 551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557" name="Shape 557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58" name="Shape 558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565" name="Shape 565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573" name="Shape 573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4" name="Shape 574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580" name="Shape 580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243" name="Shape 243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610" name="Shape 610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1" name="Shape 611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617" name="Shape 617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623" name="Shape 623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24" name="Shape 624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629" name="Shape 629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635" name="Shape 635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36" name="Shape 636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641" name="Shape 641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651" name="Shape 651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665" name="Shape 665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684" name="Shape 684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85" name="Shape 685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713" name="Shape 713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14" name="Shape 714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249" name="Shape 249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739" name="Shape 739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40" name="Shape 740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775" name="Shape 775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76" name="Shape 776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796" name="Shape 796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97" name="Shape 797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343314"/>
            <a:ext cx="5486062" cy="411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125" lIns="90250" rIns="90250" tIns="45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/>
          </a:p>
        </p:txBody>
      </p:sp>
      <p:sp>
        <p:nvSpPr>
          <p:cNvPr id="804" name="Shape 804"/>
          <p:cNvSpPr txBox="1"/>
          <p:nvPr/>
        </p:nvSpPr>
        <p:spPr>
          <a:xfrm>
            <a:off x="3884625" y="8685257"/>
            <a:ext cx="2971350" cy="457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0250" rIns="90250" tIns="45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05" name="Shape 805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781" y="4343380"/>
            <a:ext cx="5486390" cy="411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rIns="86175" tIns="861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175" y="685785"/>
            <a:ext cx="6096281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74239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304919" y="0"/>
            <a:ext cx="5470200" cy="2272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57200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4674239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74239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4674239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74239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57200" y="2761560"/>
            <a:ext cx="8229239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3390"/>
            <a:ext cx="8229239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57200" y="2761560"/>
            <a:ext cx="8229239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74239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674239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4" type="body"/>
          </p:nvPr>
        </p:nvSpPr>
        <p:spPr>
          <a:xfrm>
            <a:off x="457200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498492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498492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74239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subTitle"/>
          </p:nvPr>
        </p:nvSpPr>
        <p:spPr>
          <a:xfrm>
            <a:off x="304919" y="0"/>
            <a:ext cx="5470200" cy="2272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57200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x="4674239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674239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3" type="body"/>
          </p:nvPr>
        </p:nvSpPr>
        <p:spPr>
          <a:xfrm>
            <a:off x="4674239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674239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457200" y="2761560"/>
            <a:ext cx="8229239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3390"/>
            <a:ext cx="8229239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57200" y="2761560"/>
            <a:ext cx="8229239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674239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4674239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Shape 149"/>
          <p:cNvSpPr txBox="1"/>
          <p:nvPr>
            <p:ph idx="4" type="body"/>
          </p:nvPr>
        </p:nvSpPr>
        <p:spPr>
          <a:xfrm>
            <a:off x="457200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54" name="Shape 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498492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498492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674239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subTitle"/>
          </p:nvPr>
        </p:nvSpPr>
        <p:spPr>
          <a:xfrm>
            <a:off x="304919" y="0"/>
            <a:ext cx="5470200" cy="2272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457200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2" name="Shape 182"/>
          <p:cNvSpPr txBox="1"/>
          <p:nvPr>
            <p:ph idx="3" type="body"/>
          </p:nvPr>
        </p:nvSpPr>
        <p:spPr>
          <a:xfrm>
            <a:off x="4674239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674239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Shape 187"/>
          <p:cNvSpPr txBox="1"/>
          <p:nvPr>
            <p:ph idx="3" type="body"/>
          </p:nvPr>
        </p:nvSpPr>
        <p:spPr>
          <a:xfrm>
            <a:off x="4674239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674239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Shape 192"/>
          <p:cNvSpPr txBox="1"/>
          <p:nvPr>
            <p:ph idx="3" type="body"/>
          </p:nvPr>
        </p:nvSpPr>
        <p:spPr>
          <a:xfrm>
            <a:off x="457200" y="2761560"/>
            <a:ext cx="8229239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3390"/>
            <a:ext cx="8229239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457200" y="2761560"/>
            <a:ext cx="8229239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4674239" y="120339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1" name="Shape 201"/>
          <p:cNvSpPr txBox="1"/>
          <p:nvPr>
            <p:ph idx="3" type="body"/>
          </p:nvPr>
        </p:nvSpPr>
        <p:spPr>
          <a:xfrm>
            <a:off x="4674239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2" name="Shape 202"/>
          <p:cNvSpPr txBox="1"/>
          <p:nvPr>
            <p:ph idx="4" type="body"/>
          </p:nvPr>
        </p:nvSpPr>
        <p:spPr>
          <a:xfrm>
            <a:off x="457200" y="2761560"/>
            <a:ext cx="4015800" cy="1422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207" name="Shape 2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498492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203390"/>
            <a:ext cx="498492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0404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3639" cy="5143230"/>
          </a:xfrm>
          <a:prstGeom prst="rect">
            <a:avLst/>
          </a:prstGeom>
          <a:solidFill>
            <a:srgbClr val="1D1A36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26960" y="2803139"/>
            <a:ext cx="6335639" cy="2537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26960" y="2971889"/>
            <a:ext cx="3535200" cy="33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750" rIns="68750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</a:p>
        </p:txBody>
      </p:sp>
      <p:sp>
        <p:nvSpPr>
          <p:cNvPr id="54" name="Shape 54"/>
          <p:cNvSpPr/>
          <p:nvPr/>
        </p:nvSpPr>
        <p:spPr>
          <a:xfrm>
            <a:off x="6247439" y="4905089"/>
            <a:ext cx="2787120" cy="15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370319" y="3026160"/>
            <a:ext cx="2269800" cy="285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397080" y="1878119"/>
            <a:ext cx="2699999" cy="285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4814100"/>
            <a:ext cx="9155520" cy="34317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/>
          <p:nvPr/>
        </p:nvSpPr>
        <p:spPr>
          <a:xfrm>
            <a:off x="6247439" y="4905089"/>
            <a:ext cx="2787120" cy="15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0" y="490320"/>
            <a:ext cx="9144000" cy="0"/>
          </a:xfrm>
          <a:prstGeom prst="straightConnector1">
            <a:avLst/>
          </a:prstGeom>
          <a:noFill/>
          <a:ln cap="flat" cmpd="sng" w="41400">
            <a:solidFill>
              <a:srgbClr val="C83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0404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0"/>
            <a:ext cx="9143639" cy="5143230"/>
          </a:xfrm>
          <a:prstGeom prst="rect">
            <a:avLst/>
          </a:prstGeom>
          <a:solidFill>
            <a:srgbClr val="1D1A36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26960" y="2803139"/>
            <a:ext cx="6335639" cy="2537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425240" y="2889000"/>
            <a:ext cx="6457679" cy="411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247439" y="4905089"/>
            <a:ext cx="2787120" cy="15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Relationship Id="rId4" Type="http://schemas.openxmlformats.org/officeDocument/2006/relationships/image" Target="../media/image15.gif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0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jp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Relationship Id="rId5" Type="http://schemas.openxmlformats.org/officeDocument/2006/relationships/image" Target="../media/image19.jp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6.png"/><Relationship Id="rId4" Type="http://schemas.openxmlformats.org/officeDocument/2006/relationships/image" Target="../media/image03.jpg"/><Relationship Id="rId5" Type="http://schemas.openxmlformats.org/officeDocument/2006/relationships/image" Target="../media/image4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png"/><Relationship Id="rId4" Type="http://schemas.openxmlformats.org/officeDocument/2006/relationships/image" Target="../media/image03.jpg"/><Relationship Id="rId5" Type="http://schemas.openxmlformats.org/officeDocument/2006/relationships/image" Target="../media/image4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0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bootcampspot.com/homework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0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t.bootcampcontent.com/GT-Coding-Boot-Camp/01-17-SAV-Class-Content" TargetMode="External"/><Relationship Id="rId4" Type="http://schemas.openxmlformats.org/officeDocument/2006/relationships/hyperlink" Target="https://gtjan2017.slack.com/archives/live-webcast-sav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Going Live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370319" y="2949960"/>
            <a:ext cx="2269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rgbClr val="FFFFFF"/>
                </a:solidFill>
              </a:rPr>
              <a:t>Jan, 31</a:t>
            </a: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201</a:t>
            </a:r>
            <a:r>
              <a:rPr b="1" lang="en" sz="2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7080" y="1878119"/>
            <a:ext cx="2699999" cy="28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Day 4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743040"/>
            <a:ext cx="6400440" cy="388287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Full-Stack Development?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Intro to Console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20" y="635309"/>
            <a:ext cx="7619760" cy="4101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&lt;title&gt; Intro to HTML &lt;/title&gt;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3640"/>
            <a:ext cx="3076109" cy="307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7400" y="705509"/>
            <a:ext cx="4775760" cy="310581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/>
          <p:nvPr/>
        </p:nvSpPr>
        <p:spPr>
          <a:xfrm>
            <a:off x="0" y="3970079"/>
            <a:ext cx="9155520" cy="79191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73880" y="4000589"/>
            <a:ext cx="8795880" cy="75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one of the three base languages behind </a:t>
            </a:r>
            <a:r>
              <a:rPr b="0" i="0" lang="en" sz="2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every single website</a:t>
            </a: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defines all of the basic content and a </a:t>
            </a:r>
            <a:r>
              <a:rPr b="0" i="1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</a:t>
            </a: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formatting.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Pushing and Pulling to GitHub</a:t>
            </a:r>
          </a:p>
        </p:txBody>
      </p:sp>
      <p:sp>
        <p:nvSpPr>
          <p:cNvPr id="299" name="Shape 299"/>
          <p:cNvSpPr/>
          <p:nvPr/>
        </p:nvSpPr>
        <p:spPr>
          <a:xfrm>
            <a:off x="0" y="648809"/>
            <a:ext cx="9143639" cy="1140479"/>
          </a:xfrm>
          <a:prstGeom prst="rect">
            <a:avLst/>
          </a:prstGeom>
          <a:solidFill>
            <a:srgbClr val="DAEEF3"/>
          </a:solidFill>
          <a:ln cap="flat" cmpd="sng" w="25400">
            <a:solidFill>
              <a:srgbClr val="DAEE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719" y="92313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9159" y="917459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960" y="91584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760" y="91584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080" y="641519"/>
            <a:ext cx="1133459" cy="113345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2420640" y="650700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06" name="Shape 306"/>
          <p:cNvSpPr/>
          <p:nvPr/>
        </p:nvSpPr>
        <p:spPr>
          <a:xfrm>
            <a:off x="3540239" y="64880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07" name="Shape 307"/>
          <p:cNvSpPr/>
          <p:nvPr/>
        </p:nvSpPr>
        <p:spPr>
          <a:xfrm>
            <a:off x="4620960" y="653940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08" name="Shape 308"/>
          <p:cNvSpPr/>
          <p:nvPr/>
        </p:nvSpPr>
        <p:spPr>
          <a:xfrm>
            <a:off x="5876280" y="653940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309" name="Shape 309"/>
          <p:cNvCxnSpPr/>
          <p:nvPr/>
        </p:nvCxnSpPr>
        <p:spPr>
          <a:xfrm flipH="1" rot="10800000">
            <a:off x="1492200" y="1578060"/>
            <a:ext cx="2217299" cy="928350"/>
          </a:xfrm>
          <a:prstGeom prst="bentConnector2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10" name="Shape 310"/>
          <p:cNvSpPr/>
          <p:nvPr/>
        </p:nvSpPr>
        <p:spPr>
          <a:xfrm>
            <a:off x="1418040" y="1884910"/>
            <a:ext cx="1002599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sp>
        <p:nvSpPr>
          <p:cNvPr id="311" name="Shape 311"/>
          <p:cNvSpPr/>
          <p:nvPr/>
        </p:nvSpPr>
        <p:spPr>
          <a:xfrm>
            <a:off x="2592719" y="2221560"/>
            <a:ext cx="1109160" cy="22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cxnSp>
        <p:nvCxnSpPr>
          <p:cNvPr id="312" name="Shape 312"/>
          <p:cNvCxnSpPr/>
          <p:nvPr/>
        </p:nvCxnSpPr>
        <p:spPr>
          <a:xfrm rot="5400000">
            <a:off x="1140832" y="1926532"/>
            <a:ext cx="1784474" cy="1081500"/>
          </a:xfrm>
          <a:prstGeom prst="bentConnector2">
            <a:avLst/>
          </a:prstGeom>
          <a:noFill/>
          <a:ln cap="flat" cmpd="sng" w="666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13" name="Shape 313"/>
          <p:cNvCxnSpPr/>
          <p:nvPr/>
        </p:nvCxnSpPr>
        <p:spPr>
          <a:xfrm flipH="1" rot="10800000">
            <a:off x="1563840" y="1564829"/>
            <a:ext cx="3151800" cy="1951649"/>
          </a:xfrm>
          <a:prstGeom prst="bentConnector3">
            <a:avLst>
              <a:gd fmla="val 100361" name="adj1"/>
            </a:avLst>
          </a:prstGeom>
          <a:noFill/>
          <a:ln cap="flat" cmpd="sng" w="6660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14" name="Shape 314"/>
          <p:cNvSpPr/>
          <p:nvPr/>
        </p:nvSpPr>
        <p:spPr>
          <a:xfrm>
            <a:off x="3044777" y="3518579"/>
            <a:ext cx="1109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sp>
        <p:nvSpPr>
          <p:cNvPr id="315" name="Shape 315"/>
          <p:cNvSpPr/>
          <p:nvPr/>
        </p:nvSpPr>
        <p:spPr>
          <a:xfrm>
            <a:off x="1531765" y="2921089"/>
            <a:ext cx="1002599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cxnSp>
        <p:nvCxnSpPr>
          <p:cNvPr id="316" name="Shape 316"/>
          <p:cNvCxnSpPr/>
          <p:nvPr/>
        </p:nvCxnSpPr>
        <p:spPr>
          <a:xfrm flipH="1">
            <a:off x="1311320" y="1661460"/>
            <a:ext cx="3653700" cy="2609400"/>
          </a:xfrm>
          <a:prstGeom prst="bentConnector3">
            <a:avLst>
              <a:gd fmla="val -398" name="adj1"/>
            </a:avLst>
          </a:prstGeom>
          <a:noFill/>
          <a:ln cap="flat" cmpd="sng" w="666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17" name="Shape 317"/>
          <p:cNvSpPr/>
          <p:nvPr/>
        </p:nvSpPr>
        <p:spPr>
          <a:xfrm>
            <a:off x="2066219" y="3957379"/>
            <a:ext cx="10026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cxnSp>
        <p:nvCxnSpPr>
          <p:cNvPr id="318" name="Shape 318"/>
          <p:cNvCxnSpPr/>
          <p:nvPr/>
        </p:nvCxnSpPr>
        <p:spPr>
          <a:xfrm flipH="1" rot="10800000">
            <a:off x="1563840" y="1576529"/>
            <a:ext cx="4416900" cy="2951099"/>
          </a:xfrm>
          <a:prstGeom prst="bentConnector2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19" name="Shape 319"/>
          <p:cNvSpPr/>
          <p:nvPr/>
        </p:nvSpPr>
        <p:spPr>
          <a:xfrm>
            <a:off x="4914730" y="4576239"/>
            <a:ext cx="1109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Code</a:t>
            </a:r>
          </a:p>
        </p:txBody>
      </p:sp>
      <p:sp>
        <p:nvSpPr>
          <p:cNvPr id="320" name="Shape 320"/>
          <p:cNvSpPr/>
          <p:nvPr/>
        </p:nvSpPr>
        <p:spPr>
          <a:xfrm>
            <a:off x="6576839" y="1082159"/>
            <a:ext cx="1436760" cy="22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Branch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519" y="1953989"/>
            <a:ext cx="1271160" cy="78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960" y="2845260"/>
            <a:ext cx="904320" cy="832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7">
            <a:alphaModFix/>
          </a:blip>
          <a:srcRect b="0" l="31594" r="27624" t="0"/>
          <a:stretch/>
        </p:blipFill>
        <p:spPr>
          <a:xfrm>
            <a:off x="441000" y="3851010"/>
            <a:ext cx="897480" cy="839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Shape 324"/>
          <p:cNvCxnSpPr/>
          <p:nvPr/>
        </p:nvCxnSpPr>
        <p:spPr>
          <a:xfrm rot="5400000">
            <a:off x="2498752" y="1944082"/>
            <a:ext cx="1784474" cy="1081500"/>
          </a:xfrm>
          <a:prstGeom prst="bentConnector2">
            <a:avLst/>
          </a:prstGeom>
          <a:noFill/>
          <a:ln cap="flat" cmpd="sng" w="666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25" name="Shape 325"/>
          <p:cNvSpPr/>
          <p:nvPr/>
        </p:nvSpPr>
        <p:spPr>
          <a:xfrm>
            <a:off x="2889709" y="2946227"/>
            <a:ext cx="10026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Code</a:t>
            </a:r>
          </a:p>
        </p:txBody>
      </p:sp>
      <p:cxnSp>
        <p:nvCxnSpPr>
          <p:cNvPr id="326" name="Shape 326"/>
          <p:cNvCxnSpPr>
            <a:endCxn id="321" idx="3"/>
          </p:cNvCxnSpPr>
          <p:nvPr/>
        </p:nvCxnSpPr>
        <p:spPr>
          <a:xfrm flipH="1">
            <a:off x="1489680" y="1605629"/>
            <a:ext cx="960300" cy="743100"/>
          </a:xfrm>
          <a:prstGeom prst="bentConnector3">
            <a:avLst>
              <a:gd fmla="val -5584" name="adj1"/>
            </a:avLst>
          </a:prstGeom>
          <a:noFill/>
          <a:ln cap="flat" cmpd="sng" w="666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-5759" y="0"/>
            <a:ext cx="9143639" cy="49005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04919" y="73440"/>
            <a:ext cx="5105159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Syntax</a:t>
            </a:r>
          </a:p>
        </p:txBody>
      </p:sp>
      <p:sp>
        <p:nvSpPr>
          <p:cNvPr id="333" name="Shape 333"/>
          <p:cNvSpPr/>
          <p:nvPr/>
        </p:nvSpPr>
        <p:spPr>
          <a:xfrm>
            <a:off x="457200" y="621000"/>
            <a:ext cx="8152919" cy="25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works by hooking onto 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added into HTML using “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identifiers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hooked, we apply 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those HTML elements using CSS.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439" y="2363525"/>
            <a:ext cx="8409300" cy="216210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-5759" y="0"/>
            <a:ext cx="9143639" cy="49005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Concept of “Flow”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544859"/>
            <a:ext cx="7386119" cy="276966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304919" y="3314789"/>
            <a:ext cx="8610119" cy="1485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HTML/CSS, (by default) every element displayed is governed by a concept called “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flow.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means that HTML elements force their adjacent elements to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around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them. 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-5759" y="0"/>
            <a:ext cx="9143639" cy="49005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Box Model</a:t>
            </a:r>
          </a:p>
        </p:txBody>
      </p:sp>
      <p:sp>
        <p:nvSpPr>
          <p:cNvPr id="349" name="Shape 349"/>
          <p:cNvSpPr/>
          <p:nvPr/>
        </p:nvSpPr>
        <p:spPr>
          <a:xfrm>
            <a:off x="304919" y="4017060"/>
            <a:ext cx="8610119" cy="7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Box Model wraps every CSS element in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padding, border and margin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allowing developers to modify spacing styles.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119" y="587790"/>
            <a:ext cx="5339880" cy="3380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-5759" y="0"/>
            <a:ext cx="9143639" cy="49005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Positioning</a:t>
            </a:r>
          </a:p>
        </p:txBody>
      </p:sp>
      <p:sp>
        <p:nvSpPr>
          <p:cNvPr id="357" name="Shape 357"/>
          <p:cNvSpPr/>
          <p:nvPr/>
        </p:nvSpPr>
        <p:spPr>
          <a:xfrm>
            <a:off x="304919" y="4009920"/>
            <a:ext cx="86100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orient our HTML elements in relation to space with CSS positioning 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(static, relative, fixed, absolute)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200" y="511600"/>
            <a:ext cx="5042700" cy="34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Learn…</a:t>
            </a:r>
          </a:p>
        </p:txBody>
      </p:sp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2452950"/>
            <a:ext cx="4562280" cy="96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 b="0" l="15997" r="0" t="0"/>
          <a:stretch/>
        </p:blipFill>
        <p:spPr>
          <a:xfrm>
            <a:off x="0" y="526229"/>
            <a:ext cx="4400280" cy="78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0480" y="3620429"/>
            <a:ext cx="5565240" cy="104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1439" y="1069200"/>
            <a:ext cx="5714640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61760" y="2931120"/>
            <a:ext cx="1971359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56240" y="1859489"/>
            <a:ext cx="1437839" cy="37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9">
            <a:alphaModFix/>
          </a:blip>
          <a:srcRect b="0" l="0" r="0" t="5646"/>
          <a:stretch/>
        </p:blipFill>
        <p:spPr>
          <a:xfrm>
            <a:off x="7467479" y="685800"/>
            <a:ext cx="1342800" cy="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72039" y="643409"/>
            <a:ext cx="2780999" cy="47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28679" y="3476520"/>
            <a:ext cx="1942919" cy="124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304919" y="73440"/>
            <a:ext cx="5105159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Questions / Issues?</a:t>
            </a: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39" y="763019"/>
            <a:ext cx="8465399" cy="363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Check-Up Session</a:t>
            </a:r>
          </a:p>
        </p:txBody>
      </p:sp>
      <p:sp>
        <p:nvSpPr>
          <p:cNvPr id="223" name="Shape 223"/>
          <p:cNvSpPr/>
          <p:nvPr/>
        </p:nvSpPr>
        <p:spPr>
          <a:xfrm>
            <a:off x="304919" y="1257389"/>
            <a:ext cx="853415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How’s it going?</a:t>
            </a:r>
          </a:p>
        </p:txBody>
      </p:sp>
      <p:sp>
        <p:nvSpPr>
          <p:cNvPr id="224" name="Shape 224"/>
          <p:cNvSpPr/>
          <p:nvPr/>
        </p:nvSpPr>
        <p:spPr>
          <a:xfrm>
            <a:off x="287280" y="2286089"/>
            <a:ext cx="8534159" cy="51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1 week of Bootcamp, how are you holding up?</a:t>
            </a:r>
          </a:p>
        </p:txBody>
      </p:sp>
      <p:sp>
        <p:nvSpPr>
          <p:cNvPr id="225" name="Shape 225"/>
          <p:cNvSpPr/>
          <p:nvPr/>
        </p:nvSpPr>
        <p:spPr>
          <a:xfrm>
            <a:off x="258839" y="2743200"/>
            <a:ext cx="8534159" cy="51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feedback do you have so far? 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/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Double Take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-5759" y="0"/>
            <a:ext cx="9143639" cy="49005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04919" y="73440"/>
            <a:ext cx="57146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b="67439" l="0" r="0" t="17160"/>
          <a:stretch/>
        </p:blipFill>
        <p:spPr>
          <a:xfrm>
            <a:off x="216000" y="2217510"/>
            <a:ext cx="8305500" cy="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 b="78207" l="-727" r="24818" t="-2821"/>
          <a:stretch/>
        </p:blipFill>
        <p:spPr>
          <a:xfrm>
            <a:off x="762120" y="1627289"/>
            <a:ext cx="7924319" cy="64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000" y="613170"/>
            <a:ext cx="5838479" cy="9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7159" y="4233600"/>
            <a:ext cx="6324120" cy="50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0800" y="2892779"/>
            <a:ext cx="4524119" cy="613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919" y="3478410"/>
            <a:ext cx="8838719" cy="7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304919" y="73440"/>
            <a:ext cx="57146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224" y="552999"/>
            <a:ext cx="4573474" cy="34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/>
          <p:nvPr/>
        </p:nvSpPr>
        <p:spPr>
          <a:xfrm>
            <a:off x="304919" y="3985470"/>
            <a:ext cx="8610119" cy="751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web layouts are inherently composed of containers, traditionally called “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divs.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304919" y="73440"/>
            <a:ext cx="57146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125" y="540649"/>
            <a:ext cx="6577799" cy="30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04919" y="3590729"/>
            <a:ext cx="8610119" cy="1237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introduced the concept of 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“semantic layouts,”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 “divs” could be given more meaningful names.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theory, this helps with organization and search engine optimization. 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304919" y="73440"/>
            <a:ext cx="57146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</a:p>
        </p:txBody>
      </p:sp>
      <p:sp>
        <p:nvSpPr>
          <p:cNvPr id="415" name="Shape 415"/>
          <p:cNvSpPr/>
          <p:nvPr/>
        </p:nvSpPr>
        <p:spPr>
          <a:xfrm>
            <a:off x="6262560" y="561059"/>
            <a:ext cx="2772000" cy="4121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said… many (if not most) websites, seem to still be using basic 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reasons for this that we’ll showcase in later sections.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Additionally, it’s possible to include “semantics” by using id names and classes. </a:t>
            </a: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 b="21728" l="0" r="0" t="0"/>
          <a:stretch/>
        </p:blipFill>
        <p:spPr>
          <a:xfrm>
            <a:off x="304925" y="528748"/>
            <a:ext cx="5714624" cy="425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304919" y="73440"/>
            <a:ext cx="57146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Sections, Navs, Etc….</a:t>
            </a:r>
          </a:p>
        </p:txBody>
      </p:sp>
      <p:sp>
        <p:nvSpPr>
          <p:cNvPr id="422" name="Shape 422"/>
          <p:cNvSpPr/>
          <p:nvPr/>
        </p:nvSpPr>
        <p:spPr>
          <a:xfrm>
            <a:off x="304919" y="3771900"/>
            <a:ext cx="8730000" cy="910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line: </a:t>
            </a:r>
            <a:b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your homework’s instructions. But when you get out in the “real world,” follow the convention of where you work!</a:t>
            </a:r>
          </a:p>
        </p:txBody>
      </p:sp>
      <p:sp>
        <p:nvSpPr>
          <p:cNvPr id="423" name="Shape 423"/>
          <p:cNvSpPr/>
          <p:nvPr/>
        </p:nvSpPr>
        <p:spPr>
          <a:xfrm>
            <a:off x="762120" y="571590"/>
            <a:ext cx="3885900" cy="30858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4876919" y="571590"/>
            <a:ext cx="3885839" cy="3085829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1931494" y="1639710"/>
            <a:ext cx="14325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div?</a:t>
            </a:r>
          </a:p>
        </p:txBody>
      </p:sp>
      <p:sp>
        <p:nvSpPr>
          <p:cNvPr id="426" name="Shape 426"/>
          <p:cNvSpPr/>
          <p:nvPr/>
        </p:nvSpPr>
        <p:spPr>
          <a:xfrm>
            <a:off x="5475594" y="1643489"/>
            <a:ext cx="2752199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Section?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04919" y="73440"/>
            <a:ext cx="57146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vs. IDs</a:t>
            </a:r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46519"/>
            <a:ext cx="8397000" cy="165699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/>
          <p:nvPr/>
        </p:nvSpPr>
        <p:spPr>
          <a:xfrm>
            <a:off x="304919" y="2808210"/>
            <a:ext cx="86100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choosing between a CSS ID and a CSS Class follow the convention: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(.classname)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to be used if the same style will be used on multiple HTML elements.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IDs (#idname)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to be used if a style is </a:t>
            </a:r>
            <a:r>
              <a:rPr b="0" i="1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that HTML element.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34" name="Shape 434"/>
          <p:cNvSpPr/>
          <p:nvPr/>
        </p:nvSpPr>
        <p:spPr>
          <a:xfrm>
            <a:off x="855000" y="723600"/>
            <a:ext cx="3670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= Barcode (all iPods)</a:t>
            </a:r>
          </a:p>
        </p:txBody>
      </p:sp>
      <p:sp>
        <p:nvSpPr>
          <p:cNvPr id="435" name="Shape 435"/>
          <p:cNvSpPr/>
          <p:nvPr/>
        </p:nvSpPr>
        <p:spPr>
          <a:xfrm>
            <a:off x="4887719" y="738719"/>
            <a:ext cx="3875400" cy="2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IDs = Serial Number (unique iPod)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304919" y="73440"/>
            <a:ext cx="57146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Developer Tools (Inspector)</a:t>
            </a:r>
          </a:p>
        </p:txBody>
      </p:sp>
      <p:sp>
        <p:nvSpPr>
          <p:cNvPr id="441" name="Shape 441"/>
          <p:cNvSpPr/>
          <p:nvPr/>
        </p:nvSpPr>
        <p:spPr>
          <a:xfrm>
            <a:off x="457200" y="621000"/>
            <a:ext cx="3352319" cy="3819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GDT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one of the most frequent tools you will use in web dev.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allows you to truly, debug your web designs.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using it!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00" y="715673"/>
            <a:ext cx="3721140" cy="372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" y="743040"/>
            <a:ext cx="9138959" cy="291087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48" name="Shape 448"/>
          <p:cNvSpPr/>
          <p:nvPr/>
        </p:nvSpPr>
        <p:spPr>
          <a:xfrm>
            <a:off x="116640" y="3886110"/>
            <a:ext cx="8915039" cy="4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edit any web page’s HTML and CSS with Chrome Inspector.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Plus, you’ll see your results instantly. </a:t>
            </a:r>
          </a:p>
        </p:txBody>
      </p:sp>
      <p:sp>
        <p:nvSpPr>
          <p:cNvPr id="449" name="Shape 449"/>
          <p:cNvSpPr/>
          <p:nvPr/>
        </p:nvSpPr>
        <p:spPr>
          <a:xfrm>
            <a:off x="304919" y="73440"/>
            <a:ext cx="693396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Modifying Sites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456" name="Shape 456"/>
          <p:cNvSpPr/>
          <p:nvPr/>
        </p:nvSpPr>
        <p:spPr>
          <a:xfrm>
            <a:off x="304919" y="1085940"/>
            <a:ext cx="8534159" cy="257147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(Google Developer Tools) 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Feedback</a:t>
            </a:r>
          </a:p>
        </p:txBody>
      </p:sp>
      <p:sp>
        <p:nvSpPr>
          <p:cNvPr id="232" name="Shape 232"/>
          <p:cNvSpPr/>
          <p:nvPr/>
        </p:nvSpPr>
        <p:spPr>
          <a:xfrm>
            <a:off x="304919" y="4365900"/>
            <a:ext cx="8610119" cy="350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Seriously, mind-blown.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31" y="564650"/>
            <a:ext cx="3724737" cy="372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-11880" y="517320"/>
            <a:ext cx="9155520" cy="42195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304919" y="533400"/>
            <a:ext cx="86865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next 15 minutes, take a website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commonly use (Amazon, Google, Huff Po, etc.)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heavily modify it using the Google Developer Tools.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sure to at least modify: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381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(Change words)</a:t>
            </a:r>
          </a:p>
          <a:p>
            <a:pPr indent="381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Colors</a:t>
            </a:r>
          </a:p>
          <a:p>
            <a:pPr indent="381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Spacing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a screenshot to the class’s slack profile when you’re</a:t>
            </a:r>
            <a:r>
              <a:rPr b="1" lang="en" sz="1800"/>
              <a:t>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63" name="Shape 463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464" name="Shape 464"/>
          <p:cNvSpPr/>
          <p:nvPr/>
        </p:nvSpPr>
        <p:spPr>
          <a:xfrm>
            <a:off x="2971800" y="93689"/>
            <a:ext cx="6019560" cy="2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-11880" y="517320"/>
            <a:ext cx="9155520" cy="42195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304919" y="609600"/>
            <a:ext cx="86865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next 10 minutes, edit any site that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you’ve been working on in-class or for homework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Google’s dev tools.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sure to at least modify: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381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(Change words)</a:t>
            </a:r>
          </a:p>
          <a:p>
            <a:pPr indent="381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Colors</a:t>
            </a:r>
          </a:p>
          <a:p>
            <a:pPr indent="381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71" name="Shape 471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472" name="Shape 472"/>
          <p:cNvSpPr/>
          <p:nvPr/>
        </p:nvSpPr>
        <p:spPr>
          <a:xfrm>
            <a:off x="2971800" y="93689"/>
            <a:ext cx="6019560" cy="2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/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Resets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304926" y="0"/>
            <a:ext cx="85179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 Multiple CSS Files ***(Very Important!!!)***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745" y="526213"/>
            <a:ext cx="6654532" cy="24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/>
          <p:nvPr/>
        </p:nvSpPr>
        <p:spPr>
          <a:xfrm>
            <a:off x="321480" y="2982960"/>
            <a:ext cx="8555040" cy="1703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incredibly powerful technique: </a:t>
            </a:r>
            <a:r>
              <a:rPr lang="en" sz="1600"/>
              <a:t>using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multiple CSS files (</a:t>
            </a:r>
            <a:r>
              <a:rPr lang="en" sz="1600"/>
              <a:t>aka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stylesheets) simultaneously.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lets developers to create complex designs made up of abounding design elements.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remember: the loading </a:t>
            </a:r>
            <a:r>
              <a:rPr b="1" i="1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matters!!!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493" name="Shape 493"/>
          <p:cNvSpPr/>
          <p:nvPr/>
        </p:nvSpPr>
        <p:spPr>
          <a:xfrm>
            <a:off x="304919" y="1085940"/>
            <a:ext cx="8534159" cy="257147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(1-3_CSSFiles.html | 1-MultipleCSS) 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Browser?</a:t>
            </a:r>
          </a:p>
        </p:txBody>
      </p:sp>
      <p:sp>
        <p:nvSpPr>
          <p:cNvPr id="500" name="Shape 500"/>
          <p:cNvSpPr/>
          <p:nvPr/>
        </p:nvSpPr>
        <p:spPr>
          <a:xfrm>
            <a:off x="457200" y="1200150"/>
            <a:ext cx="8229239" cy="2628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 show of hands…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browser do you use?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304919" y="0"/>
            <a:ext cx="708624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Battle of the Browsers</a:t>
            </a:r>
          </a:p>
        </p:txBody>
      </p:sp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752490"/>
            <a:ext cx="3809520" cy="379296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343400" y="646196"/>
            <a:ext cx="47019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the hood, web browsers often </a:t>
            </a:r>
            <a:r>
              <a:rPr b="1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 web pages differently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than their competition.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disparities could mean HTML/CSS displaying differently  in each web client.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of these potential divergences, web developers need to make their websites </a:t>
            </a:r>
            <a:r>
              <a:rPr b="1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cross-browser compatible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304919" y="0"/>
            <a:ext cx="708624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Reset.css (or Normalize.css)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125" y="580650"/>
            <a:ext cx="5403025" cy="2889853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/>
          <p:nvPr/>
        </p:nvSpPr>
        <p:spPr>
          <a:xfrm>
            <a:off x="152280" y="3440070"/>
            <a:ext cx="8882280" cy="1359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Reset.css will “reset” all browser-specific CSS. This means your site will appear the same in all browsers.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you will have to re-style everything yourself.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523" name="Shape 523"/>
          <p:cNvSpPr/>
          <p:nvPr/>
        </p:nvSpPr>
        <p:spPr>
          <a:xfrm>
            <a:off x="304919" y="1085940"/>
            <a:ext cx="8534159" cy="257147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(Example.html | 2-ResetCSS) 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CSS Resets Matter</a:t>
            </a:r>
          </a:p>
        </p:txBody>
      </p:sp>
      <p:sp>
        <p:nvSpPr>
          <p:cNvPr id="530" name="Shape 530"/>
          <p:cNvSpPr/>
          <p:nvPr/>
        </p:nvSpPr>
        <p:spPr>
          <a:xfrm>
            <a:off x="4495680" y="980909"/>
            <a:ext cx="4549320" cy="2857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important for creating browser-compatible websites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an example of using someone else’s CSS in </a:t>
            </a:r>
            <a:r>
              <a:rPr b="0" i="1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website!!!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common Front-End Developer Interview question.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531" name="Shape 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945809"/>
            <a:ext cx="2892239" cy="2892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Feedback</a:t>
            </a:r>
          </a:p>
        </p:txBody>
      </p:sp>
      <p:sp>
        <p:nvSpPr>
          <p:cNvPr id="240" name="Shape 240"/>
          <p:cNvSpPr/>
          <p:nvPr/>
        </p:nvSpPr>
        <p:spPr>
          <a:xfrm>
            <a:off x="304919" y="571590"/>
            <a:ext cx="8740440" cy="3371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Things I’ve noticed people doing </a:t>
            </a:r>
            <a:r>
              <a:rPr b="1" i="1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incredibly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well: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of you are handling an enormous volume of information.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of you are asking the right questions.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notice the right details.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all help each other out.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And, most importantly, you are </a:t>
            </a:r>
            <a:r>
              <a:rPr b="1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figuring out things on your own. 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CSS Resets Matter</a:t>
            </a:r>
          </a:p>
        </p:txBody>
      </p:sp>
      <p:sp>
        <p:nvSpPr>
          <p:cNvPr id="538" name="Shape 538"/>
          <p:cNvSpPr/>
          <p:nvPr/>
        </p:nvSpPr>
        <p:spPr>
          <a:xfrm>
            <a:off x="4495680" y="980909"/>
            <a:ext cx="4549320" cy="2857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important for creating browser-compatible websites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an example of using someone else’s CSS in </a:t>
            </a:r>
            <a:r>
              <a:rPr b="0" i="1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website!!!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common Front-End Developer Interview question.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945809"/>
            <a:ext cx="2892239" cy="289223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/>
          <p:nvPr/>
        </p:nvSpPr>
        <p:spPr>
          <a:xfrm>
            <a:off x="4365650" y="1828700"/>
            <a:ext cx="4549200" cy="13377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546" name="Shape 546"/>
          <p:cNvSpPr/>
          <p:nvPr/>
        </p:nvSpPr>
        <p:spPr>
          <a:xfrm>
            <a:off x="-11880" y="517320"/>
            <a:ext cx="9155520" cy="42195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304919" y="685800"/>
            <a:ext cx="8686439" cy="1988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instructions given via slack to incorporate a reset.css file into a basic HTML file.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the impact the reset file makes after its inclusion.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48" name="Shape 548"/>
          <p:cNvSpPr/>
          <p:nvPr/>
        </p:nvSpPr>
        <p:spPr>
          <a:xfrm>
            <a:off x="2971800" y="93689"/>
            <a:ext cx="6019560" cy="2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the Web with Heroku!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Internet</a:t>
            </a:r>
          </a:p>
        </p:txBody>
      </p:sp>
      <p:sp>
        <p:nvSpPr>
          <p:cNvPr id="561" name="Shape 561"/>
          <p:cNvSpPr/>
          <p:nvPr/>
        </p:nvSpPr>
        <p:spPr>
          <a:xfrm>
            <a:off x="409319" y="4138560"/>
            <a:ext cx="8610119" cy="4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deep and complex diagram above on how the internet works.</a:t>
            </a:r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560" y="709019"/>
            <a:ext cx="7812000" cy="321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World Will See Our Greatness!</a:t>
            </a:r>
          </a:p>
        </p:txBody>
      </p:sp>
      <p:sp>
        <p:nvSpPr>
          <p:cNvPr id="569" name="Shape 569"/>
          <p:cNvSpPr/>
          <p:nvPr/>
        </p:nvSpPr>
        <p:spPr>
          <a:xfrm>
            <a:off x="409325" y="3649797"/>
            <a:ext cx="86100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Heroku provides a cloud application hosting platform –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means we can </a:t>
            </a:r>
            <a:r>
              <a:rPr b="0" i="0" lang="en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our websites and applications onto their servers for the world to see. </a:t>
            </a:r>
          </a:p>
        </p:txBody>
      </p:sp>
      <p:pic>
        <p:nvPicPr>
          <p:cNvPr id="570" name="Shape 5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74" y="636292"/>
            <a:ext cx="7245900" cy="28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Together Now…</a:t>
            </a:r>
          </a:p>
        </p:txBody>
      </p:sp>
      <p:sp>
        <p:nvSpPr>
          <p:cNvPr id="577" name="Shape 577"/>
          <p:cNvSpPr/>
          <p:nvPr/>
        </p:nvSpPr>
        <p:spPr>
          <a:xfrm>
            <a:off x="304925" y="1526223"/>
            <a:ext cx="8534100" cy="2034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all login to Heroku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584" name="Shape 584"/>
          <p:cNvSpPr/>
          <p:nvPr/>
        </p:nvSpPr>
        <p:spPr>
          <a:xfrm>
            <a:off x="304919" y="1085940"/>
            <a:ext cx="8534159" cy="257147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(Heroku Deployment) 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304919" y="73440"/>
            <a:ext cx="609552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Deploying Static Websites to Heroku</a:t>
            </a:r>
          </a:p>
        </p:txBody>
      </p:sp>
      <p:sp>
        <p:nvSpPr>
          <p:cNvPr id="590" name="Shape 590"/>
          <p:cNvSpPr/>
          <p:nvPr/>
        </p:nvSpPr>
        <p:spPr>
          <a:xfrm>
            <a:off x="409325" y="511600"/>
            <a:ext cx="8610000" cy="4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Steps: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folder you want to host (must be .git enabled).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file called composer.json and include an empty bracket {}</a:t>
            </a:r>
            <a:r>
              <a:rPr lang="en" sz="2000"/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file called index.php with the following inside: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000"/>
              <a:t>Add and Commit new files to git (</a:t>
            </a:r>
            <a:r>
              <a:rPr b="1" lang="en" sz="2000"/>
              <a:t>git add -A</a:t>
            </a:r>
            <a:r>
              <a:rPr lang="en" sz="2000"/>
              <a:t>, then </a:t>
            </a:r>
            <a:r>
              <a:rPr b="1" lang="en" sz="2000"/>
              <a:t>git commit -m “hi”</a:t>
            </a:r>
            <a:r>
              <a:rPr lang="en" sz="2000"/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Heroku login (for windows users, remember the workaround!).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git remote –v.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heroku create.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git remote –v.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git push heroku master.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10" y="1828994"/>
            <a:ext cx="8286599" cy="73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our Guide!</a:t>
            </a:r>
          </a:p>
        </p:txBody>
      </p:sp>
      <p:sp>
        <p:nvSpPr>
          <p:cNvPr id="597" name="Shape 597"/>
          <p:cNvSpPr/>
          <p:nvPr/>
        </p:nvSpPr>
        <p:spPr>
          <a:xfrm>
            <a:off x="261074" y="688825"/>
            <a:ext cx="8628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Step-by-Step Guide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Creating Heroku Deployments</a:t>
            </a:r>
          </a:p>
        </p:txBody>
      </p:sp>
      <p:pic>
        <p:nvPicPr>
          <p:cNvPr id="598" name="Shape 598"/>
          <p:cNvPicPr preferRelativeResize="0"/>
          <p:nvPr/>
        </p:nvPicPr>
        <p:blipFill rotWithShape="1">
          <a:blip r:embed="rId3">
            <a:alphaModFix/>
          </a:blip>
          <a:srcRect b="56137" l="2676" r="3418" t="2572"/>
          <a:stretch/>
        </p:blipFill>
        <p:spPr>
          <a:xfrm>
            <a:off x="62812" y="1689012"/>
            <a:ext cx="4533450" cy="221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Shape 599"/>
          <p:cNvPicPr preferRelativeResize="0"/>
          <p:nvPr/>
        </p:nvPicPr>
        <p:blipFill rotWithShape="1">
          <a:blip r:embed="rId3">
            <a:alphaModFix/>
          </a:blip>
          <a:srcRect b="2383" l="2311" r="3349" t="46906"/>
          <a:stretch/>
        </p:blipFill>
        <p:spPr>
          <a:xfrm>
            <a:off x="4533450" y="1960981"/>
            <a:ext cx="4533450" cy="270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-11880" y="517320"/>
            <a:ext cx="9155520" cy="42195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304925" y="685800"/>
            <a:ext cx="8686500" cy="3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take your newfangled website and deploy it to the cloud. Setup your own instance of Heroku and deploy one of your HTML creations to Heroku.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instructions to be sent via Slack.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06" name="Shape 606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607" name="Shape 607"/>
          <p:cNvSpPr/>
          <p:nvPr/>
        </p:nvSpPr>
        <p:spPr>
          <a:xfrm>
            <a:off x="2971800" y="93689"/>
            <a:ext cx="6019560" cy="2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Suggested Time: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 min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Few Admin Things…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Through Frustration</a:t>
            </a:r>
          </a:p>
        </p:txBody>
      </p:sp>
      <p:sp>
        <p:nvSpPr>
          <p:cNvPr id="614" name="Shape 614"/>
          <p:cNvSpPr/>
          <p:nvPr/>
        </p:nvSpPr>
        <p:spPr>
          <a:xfrm>
            <a:off x="304919" y="1943189"/>
            <a:ext cx="853415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Practicing!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gets better.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/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/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Homework 1 - Help?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/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 MATERIAL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/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Back to Git…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sp>
        <p:nvSpPr>
          <p:cNvPr id="645" name="Shape 645"/>
          <p:cNvSpPr/>
          <p:nvPr/>
        </p:nvSpPr>
        <p:spPr>
          <a:xfrm>
            <a:off x="2553840" y="864540"/>
            <a:ext cx="4919040" cy="2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OMG. I HAZ THE GREATEST HTML IDEA!!!!!</a:t>
            </a:r>
          </a:p>
        </p:txBody>
      </p:sp>
      <p:cxnSp>
        <p:nvCxnSpPr>
          <p:cNvPr id="646" name="Shape 646"/>
          <p:cNvCxnSpPr/>
          <p:nvPr/>
        </p:nvCxnSpPr>
        <p:spPr>
          <a:xfrm flipH="1" rot="10800000">
            <a:off x="2057400" y="1124280"/>
            <a:ext cx="457200" cy="2459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7" name="Shape 6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865619"/>
            <a:ext cx="1741319" cy="108162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/>
          <p:nvPr/>
        </p:nvSpPr>
        <p:spPr>
          <a:xfrm>
            <a:off x="2534400" y="1231750"/>
            <a:ext cx="5230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i="1"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SpongeSite.com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865619"/>
            <a:ext cx="1741319" cy="1081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6" name="Shape 656"/>
          <p:cNvCxnSpPr/>
          <p:nvPr/>
        </p:nvCxnSpPr>
        <p:spPr>
          <a:xfrm flipH="1" rot="10800000">
            <a:off x="2057400" y="1124280"/>
            <a:ext cx="457200" cy="2459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7" name="Shape 6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200" y="672840"/>
            <a:ext cx="1885679" cy="1885679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Shape 658"/>
          <p:cNvSpPr/>
          <p:nvPr/>
        </p:nvSpPr>
        <p:spPr>
          <a:xfrm>
            <a:off x="2550600" y="916650"/>
            <a:ext cx="1650240" cy="20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id="659" name="Shape 6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79" y="3543210"/>
            <a:ext cx="1239120" cy="118962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/>
          <p:nvPr/>
        </p:nvSpPr>
        <p:spPr>
          <a:xfrm>
            <a:off x="2564640" y="3387689"/>
            <a:ext cx="5245199" cy="2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Spongebob’s idea is dumb. We should call it…</a:t>
            </a:r>
          </a:p>
        </p:txBody>
      </p:sp>
      <p:sp>
        <p:nvSpPr>
          <p:cNvPr id="661" name="Shape 661"/>
          <p:cNvSpPr/>
          <p:nvPr/>
        </p:nvSpPr>
        <p:spPr>
          <a:xfrm>
            <a:off x="2563559" y="3806189"/>
            <a:ext cx="4169520" cy="479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PrincezzzSite.com</a:t>
            </a:r>
          </a:p>
        </p:txBody>
      </p:sp>
      <p:cxnSp>
        <p:nvCxnSpPr>
          <p:cNvPr id="662" name="Shape 662"/>
          <p:cNvCxnSpPr/>
          <p:nvPr/>
        </p:nvCxnSpPr>
        <p:spPr>
          <a:xfrm flipH="1" rot="10800000">
            <a:off x="2085840" y="3560219"/>
            <a:ext cx="457200" cy="2459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</a:t>
            </a:r>
          </a:p>
        </p:txBody>
      </p:sp>
      <p:pic>
        <p:nvPicPr>
          <p:cNvPr id="669" name="Shape 6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865619"/>
            <a:ext cx="1741319" cy="1081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0" name="Shape 670"/>
          <p:cNvCxnSpPr/>
          <p:nvPr/>
        </p:nvCxnSpPr>
        <p:spPr>
          <a:xfrm flipH="1" rot="10800000">
            <a:off x="2057400" y="1124280"/>
            <a:ext cx="457200" cy="2459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1" name="Shape 6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200" y="672840"/>
            <a:ext cx="1885679" cy="188567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/>
          <p:nvPr/>
        </p:nvSpPr>
        <p:spPr>
          <a:xfrm>
            <a:off x="2550600" y="916650"/>
            <a:ext cx="1650240" cy="20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id="673" name="Shape 6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79" y="3543210"/>
            <a:ext cx="1239120" cy="1189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4" name="Shape 674"/>
          <p:cNvCxnSpPr/>
          <p:nvPr/>
        </p:nvCxnSpPr>
        <p:spPr>
          <a:xfrm flipH="1" rot="10800000">
            <a:off x="2085840" y="3560219"/>
            <a:ext cx="457200" cy="2459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Shape 675"/>
          <p:cNvSpPr/>
          <p:nvPr/>
        </p:nvSpPr>
        <p:spPr>
          <a:xfrm>
            <a:off x="2674440" y="3331260"/>
            <a:ext cx="1650240" cy="20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Away…</a:t>
            </a:r>
          </a:p>
        </p:txBody>
      </p:sp>
      <p:pic>
        <p:nvPicPr>
          <p:cNvPr id="676" name="Shape 6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200" y="2775060"/>
            <a:ext cx="1885679" cy="18856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" name="Shape 677"/>
          <p:cNvCxnSpPr/>
          <p:nvPr/>
        </p:nvCxnSpPr>
        <p:spPr>
          <a:xfrm flipH="1" rot="10800000">
            <a:off x="4209119" y="1615679"/>
            <a:ext cx="2124719" cy="836460"/>
          </a:xfrm>
          <a:prstGeom prst="straightConnector1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78" name="Shape 678"/>
          <p:cNvCxnSpPr/>
          <p:nvPr/>
        </p:nvCxnSpPr>
        <p:spPr>
          <a:xfrm>
            <a:off x="4209119" y="2486700"/>
            <a:ext cx="2124719" cy="1231200"/>
          </a:xfrm>
          <a:prstGeom prst="straightConnector1">
            <a:avLst/>
          </a:prstGeom>
          <a:noFill/>
          <a:ln cap="flat" cmpd="sng" w="6660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79" name="Shape 679"/>
          <p:cNvSpPr/>
          <p:nvPr/>
        </p:nvSpPr>
        <p:spPr>
          <a:xfrm>
            <a:off x="2057400" y="2194289"/>
            <a:ext cx="3962159" cy="58077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2286000" y="2194289"/>
            <a:ext cx="3733559" cy="479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 they have two completely </a:t>
            </a:r>
            <a:r>
              <a:rPr b="1" i="1" lang="en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versions.</a:t>
            </a:r>
          </a:p>
        </p:txBody>
      </p:sp>
      <p:sp>
        <p:nvSpPr>
          <p:cNvPr id="681" name="Shape 681"/>
          <p:cNvSpPr/>
          <p:nvPr/>
        </p:nvSpPr>
        <p:spPr>
          <a:xfrm>
            <a:off x="3156544" y="73440"/>
            <a:ext cx="5257500" cy="34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Tragedy #1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Shape 6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865619"/>
            <a:ext cx="1741319" cy="108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79" y="3543210"/>
            <a:ext cx="1239120" cy="118962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/>
          <p:nvPr/>
        </p:nvSpPr>
        <p:spPr>
          <a:xfrm>
            <a:off x="2477519" y="796230"/>
            <a:ext cx="3210839" cy="2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Branch (Spongebob’s)</a:t>
            </a:r>
          </a:p>
        </p:txBody>
      </p:sp>
      <p:sp>
        <p:nvSpPr>
          <p:cNvPr id="690" name="Shape 690"/>
          <p:cNvSpPr/>
          <p:nvPr/>
        </p:nvSpPr>
        <p:spPr>
          <a:xfrm>
            <a:off x="3663827" y="3801614"/>
            <a:ext cx="1911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Prince’s Branch</a:t>
            </a:r>
          </a:p>
        </p:txBody>
      </p:sp>
      <p:pic>
        <p:nvPicPr>
          <p:cNvPr id="691" name="Shape 6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5359" y="1134269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Shape 6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160" y="112860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Shape 6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600" y="112725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Shape 6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2400" y="112725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Shape 6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8200" y="1127250"/>
            <a:ext cx="660420" cy="66042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Shape 696"/>
          <p:cNvSpPr/>
          <p:nvPr/>
        </p:nvSpPr>
        <p:spPr>
          <a:xfrm>
            <a:off x="2695680" y="1817100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97" name="Shape 697"/>
          <p:cNvSpPr/>
          <p:nvPr/>
        </p:nvSpPr>
        <p:spPr>
          <a:xfrm>
            <a:off x="3815280" y="181493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98" name="Shape 698"/>
          <p:cNvSpPr/>
          <p:nvPr/>
        </p:nvSpPr>
        <p:spPr>
          <a:xfrm>
            <a:off x="4896000" y="182006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99" name="Shape 699"/>
          <p:cNvSpPr/>
          <p:nvPr/>
        </p:nvSpPr>
        <p:spPr>
          <a:xfrm>
            <a:off x="6151319" y="182006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00" name="Shape 700"/>
          <p:cNvSpPr/>
          <p:nvPr/>
        </p:nvSpPr>
        <p:spPr>
          <a:xfrm>
            <a:off x="7261560" y="182006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id="701" name="Shape 7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0160" y="3717360"/>
            <a:ext cx="660420" cy="660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2" name="Shape 702"/>
          <p:cNvCxnSpPr/>
          <p:nvPr/>
        </p:nvCxnSpPr>
        <p:spPr>
          <a:xfrm rot="-5400000">
            <a:off x="4286332" y="2746267"/>
            <a:ext cx="1929375" cy="12000"/>
          </a:xfrm>
          <a:prstGeom prst="curvedConnector3">
            <a:avLst>
              <a:gd fmla="val 50001" name="adj1"/>
            </a:avLst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03" name="Shape 703"/>
          <p:cNvCxnSpPr/>
          <p:nvPr/>
        </p:nvCxnSpPr>
        <p:spPr>
          <a:xfrm flipH="1" rot="10800000">
            <a:off x="3127680" y="1459080"/>
            <a:ext cx="254399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04" name="Shape 704"/>
          <p:cNvCxnSpPr/>
          <p:nvPr/>
        </p:nvCxnSpPr>
        <p:spPr>
          <a:xfrm flipH="1" rot="10800000">
            <a:off x="4263480" y="1459080"/>
            <a:ext cx="254400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05" name="Shape 705"/>
          <p:cNvCxnSpPr/>
          <p:nvPr/>
        </p:nvCxnSpPr>
        <p:spPr>
          <a:xfrm flipH="1" rot="10800000">
            <a:off x="5402160" y="1451789"/>
            <a:ext cx="254400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06" name="Shape 706"/>
          <p:cNvCxnSpPr/>
          <p:nvPr/>
        </p:nvCxnSpPr>
        <p:spPr>
          <a:xfrm flipH="1" rot="10800000">
            <a:off x="6534720" y="1459080"/>
            <a:ext cx="254400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07" name="Shape 707"/>
          <p:cNvSpPr/>
          <p:nvPr/>
        </p:nvSpPr>
        <p:spPr>
          <a:xfrm>
            <a:off x="5311075" y="2423525"/>
            <a:ext cx="3832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 </a:t>
            </a: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pushes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 code changes into the main branch.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Prince is allowed to push his code, it could seriously ruin Spongebob’s vision and working code.</a:t>
            </a:r>
          </a:p>
        </p:txBody>
      </p:sp>
      <p:sp>
        <p:nvSpPr>
          <p:cNvPr id="708" name="Shape 708"/>
          <p:cNvSpPr/>
          <p:nvPr/>
        </p:nvSpPr>
        <p:spPr>
          <a:xfrm>
            <a:off x="5940000" y="841859"/>
            <a:ext cx="3006719" cy="22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 continues programming</a:t>
            </a:r>
          </a:p>
        </p:txBody>
      </p:sp>
      <p:sp>
        <p:nvSpPr>
          <p:cNvPr id="709" name="Shape 709"/>
          <p:cNvSpPr/>
          <p:nvPr/>
        </p:nvSpPr>
        <p:spPr>
          <a:xfrm>
            <a:off x="5411880" y="2171610"/>
            <a:ext cx="3623039" cy="2276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NON-IDEAL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304919" y="0"/>
            <a:ext cx="6458039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 – Push vs Pull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 – Push vs Pull</a:t>
            </a:r>
          </a:p>
        </p:txBody>
      </p:sp>
      <p:pic>
        <p:nvPicPr>
          <p:cNvPr id="717" name="Shape 7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865619"/>
            <a:ext cx="1741319" cy="108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Shape 7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79" y="3543210"/>
            <a:ext cx="1239120" cy="118962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Shape 719"/>
          <p:cNvSpPr/>
          <p:nvPr/>
        </p:nvSpPr>
        <p:spPr>
          <a:xfrm>
            <a:off x="2477519" y="796230"/>
            <a:ext cx="3210839" cy="2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Branch (Spongebob’s)</a:t>
            </a:r>
          </a:p>
        </p:txBody>
      </p:sp>
      <p:pic>
        <p:nvPicPr>
          <p:cNvPr id="720" name="Shape 7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5359" y="1134269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Shape 7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160" y="112860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Shape 7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600" y="112725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Shape 7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2400" y="112725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Shape 7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8200" y="1127250"/>
            <a:ext cx="660420" cy="66042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Shape 725"/>
          <p:cNvSpPr/>
          <p:nvPr/>
        </p:nvSpPr>
        <p:spPr>
          <a:xfrm>
            <a:off x="2695680" y="1817100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726" name="Shape 726"/>
          <p:cNvSpPr/>
          <p:nvPr/>
        </p:nvSpPr>
        <p:spPr>
          <a:xfrm>
            <a:off x="3815280" y="181493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727" name="Shape 727"/>
          <p:cNvSpPr/>
          <p:nvPr/>
        </p:nvSpPr>
        <p:spPr>
          <a:xfrm>
            <a:off x="4896000" y="182006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28" name="Shape 728"/>
          <p:cNvSpPr/>
          <p:nvPr/>
        </p:nvSpPr>
        <p:spPr>
          <a:xfrm>
            <a:off x="6151319" y="182006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29" name="Shape 729"/>
          <p:cNvSpPr/>
          <p:nvPr/>
        </p:nvSpPr>
        <p:spPr>
          <a:xfrm>
            <a:off x="7261560" y="182006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cxnSp>
        <p:nvCxnSpPr>
          <p:cNvPr id="730" name="Shape 730"/>
          <p:cNvCxnSpPr/>
          <p:nvPr/>
        </p:nvCxnSpPr>
        <p:spPr>
          <a:xfrm flipH="1" rot="10800000">
            <a:off x="3127680" y="1459080"/>
            <a:ext cx="254399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31" name="Shape 731"/>
          <p:cNvCxnSpPr/>
          <p:nvPr/>
        </p:nvCxnSpPr>
        <p:spPr>
          <a:xfrm flipH="1" rot="10800000">
            <a:off x="4263480" y="1459080"/>
            <a:ext cx="254400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32" name="Shape 732"/>
          <p:cNvCxnSpPr/>
          <p:nvPr/>
        </p:nvCxnSpPr>
        <p:spPr>
          <a:xfrm flipH="1" rot="10800000">
            <a:off x="5402160" y="1451789"/>
            <a:ext cx="254400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33" name="Shape 733"/>
          <p:cNvCxnSpPr/>
          <p:nvPr/>
        </p:nvCxnSpPr>
        <p:spPr>
          <a:xfrm flipH="1" rot="10800000">
            <a:off x="6534720" y="1459080"/>
            <a:ext cx="254400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34" name="Shape 734"/>
          <p:cNvSpPr/>
          <p:nvPr/>
        </p:nvSpPr>
        <p:spPr>
          <a:xfrm>
            <a:off x="5940000" y="841859"/>
            <a:ext cx="3006719" cy="22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 continues programming</a:t>
            </a:r>
          </a:p>
        </p:txBody>
      </p:sp>
      <p:pic>
        <p:nvPicPr>
          <p:cNvPr id="735" name="Shape 7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0160" y="3717360"/>
            <a:ext cx="660420" cy="66042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Shape 736"/>
          <p:cNvSpPr/>
          <p:nvPr/>
        </p:nvSpPr>
        <p:spPr>
          <a:xfrm>
            <a:off x="3663827" y="3801614"/>
            <a:ext cx="1911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Prince’s Branch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Feedback</a:t>
            </a:r>
          </a:p>
        </p:txBody>
      </p:sp>
      <p:sp>
        <p:nvSpPr>
          <p:cNvPr id="253" name="Shape 253"/>
          <p:cNvSpPr/>
          <p:nvPr/>
        </p:nvSpPr>
        <p:spPr>
          <a:xfrm>
            <a:off x="304919" y="571590"/>
            <a:ext cx="8740440" cy="3371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Remember, Homework #1 is due on </a:t>
            </a:r>
            <a:r>
              <a:rPr b="1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Thursday before 6</a:t>
            </a:r>
            <a:r>
              <a:rPr b="1" lang="en" sz="2200" u="sng"/>
              <a:t>PM</a:t>
            </a:r>
            <a:r>
              <a:rPr b="1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Homework Link: </a:t>
            </a:r>
            <a:br>
              <a:rPr b="1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 u="sng">
                <a:solidFill>
                  <a:schemeClr val="hlink"/>
                </a:solidFill>
                <a:hlinkClick r:id="rId3"/>
              </a:rPr>
              <a:t>http://www.bootcampspot.com/homework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to submit Homework via GitHub (and Heroku)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54" name="Shape 254"/>
          <p:cNvSpPr/>
          <p:nvPr/>
        </p:nvSpPr>
        <p:spPr>
          <a:xfrm>
            <a:off x="622075" y="3143354"/>
            <a:ext cx="8105700" cy="1599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seriously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whatever you have! Don’t get a 0.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(Even if you don’t like what you’ve made.)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Group Project – Push vs Pull</a:t>
            </a:r>
          </a:p>
        </p:txBody>
      </p:sp>
      <p:pic>
        <p:nvPicPr>
          <p:cNvPr id="743" name="Shape 7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80" y="865619"/>
            <a:ext cx="1741319" cy="108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Shape 7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79" y="3543210"/>
            <a:ext cx="1239120" cy="118962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Shape 745"/>
          <p:cNvSpPr/>
          <p:nvPr/>
        </p:nvSpPr>
        <p:spPr>
          <a:xfrm>
            <a:off x="2477519" y="796230"/>
            <a:ext cx="3210839" cy="273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Branch (Spongebob’s)</a:t>
            </a:r>
          </a:p>
        </p:txBody>
      </p:sp>
      <p:pic>
        <p:nvPicPr>
          <p:cNvPr id="746" name="Shape 7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5359" y="1134269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Shape 7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160" y="112860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Shape 7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600" y="112725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Shape 7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2400" y="1127250"/>
            <a:ext cx="660420" cy="6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Shape 7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8200" y="1127250"/>
            <a:ext cx="660420" cy="66042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Shape 751"/>
          <p:cNvSpPr/>
          <p:nvPr/>
        </p:nvSpPr>
        <p:spPr>
          <a:xfrm>
            <a:off x="2695680" y="1817100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752" name="Shape 752"/>
          <p:cNvSpPr/>
          <p:nvPr/>
        </p:nvSpPr>
        <p:spPr>
          <a:xfrm>
            <a:off x="3815280" y="181493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753" name="Shape 753"/>
          <p:cNvSpPr/>
          <p:nvPr/>
        </p:nvSpPr>
        <p:spPr>
          <a:xfrm>
            <a:off x="4896000" y="182006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54" name="Shape 754"/>
          <p:cNvSpPr/>
          <p:nvPr/>
        </p:nvSpPr>
        <p:spPr>
          <a:xfrm>
            <a:off x="6151319" y="182006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55" name="Shape 755"/>
          <p:cNvSpPr/>
          <p:nvPr/>
        </p:nvSpPr>
        <p:spPr>
          <a:xfrm>
            <a:off x="7261560" y="1820069"/>
            <a:ext cx="293760" cy="250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cxnSp>
        <p:nvCxnSpPr>
          <p:cNvPr id="756" name="Shape 756"/>
          <p:cNvCxnSpPr/>
          <p:nvPr/>
        </p:nvCxnSpPr>
        <p:spPr>
          <a:xfrm flipH="1" rot="10800000">
            <a:off x="3127680" y="1459080"/>
            <a:ext cx="254399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57" name="Shape 757"/>
          <p:cNvCxnSpPr/>
          <p:nvPr/>
        </p:nvCxnSpPr>
        <p:spPr>
          <a:xfrm flipH="1" rot="10800000">
            <a:off x="4263480" y="1459080"/>
            <a:ext cx="254400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58" name="Shape 758"/>
          <p:cNvCxnSpPr/>
          <p:nvPr/>
        </p:nvCxnSpPr>
        <p:spPr>
          <a:xfrm flipH="1" rot="10800000">
            <a:off x="5402160" y="1451789"/>
            <a:ext cx="254400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59" name="Shape 759"/>
          <p:cNvCxnSpPr/>
          <p:nvPr/>
        </p:nvCxnSpPr>
        <p:spPr>
          <a:xfrm flipH="1" rot="10800000">
            <a:off x="6534720" y="1459080"/>
            <a:ext cx="254400" cy="5400"/>
          </a:xfrm>
          <a:prstGeom prst="straightConnector1">
            <a:avLst/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60" name="Shape 760"/>
          <p:cNvSpPr/>
          <p:nvPr/>
        </p:nvSpPr>
        <p:spPr>
          <a:xfrm>
            <a:off x="5940000" y="841859"/>
            <a:ext cx="3006719" cy="22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Spongebob continues programming</a:t>
            </a:r>
          </a:p>
        </p:txBody>
      </p:sp>
      <p:pic>
        <p:nvPicPr>
          <p:cNvPr id="761" name="Shape 7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0160" y="3717360"/>
            <a:ext cx="660420" cy="66042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Shape 762"/>
          <p:cNvSpPr/>
          <p:nvPr/>
        </p:nvSpPr>
        <p:spPr>
          <a:xfrm>
            <a:off x="5340960" y="2535300"/>
            <a:ext cx="552960" cy="61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3" name="Shape 763"/>
          <p:cNvSpPr/>
          <p:nvPr/>
        </p:nvSpPr>
        <p:spPr>
          <a:xfrm>
            <a:off x="152280" y="2503301"/>
            <a:ext cx="5039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Spongebob controls the “master branch” he must elect to </a:t>
            </a: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Prince’s Code. All Prince can do is submit a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“pull request”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ideal way to maintain code in version control.</a:t>
            </a:r>
          </a:p>
        </p:txBody>
      </p:sp>
      <p:sp>
        <p:nvSpPr>
          <p:cNvPr id="764" name="Shape 764"/>
          <p:cNvSpPr/>
          <p:nvPr/>
        </p:nvSpPr>
        <p:spPr>
          <a:xfrm>
            <a:off x="221039" y="2237194"/>
            <a:ext cx="4807800" cy="22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Approach – Using Pull Requests</a:t>
            </a:r>
          </a:p>
        </p:txBody>
      </p:sp>
      <p:cxnSp>
        <p:nvCxnSpPr>
          <p:cNvPr id="765" name="Shape 765"/>
          <p:cNvCxnSpPr/>
          <p:nvPr/>
        </p:nvCxnSpPr>
        <p:spPr>
          <a:xfrm rot="-5400000">
            <a:off x="4286332" y="2746267"/>
            <a:ext cx="1929375" cy="12000"/>
          </a:xfrm>
          <a:prstGeom prst="curvedConnector3">
            <a:avLst>
              <a:gd fmla="val 50001" name="adj1"/>
            </a:avLst>
          </a:prstGeom>
          <a:noFill/>
          <a:ln cap="flat" cmpd="sng" w="63350">
            <a:solidFill>
              <a:srgbClr val="4A7DBA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66" name="Shape 766"/>
          <p:cNvSpPr/>
          <p:nvPr/>
        </p:nvSpPr>
        <p:spPr>
          <a:xfrm>
            <a:off x="3663827" y="3801614"/>
            <a:ext cx="1911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Prince’s Branch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304919" y="73440"/>
            <a:ext cx="609552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Steps for Git Pull Requests</a:t>
            </a:r>
          </a:p>
        </p:txBody>
      </p:sp>
      <p:sp>
        <p:nvSpPr>
          <p:cNvPr id="772" name="Shape 772"/>
          <p:cNvSpPr/>
          <p:nvPr/>
        </p:nvSpPr>
        <p:spPr>
          <a:xfrm>
            <a:off x="409319" y="587790"/>
            <a:ext cx="8610119" cy="42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branch of on your local computer </a:t>
            </a: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 &lt;BRANCH NAME&gt;</a:t>
            </a:r>
            <a:b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Checkout that branch (locally) on your machine</a:t>
            </a: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&lt;BRANCH NAME&gt;</a:t>
            </a:r>
            <a:b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/ Commit your changes (will automatically save to this branch)</a:t>
            </a: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–A</a:t>
            </a:r>
            <a:b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git commit –m “Comment”</a:t>
            </a:r>
            <a:b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your branch to GitHub</a:t>
            </a:r>
            <a:br>
              <a:rPr lang="en" sz="1600"/>
            </a:br>
            <a:r>
              <a:rPr lang="en" sz="1600"/>
              <a:t>	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origin &lt;BRANCH NAME&gt;</a:t>
            </a:r>
            <a:b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a Pull Request on GitHub</a:t>
            </a: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user must accept these changes on GitHub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b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u="none" cap="none" strike="noStrike"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779" name="Shape 779"/>
          <p:cNvSpPr/>
          <p:nvPr/>
        </p:nvSpPr>
        <p:spPr>
          <a:xfrm>
            <a:off x="304919" y="1943189"/>
            <a:ext cx="853415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 Request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/>
        </p:nvSpPr>
        <p:spPr>
          <a:xfrm>
            <a:off x="-11880" y="517320"/>
            <a:ext cx="9155520" cy="42195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304919" y="685800"/>
            <a:ext cx="8686439" cy="3359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take your newfound collaborative git skills to the real-world. Find a partner and follow the steps sent via slack to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each other’s code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modifications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a Pull Request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 the Pull Changes</a:t>
            </a:r>
          </a:p>
        </p:txBody>
      </p:sp>
      <p:sp>
        <p:nvSpPr>
          <p:cNvPr id="786" name="Shape 786"/>
          <p:cNvSpPr/>
          <p:nvPr/>
        </p:nvSpPr>
        <p:spPr>
          <a:xfrm>
            <a:off x="304919" y="73440"/>
            <a:ext cx="525744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our Guide!</a:t>
            </a:r>
          </a:p>
        </p:txBody>
      </p:sp>
      <p:pic>
        <p:nvPicPr>
          <p:cNvPr id="792" name="Shape 7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19" y="628559"/>
            <a:ext cx="3805800" cy="37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Shape 793"/>
          <p:cNvSpPr/>
          <p:nvPr/>
        </p:nvSpPr>
        <p:spPr>
          <a:xfrm>
            <a:off x="4343400" y="2114639"/>
            <a:ext cx="4676040" cy="669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Step-by-step guide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creating Git Pull Requests</a:t>
            </a: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Worry!</a:t>
            </a:r>
          </a:p>
        </p:txBody>
      </p:sp>
      <p:sp>
        <p:nvSpPr>
          <p:cNvPr id="800" name="Shape 800"/>
          <p:cNvSpPr/>
          <p:nvPr/>
        </p:nvSpPr>
        <p:spPr>
          <a:xfrm>
            <a:off x="304919" y="1543050"/>
            <a:ext cx="853415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be coming back to this.</a:t>
            </a:r>
          </a:p>
        </p:txBody>
      </p:sp>
      <p:sp>
        <p:nvSpPr>
          <p:cNvPr id="801" name="Shape 801"/>
          <p:cNvSpPr/>
          <p:nvPr/>
        </p:nvSpPr>
        <p:spPr>
          <a:xfrm>
            <a:off x="287280" y="2343060"/>
            <a:ext cx="8534159" cy="51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won’t need this fully until Week 8.</a:t>
            </a: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/>
        </p:nvSpPr>
        <p:spPr>
          <a:xfrm>
            <a:off x="304919" y="0"/>
            <a:ext cx="5470200" cy="49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At Home</a:t>
            </a:r>
          </a:p>
        </p:txBody>
      </p:sp>
      <p:sp>
        <p:nvSpPr>
          <p:cNvPr id="808" name="Shape 808"/>
          <p:cNvSpPr/>
          <p:nvPr/>
        </p:nvSpPr>
        <p:spPr>
          <a:xfrm>
            <a:off x="304919" y="1543050"/>
            <a:ext cx="853415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practice when you can!</a:t>
            </a:r>
          </a:p>
        </p:txBody>
      </p:sp>
      <p:sp>
        <p:nvSpPr>
          <p:cNvPr id="809" name="Shape 809"/>
          <p:cNvSpPr/>
          <p:nvPr/>
        </p:nvSpPr>
        <p:spPr>
          <a:xfrm>
            <a:off x="287280" y="2343060"/>
            <a:ext cx="8534159" cy="51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don’t need a partner to submit pull requests!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304919" y="571590"/>
            <a:ext cx="8740440" cy="4171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Also, remember….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Class Office Hours: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 minutes before class, 30 minutes after.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In Class Material (Exercises and Slides):</a:t>
            </a:r>
            <a:b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http://gt.bootcampcontent.com/GT-Coding-Boot-Camp/01-17-SAV-Class-Content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Re-Watch Class Videos: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200"/>
              <a:t>Slack Channel: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#live-webcast-sav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60" name="Shape 260"/>
          <p:cNvSpPr/>
          <p:nvPr/>
        </p:nvSpPr>
        <p:spPr>
          <a:xfrm>
            <a:off x="304919" y="73440"/>
            <a:ext cx="5562360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Hours + Additional Help 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390600" y="2215080"/>
            <a:ext cx="8229239" cy="6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1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Recapping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304919" y="73440"/>
            <a:ext cx="4076279" cy="3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</a:p>
        </p:txBody>
      </p:sp>
      <p:sp>
        <p:nvSpPr>
          <p:cNvPr id="271" name="Shape 271"/>
          <p:cNvSpPr/>
          <p:nvPr/>
        </p:nvSpPr>
        <p:spPr>
          <a:xfrm>
            <a:off x="304919" y="571590"/>
            <a:ext cx="8740440" cy="3371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just one whirlwind week we’ve covered: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Full-Stack Development Conceptually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Terminal / Git Bash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Syntax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Concepts and Commands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Purpose, Syntax, and Styles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Dev Tools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learn on Your own!!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4165" l="0" r="0" t="0"/>
          <a:stretch/>
        </p:blipFill>
        <p:spPr>
          <a:xfrm>
            <a:off x="5257800" y="1926180"/>
            <a:ext cx="3885839" cy="279287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