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5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3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9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61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00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3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Rickety, Rackety, React</a:t>
            </a:r>
          </a:p>
        </p:txBody>
      </p:sp>
      <p:sp>
        <p:nvSpPr>
          <p:cNvPr id="172" name="Text Placeholder 2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June 3, 2016</a:t>
            </a:r>
          </a:p>
        </p:txBody>
      </p:sp>
      <p:sp>
        <p:nvSpPr>
          <p:cNvPr id="173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58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05" name="Content Placeholder 2"/>
          <p:cNvSpPr/>
          <p:nvPr/>
        </p:nvSpPr>
        <p:spPr>
          <a:xfrm>
            <a:off x="289559" y="17526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What method do we use to create a </a:t>
            </a:r>
            <a:endParaRPr sz="2800"/>
          </a:p>
          <a:p>
            <a:pPr indent="228600" algn="ctr">
              <a:lnSpc>
                <a:spcPct val="90000"/>
              </a:lnSpc>
              <a:defRPr b="1" sz="3200" u="sng">
                <a:latin typeface="Arial"/>
                <a:ea typeface="Arial"/>
                <a:cs typeface="Arial"/>
                <a:sym typeface="Arial"/>
              </a:defRPr>
            </a:pPr>
            <a:r>
              <a:t>render our components</a:t>
            </a:r>
            <a:r>
              <a:rPr u="none"/>
              <a:t> to the DOM?</a:t>
            </a:r>
          </a:p>
        </p:txBody>
      </p:sp>
      <p:sp>
        <p:nvSpPr>
          <p:cNvPr id="206" name="Content Placeholder 2"/>
          <p:cNvSpPr/>
          <p:nvPr/>
        </p:nvSpPr>
        <p:spPr>
          <a:xfrm>
            <a:off x="304799" y="2971800"/>
            <a:ext cx="8583816" cy="1206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ReactDOM.render()*</a:t>
            </a:r>
          </a:p>
          <a:p>
            <a:pPr indent="228600" algn="ctr">
              <a:lnSpc>
                <a:spcPct val="90000"/>
              </a:lnSpc>
              <a:defRPr i="1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i="1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 Note that you will only be rendering a single component into the DOM. Every other component will be a child to that component.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09" name="Content Placeholder 2"/>
          <p:cNvSpPr/>
          <p:nvPr/>
        </p:nvSpPr>
        <p:spPr>
          <a:xfrm>
            <a:off x="289559" y="2286000"/>
            <a:ext cx="8583816" cy="86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New Question:</a:t>
            </a:r>
            <a:endParaRPr sz="2800"/>
          </a:p>
          <a:p>
            <a:pPr indent="228600" algn="ctr">
              <a:lnSpc>
                <a:spcPct val="9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Every component </a:t>
            </a:r>
            <a:r>
              <a:rPr b="1" u="sng"/>
              <a:t>must</a:t>
            </a:r>
            <a:r>
              <a:t> contain which method?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12" name="Content Placeholder 2"/>
          <p:cNvSpPr/>
          <p:nvPr/>
        </p:nvSpPr>
        <p:spPr>
          <a:xfrm>
            <a:off x="289559" y="2286000"/>
            <a:ext cx="8583816" cy="86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New Question:</a:t>
            </a:r>
            <a:endParaRPr sz="2800"/>
          </a:p>
          <a:p>
            <a:pPr indent="228600" algn="ctr">
              <a:lnSpc>
                <a:spcPct val="9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Every component </a:t>
            </a:r>
            <a:r>
              <a:rPr b="1" u="sng"/>
              <a:t>must</a:t>
            </a:r>
            <a:r>
              <a:t> contain which method?</a:t>
            </a:r>
          </a:p>
        </p:txBody>
      </p:sp>
      <p:sp>
        <p:nvSpPr>
          <p:cNvPr id="213" name="Content Placeholder 2"/>
          <p:cNvSpPr/>
          <p:nvPr/>
        </p:nvSpPr>
        <p:spPr>
          <a:xfrm>
            <a:off x="304799" y="3352800"/>
            <a:ext cx="8583816" cy="217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render: function() { }*</a:t>
            </a:r>
          </a:p>
          <a:p>
            <a:pPr indent="228600" algn="ctr">
              <a:lnSpc>
                <a:spcPct val="90000"/>
              </a:lnSpc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i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 Our render function will define what our component will look like. It will be in JSX syntax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16" name="Content Placeholder 2"/>
          <p:cNvSpPr/>
          <p:nvPr/>
        </p:nvSpPr>
        <p:spPr>
          <a:xfrm>
            <a:off x="289559" y="22860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New Question:</a:t>
            </a:r>
            <a:endParaRPr sz="2800"/>
          </a:p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How do we deploy a component in our JSX?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19" name="Content Placeholder 2"/>
          <p:cNvSpPr/>
          <p:nvPr/>
        </p:nvSpPr>
        <p:spPr>
          <a:xfrm>
            <a:off x="289559" y="22860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New Question:</a:t>
            </a:r>
            <a:endParaRPr sz="2800"/>
          </a:p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How do we deploy a component in our JSX?</a:t>
            </a:r>
          </a:p>
        </p:txBody>
      </p:sp>
      <p:sp>
        <p:nvSpPr>
          <p:cNvPr id="220" name="Content Placeholder 2"/>
          <p:cNvSpPr/>
          <p:nvPr/>
        </p:nvSpPr>
        <p:spPr>
          <a:xfrm>
            <a:off x="304799" y="3428999"/>
            <a:ext cx="858381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&lt;ComponentName 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23" name="Content Placeholder 2"/>
          <p:cNvSpPr/>
          <p:nvPr/>
        </p:nvSpPr>
        <p:spPr>
          <a:xfrm>
            <a:off x="289559" y="1371600"/>
            <a:ext cx="8583816" cy="139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New Question:</a:t>
            </a:r>
            <a:endParaRPr sz="2800"/>
          </a:p>
          <a:p>
            <a:pPr indent="228600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How would we deploy a component </a:t>
            </a:r>
            <a:r>
              <a:rPr i="1" u="sng"/>
              <a:t>inside</a:t>
            </a:r>
            <a:r>
              <a:t> of another component?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26" name="Content Placeholder 2"/>
          <p:cNvSpPr/>
          <p:nvPr/>
        </p:nvSpPr>
        <p:spPr>
          <a:xfrm>
            <a:off x="289559" y="1371600"/>
            <a:ext cx="8583816" cy="139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New Question:</a:t>
            </a:r>
            <a:endParaRPr sz="2800"/>
          </a:p>
          <a:p>
            <a:pPr indent="228600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How would we deploy a component </a:t>
            </a:r>
            <a:r>
              <a:rPr i="1" u="sng"/>
              <a:t>inside</a:t>
            </a:r>
            <a:r>
              <a:t> of another component?</a:t>
            </a:r>
          </a:p>
        </p:txBody>
      </p:sp>
      <p:sp>
        <p:nvSpPr>
          <p:cNvPr id="227" name="Content Placeholder 2"/>
          <p:cNvSpPr/>
          <p:nvPr/>
        </p:nvSpPr>
        <p:spPr>
          <a:xfrm>
            <a:off x="304800" y="2971799"/>
            <a:ext cx="7924800" cy="157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&lt;ParentComponent&gt;</a:t>
            </a:r>
          </a:p>
          <a:p>
            <a:pPr indent="228600">
              <a:lnSpc>
                <a:spcPct val="90000"/>
              </a:lnSpc>
              <a:defRPr sz="3600">
                <a:solidFill>
                  <a:srgbClr val="20386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		&lt;ComponentName /&gt;</a:t>
            </a:r>
            <a:endParaRPr sz="2800"/>
          </a:p>
          <a:p>
            <a:pPr indent="228600">
              <a:lnSpc>
                <a:spcPct val="90000"/>
              </a:lnSpc>
              <a:defRPr i="1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&lt;/</a:t>
            </a:r>
            <a:r>
              <a:rPr i="0"/>
              <a:t>ParentComponent&gt;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JSX Gotcha’s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Incorporating Classes</a:t>
            </a:r>
          </a:p>
        </p:txBody>
      </p:sp>
      <p:sp>
        <p:nvSpPr>
          <p:cNvPr id="232" name="Content Placeholder 2"/>
          <p:cNvSpPr/>
          <p:nvPr/>
        </p:nvSpPr>
        <p:spPr>
          <a:xfrm>
            <a:off x="289559" y="990600"/>
            <a:ext cx="8583816" cy="351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It turns out…</a:t>
            </a:r>
            <a:endParaRPr sz="2800"/>
          </a:p>
          <a:p>
            <a:pPr indent="228600">
              <a:lnSpc>
                <a:spcPct val="90000"/>
              </a:lnSpc>
              <a:defRPr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You can incorporate classes into JSX</a:t>
            </a: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You just need to call them “</a:t>
            </a:r>
            <a:r>
              <a:rPr u="sng"/>
              <a:t>className</a:t>
            </a:r>
            <a:r>
              <a:t>”</a:t>
            </a: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This is because “class” is a reserved keyword in Javascript</a:t>
            </a:r>
          </a:p>
        </p:txBody>
      </p:sp>
      <p:pic>
        <p:nvPicPr>
          <p:cNvPr id="2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8314" y="4343400"/>
            <a:ext cx="3619501" cy="1884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Incorporating Styles</a:t>
            </a:r>
          </a:p>
        </p:txBody>
      </p:sp>
      <p:sp>
        <p:nvSpPr>
          <p:cNvPr id="236" name="Content Placeholder 2"/>
          <p:cNvSpPr/>
          <p:nvPr/>
        </p:nvSpPr>
        <p:spPr>
          <a:xfrm>
            <a:off x="289559" y="990600"/>
            <a:ext cx="8583816" cy="3518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It also turns out…</a:t>
            </a:r>
            <a:endParaRPr sz="2800"/>
          </a:p>
          <a:p>
            <a:pPr indent="228600">
              <a:lnSpc>
                <a:spcPct val="90000"/>
              </a:lnSpc>
              <a:defRPr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You can incorporate CSS styles into JSX</a:t>
            </a: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You just need to </a:t>
            </a:r>
            <a:r>
              <a:rPr u="sng"/>
              <a:t>ditch the hyphen and camelcase</a:t>
            </a:r>
            <a:r>
              <a:t> the property.</a:t>
            </a:r>
            <a:endParaRPr sz="2800"/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lnSpc>
                <a:spcPct val="90000"/>
              </a:lnSpc>
              <a:buSzPct val="100000"/>
              <a:buFont typeface="Arial"/>
              <a:buChar char="•"/>
              <a:defRPr i="1" sz="3200">
                <a:latin typeface="Arial"/>
                <a:ea typeface="Arial"/>
                <a:cs typeface="Arial"/>
                <a:sym typeface="Arial"/>
              </a:defRPr>
            </a:pPr>
            <a:r>
              <a:t>Ex: font-size </a:t>
            </a:r>
            <a:r>
              <a:rPr i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u="sng"/>
              <a:t>fontSize</a:t>
            </a:r>
          </a:p>
        </p:txBody>
      </p:sp>
      <p:pic>
        <p:nvPicPr>
          <p:cNvPr id="23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12" y="5105400"/>
            <a:ext cx="8867776" cy="409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Component Refresher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Component Architecting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Parent-Child Relationships</a:t>
            </a:r>
          </a:p>
        </p:txBody>
      </p:sp>
      <p:sp>
        <p:nvSpPr>
          <p:cNvPr id="242" name="Rectangle 2"/>
          <p:cNvSpPr/>
          <p:nvPr/>
        </p:nvSpPr>
        <p:spPr>
          <a:xfrm>
            <a:off x="457200" y="1205520"/>
            <a:ext cx="3810000" cy="4495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Rectangle 7"/>
          <p:cNvSpPr/>
          <p:nvPr/>
        </p:nvSpPr>
        <p:spPr>
          <a:xfrm>
            <a:off x="658731" y="1383923"/>
            <a:ext cx="3330737" cy="583596"/>
          </a:xfrm>
          <a:prstGeom prst="rect">
            <a:avLst/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Rectangle 16"/>
          <p:cNvSpPr/>
          <p:nvPr/>
        </p:nvSpPr>
        <p:spPr>
          <a:xfrm>
            <a:off x="658731" y="2165916"/>
            <a:ext cx="3330737" cy="3280896"/>
          </a:xfrm>
          <a:prstGeom prst="rect">
            <a:avLst/>
          </a:prstGeom>
          <a:solidFill>
            <a:srgbClr val="222A3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Rectangle 3"/>
          <p:cNvSpPr/>
          <p:nvPr/>
        </p:nvSpPr>
        <p:spPr>
          <a:xfrm>
            <a:off x="838200" y="2414173"/>
            <a:ext cx="2971800" cy="1295401"/>
          </a:xfrm>
          <a:prstGeom prst="rect">
            <a:avLst/>
          </a:prstGeom>
          <a:solidFill>
            <a:srgbClr val="FFC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Rectangle 6"/>
          <p:cNvSpPr/>
          <p:nvPr/>
        </p:nvSpPr>
        <p:spPr>
          <a:xfrm>
            <a:off x="838200" y="3911012"/>
            <a:ext cx="2971800" cy="1295401"/>
          </a:xfrm>
          <a:prstGeom prst="rect">
            <a:avLst/>
          </a:prstGeom>
          <a:solidFill>
            <a:srgbClr val="70AD4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TextBox 8"/>
          <p:cNvSpPr/>
          <p:nvPr/>
        </p:nvSpPr>
        <p:spPr>
          <a:xfrm rot="5400000">
            <a:off x="3535615" y="3435135"/>
            <a:ext cx="123374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Search.js</a:t>
            </a:r>
          </a:p>
        </p:txBody>
      </p:sp>
      <p:sp>
        <p:nvSpPr>
          <p:cNvPr id="248" name="TextBox 9"/>
          <p:cNvSpPr/>
          <p:nvPr/>
        </p:nvSpPr>
        <p:spPr>
          <a:xfrm>
            <a:off x="1750965" y="1465031"/>
            <a:ext cx="1233746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Header.js</a:t>
            </a:r>
          </a:p>
        </p:txBody>
      </p:sp>
      <p:sp>
        <p:nvSpPr>
          <p:cNvPr id="249" name="TextBox 10"/>
          <p:cNvSpPr/>
          <p:nvPr/>
        </p:nvSpPr>
        <p:spPr>
          <a:xfrm>
            <a:off x="1750965" y="2861818"/>
            <a:ext cx="110178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Query.js</a:t>
            </a:r>
          </a:p>
        </p:txBody>
      </p:sp>
      <p:sp>
        <p:nvSpPr>
          <p:cNvPr id="250" name="TextBox 11"/>
          <p:cNvSpPr/>
          <p:nvPr/>
        </p:nvSpPr>
        <p:spPr>
          <a:xfrm>
            <a:off x="1591366" y="4411957"/>
            <a:ext cx="130406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Results.js</a:t>
            </a:r>
          </a:p>
        </p:txBody>
      </p:sp>
      <p:sp>
        <p:nvSpPr>
          <p:cNvPr id="251" name="TextBox 17"/>
          <p:cNvSpPr/>
          <p:nvPr/>
        </p:nvSpPr>
        <p:spPr>
          <a:xfrm>
            <a:off x="1929026" y="778855"/>
            <a:ext cx="880279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App.js</a:t>
            </a:r>
          </a:p>
        </p:txBody>
      </p:sp>
      <p:grpSp>
        <p:nvGrpSpPr>
          <p:cNvPr id="254" name="Group 19"/>
          <p:cNvGrpSpPr/>
          <p:nvPr/>
        </p:nvGrpSpPr>
        <p:grpSpPr>
          <a:xfrm>
            <a:off x="4953001" y="981099"/>
            <a:ext cx="3383449" cy="805649"/>
            <a:chOff x="0" y="0"/>
            <a:chExt cx="3383447" cy="805648"/>
          </a:xfrm>
        </p:grpSpPr>
        <p:sp>
          <p:nvSpPr>
            <p:cNvPr id="252" name="Rectangle 12"/>
            <p:cNvSpPr/>
            <p:nvPr/>
          </p:nvSpPr>
          <p:spPr>
            <a:xfrm>
              <a:off x="0" y="0"/>
              <a:ext cx="3383448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TextBox 18"/>
            <p:cNvSpPr/>
            <p:nvPr/>
          </p:nvSpPr>
          <p:spPr>
            <a:xfrm>
              <a:off x="947365" y="232014"/>
              <a:ext cx="880280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App.js</a:t>
              </a:r>
            </a:p>
          </p:txBody>
        </p:sp>
      </p:grpSp>
      <p:grpSp>
        <p:nvGrpSpPr>
          <p:cNvPr id="257" name="Group 25"/>
          <p:cNvGrpSpPr/>
          <p:nvPr/>
        </p:nvGrpSpPr>
        <p:grpSpPr>
          <a:xfrm>
            <a:off x="6479781" y="2179472"/>
            <a:ext cx="1587701" cy="805649"/>
            <a:chOff x="0" y="0"/>
            <a:chExt cx="1587699" cy="805648"/>
          </a:xfrm>
        </p:grpSpPr>
        <p:sp>
          <p:nvSpPr>
            <p:cNvPr id="255" name="Rectangle 26"/>
            <p:cNvSpPr/>
            <p:nvPr/>
          </p:nvSpPr>
          <p:spPr>
            <a:xfrm>
              <a:off x="0" y="0"/>
              <a:ext cx="1587700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TextBox 27"/>
            <p:cNvSpPr/>
            <p:nvPr/>
          </p:nvSpPr>
          <p:spPr>
            <a:xfrm>
              <a:off x="89675" y="202769"/>
              <a:ext cx="123374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Search.js</a:t>
              </a:r>
            </a:p>
          </p:txBody>
        </p:sp>
      </p:grpSp>
      <p:grpSp>
        <p:nvGrpSpPr>
          <p:cNvPr id="260" name="Group 28"/>
          <p:cNvGrpSpPr/>
          <p:nvPr/>
        </p:nvGrpSpPr>
        <p:grpSpPr>
          <a:xfrm>
            <a:off x="4609889" y="2158769"/>
            <a:ext cx="1501868" cy="805649"/>
            <a:chOff x="0" y="0"/>
            <a:chExt cx="1501867" cy="805648"/>
          </a:xfrm>
        </p:grpSpPr>
        <p:sp>
          <p:nvSpPr>
            <p:cNvPr id="258" name="Rectangle 29"/>
            <p:cNvSpPr/>
            <p:nvPr/>
          </p:nvSpPr>
          <p:spPr>
            <a:xfrm>
              <a:off x="0" y="0"/>
              <a:ext cx="1501868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TextBox 30"/>
            <p:cNvSpPr/>
            <p:nvPr/>
          </p:nvSpPr>
          <p:spPr>
            <a:xfrm>
              <a:off x="84827" y="202769"/>
              <a:ext cx="123374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Header.js</a:t>
              </a:r>
            </a:p>
          </p:txBody>
        </p:sp>
      </p:grpSp>
      <p:grpSp>
        <p:nvGrpSpPr>
          <p:cNvPr id="263" name="Group 32"/>
          <p:cNvGrpSpPr/>
          <p:nvPr/>
        </p:nvGrpSpPr>
        <p:grpSpPr>
          <a:xfrm>
            <a:off x="5430656" y="3429017"/>
            <a:ext cx="1587702" cy="805650"/>
            <a:chOff x="0" y="0"/>
            <a:chExt cx="1587701" cy="805648"/>
          </a:xfrm>
        </p:grpSpPr>
        <p:sp>
          <p:nvSpPr>
            <p:cNvPr id="261" name="Rectangle 33"/>
            <p:cNvSpPr/>
            <p:nvPr/>
          </p:nvSpPr>
          <p:spPr>
            <a:xfrm>
              <a:off x="-1" y="0"/>
              <a:ext cx="1587702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TextBox 34"/>
            <p:cNvSpPr/>
            <p:nvPr/>
          </p:nvSpPr>
          <p:spPr>
            <a:xfrm>
              <a:off x="89676" y="202769"/>
              <a:ext cx="110178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Query.js</a:t>
              </a:r>
            </a:p>
          </p:txBody>
        </p:sp>
      </p:grpSp>
      <p:grpSp>
        <p:nvGrpSpPr>
          <p:cNvPr id="266" name="Group 35"/>
          <p:cNvGrpSpPr/>
          <p:nvPr/>
        </p:nvGrpSpPr>
        <p:grpSpPr>
          <a:xfrm>
            <a:off x="7091260" y="3426843"/>
            <a:ext cx="1587702" cy="805650"/>
            <a:chOff x="0" y="0"/>
            <a:chExt cx="1587701" cy="805648"/>
          </a:xfrm>
        </p:grpSpPr>
        <p:sp>
          <p:nvSpPr>
            <p:cNvPr id="264" name="Rectangle 36"/>
            <p:cNvSpPr/>
            <p:nvPr/>
          </p:nvSpPr>
          <p:spPr>
            <a:xfrm>
              <a:off x="-1" y="0"/>
              <a:ext cx="1587702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TextBox 37"/>
            <p:cNvSpPr/>
            <p:nvPr/>
          </p:nvSpPr>
          <p:spPr>
            <a:xfrm>
              <a:off x="89676" y="202769"/>
              <a:ext cx="130406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Results.js</a:t>
              </a:r>
            </a:p>
          </p:txBody>
        </p:sp>
      </p:grpSp>
      <p:sp>
        <p:nvSpPr>
          <p:cNvPr id="267" name="Down Arrow 40"/>
          <p:cNvSpPr/>
          <p:nvPr/>
        </p:nvSpPr>
        <p:spPr>
          <a:xfrm>
            <a:off x="5385061" y="1676891"/>
            <a:ext cx="320676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Down Arrow 42"/>
          <p:cNvSpPr/>
          <p:nvPr/>
        </p:nvSpPr>
        <p:spPr>
          <a:xfrm>
            <a:off x="7339173" y="1705646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Down Arrow 43"/>
          <p:cNvSpPr/>
          <p:nvPr/>
        </p:nvSpPr>
        <p:spPr>
          <a:xfrm>
            <a:off x="7920979" y="2985121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Down Arrow 44"/>
          <p:cNvSpPr/>
          <p:nvPr/>
        </p:nvSpPr>
        <p:spPr>
          <a:xfrm>
            <a:off x="6620799" y="2964418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Content Placeholder 2"/>
          <p:cNvSpPr/>
          <p:nvPr/>
        </p:nvSpPr>
        <p:spPr>
          <a:xfrm>
            <a:off x="4446668" y="5103150"/>
            <a:ext cx="4544933" cy="902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>
              <a:lnSpc>
                <a:spcPct val="90000"/>
              </a:lnSpc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First step in building React applications is determining the component hierarchy.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Parent-Child Relationships</a:t>
            </a:r>
          </a:p>
        </p:txBody>
      </p:sp>
      <p:sp>
        <p:nvSpPr>
          <p:cNvPr id="274" name="Rectangle 2"/>
          <p:cNvSpPr/>
          <p:nvPr/>
        </p:nvSpPr>
        <p:spPr>
          <a:xfrm>
            <a:off x="457200" y="1205520"/>
            <a:ext cx="3810000" cy="4495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Rectangle 16"/>
          <p:cNvSpPr/>
          <p:nvPr/>
        </p:nvSpPr>
        <p:spPr>
          <a:xfrm>
            <a:off x="658731" y="2165916"/>
            <a:ext cx="3330737" cy="3280896"/>
          </a:xfrm>
          <a:prstGeom prst="rect">
            <a:avLst/>
          </a:prstGeom>
          <a:solidFill>
            <a:srgbClr val="222A3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Rectangle 3"/>
          <p:cNvSpPr/>
          <p:nvPr/>
        </p:nvSpPr>
        <p:spPr>
          <a:xfrm>
            <a:off x="838200" y="2414173"/>
            <a:ext cx="2971800" cy="1295401"/>
          </a:xfrm>
          <a:prstGeom prst="rect">
            <a:avLst/>
          </a:prstGeom>
          <a:solidFill>
            <a:srgbClr val="FFC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Rectangle 6"/>
          <p:cNvSpPr/>
          <p:nvPr/>
        </p:nvSpPr>
        <p:spPr>
          <a:xfrm>
            <a:off x="838200" y="3911012"/>
            <a:ext cx="2971800" cy="1295401"/>
          </a:xfrm>
          <a:prstGeom prst="rect">
            <a:avLst/>
          </a:prstGeom>
          <a:solidFill>
            <a:srgbClr val="70AD47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TextBox 8"/>
          <p:cNvSpPr/>
          <p:nvPr/>
        </p:nvSpPr>
        <p:spPr>
          <a:xfrm rot="5400000">
            <a:off x="3535615" y="3435135"/>
            <a:ext cx="123374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Search.js</a:t>
            </a:r>
          </a:p>
        </p:txBody>
      </p:sp>
      <p:sp>
        <p:nvSpPr>
          <p:cNvPr id="279" name="TextBox 10"/>
          <p:cNvSpPr/>
          <p:nvPr/>
        </p:nvSpPr>
        <p:spPr>
          <a:xfrm>
            <a:off x="1750965" y="2861818"/>
            <a:ext cx="110178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Query.js</a:t>
            </a:r>
          </a:p>
        </p:txBody>
      </p:sp>
      <p:sp>
        <p:nvSpPr>
          <p:cNvPr id="280" name="TextBox 11"/>
          <p:cNvSpPr/>
          <p:nvPr/>
        </p:nvSpPr>
        <p:spPr>
          <a:xfrm>
            <a:off x="1591366" y="4411957"/>
            <a:ext cx="130406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Results.js</a:t>
            </a:r>
          </a:p>
        </p:txBody>
      </p:sp>
      <p:sp>
        <p:nvSpPr>
          <p:cNvPr id="281" name="TextBox 17"/>
          <p:cNvSpPr/>
          <p:nvPr/>
        </p:nvSpPr>
        <p:spPr>
          <a:xfrm>
            <a:off x="1838019" y="1413168"/>
            <a:ext cx="96511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Main.js</a:t>
            </a:r>
          </a:p>
        </p:txBody>
      </p:sp>
      <p:grpSp>
        <p:nvGrpSpPr>
          <p:cNvPr id="284" name="Group 19"/>
          <p:cNvGrpSpPr/>
          <p:nvPr/>
        </p:nvGrpSpPr>
        <p:grpSpPr>
          <a:xfrm>
            <a:off x="4953001" y="981099"/>
            <a:ext cx="3383449" cy="805649"/>
            <a:chOff x="0" y="0"/>
            <a:chExt cx="3383447" cy="805648"/>
          </a:xfrm>
        </p:grpSpPr>
        <p:sp>
          <p:nvSpPr>
            <p:cNvPr id="282" name="Rectangle 12"/>
            <p:cNvSpPr/>
            <p:nvPr/>
          </p:nvSpPr>
          <p:spPr>
            <a:xfrm>
              <a:off x="0" y="0"/>
              <a:ext cx="3383448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TextBox 18"/>
            <p:cNvSpPr/>
            <p:nvPr/>
          </p:nvSpPr>
          <p:spPr>
            <a:xfrm>
              <a:off x="947365" y="232014"/>
              <a:ext cx="96511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Main.js</a:t>
              </a:r>
            </a:p>
          </p:txBody>
        </p:sp>
      </p:grpSp>
      <p:grpSp>
        <p:nvGrpSpPr>
          <p:cNvPr id="287" name="Group 25"/>
          <p:cNvGrpSpPr/>
          <p:nvPr/>
        </p:nvGrpSpPr>
        <p:grpSpPr>
          <a:xfrm>
            <a:off x="5751150" y="2179472"/>
            <a:ext cx="1587701" cy="805649"/>
            <a:chOff x="0" y="0"/>
            <a:chExt cx="1587699" cy="805648"/>
          </a:xfrm>
        </p:grpSpPr>
        <p:sp>
          <p:nvSpPr>
            <p:cNvPr id="285" name="Rectangle 26"/>
            <p:cNvSpPr/>
            <p:nvPr/>
          </p:nvSpPr>
          <p:spPr>
            <a:xfrm>
              <a:off x="0" y="0"/>
              <a:ext cx="1587700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TextBox 27"/>
            <p:cNvSpPr/>
            <p:nvPr/>
          </p:nvSpPr>
          <p:spPr>
            <a:xfrm>
              <a:off x="89675" y="202769"/>
              <a:ext cx="123374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Search.js</a:t>
              </a:r>
            </a:p>
          </p:txBody>
        </p:sp>
      </p:grpSp>
      <p:grpSp>
        <p:nvGrpSpPr>
          <p:cNvPr id="290" name="Group 32"/>
          <p:cNvGrpSpPr/>
          <p:nvPr/>
        </p:nvGrpSpPr>
        <p:grpSpPr>
          <a:xfrm>
            <a:off x="4702026" y="3429017"/>
            <a:ext cx="1587702" cy="805650"/>
            <a:chOff x="0" y="0"/>
            <a:chExt cx="1587701" cy="805648"/>
          </a:xfrm>
        </p:grpSpPr>
        <p:sp>
          <p:nvSpPr>
            <p:cNvPr id="288" name="Rectangle 33"/>
            <p:cNvSpPr/>
            <p:nvPr/>
          </p:nvSpPr>
          <p:spPr>
            <a:xfrm>
              <a:off x="-1" y="0"/>
              <a:ext cx="1587702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TextBox 34"/>
            <p:cNvSpPr/>
            <p:nvPr/>
          </p:nvSpPr>
          <p:spPr>
            <a:xfrm>
              <a:off x="89676" y="202769"/>
              <a:ext cx="110178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Query.js</a:t>
              </a:r>
            </a:p>
          </p:txBody>
        </p:sp>
      </p:grpSp>
      <p:grpSp>
        <p:nvGrpSpPr>
          <p:cNvPr id="293" name="Group 35"/>
          <p:cNvGrpSpPr/>
          <p:nvPr/>
        </p:nvGrpSpPr>
        <p:grpSpPr>
          <a:xfrm>
            <a:off x="6362629" y="3426843"/>
            <a:ext cx="1587702" cy="805650"/>
            <a:chOff x="0" y="0"/>
            <a:chExt cx="1587701" cy="805648"/>
          </a:xfrm>
        </p:grpSpPr>
        <p:sp>
          <p:nvSpPr>
            <p:cNvPr id="291" name="Rectangle 36"/>
            <p:cNvSpPr/>
            <p:nvPr/>
          </p:nvSpPr>
          <p:spPr>
            <a:xfrm>
              <a:off x="-1" y="0"/>
              <a:ext cx="1587702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TextBox 37"/>
            <p:cNvSpPr/>
            <p:nvPr/>
          </p:nvSpPr>
          <p:spPr>
            <a:xfrm>
              <a:off x="89676" y="202769"/>
              <a:ext cx="130406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Results.js</a:t>
              </a:r>
            </a:p>
          </p:txBody>
        </p:sp>
      </p:grpSp>
      <p:sp>
        <p:nvSpPr>
          <p:cNvPr id="294" name="Down Arrow 42"/>
          <p:cNvSpPr/>
          <p:nvPr/>
        </p:nvSpPr>
        <p:spPr>
          <a:xfrm>
            <a:off x="6610543" y="1705646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Down Arrow 43"/>
          <p:cNvSpPr/>
          <p:nvPr/>
        </p:nvSpPr>
        <p:spPr>
          <a:xfrm>
            <a:off x="6973706" y="3004000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Down Arrow 44"/>
          <p:cNvSpPr/>
          <p:nvPr/>
        </p:nvSpPr>
        <p:spPr>
          <a:xfrm>
            <a:off x="5892169" y="2964418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Rectangle 5"/>
          <p:cNvSpPr/>
          <p:nvPr/>
        </p:nvSpPr>
        <p:spPr>
          <a:xfrm>
            <a:off x="4607561" y="5204493"/>
            <a:ext cx="457200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Sometimes, you can then simplify it by realizing certain components are static elements.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Parent-Child Relationships</a:t>
            </a:r>
          </a:p>
        </p:txBody>
      </p:sp>
      <p:grpSp>
        <p:nvGrpSpPr>
          <p:cNvPr id="302" name="Group 19"/>
          <p:cNvGrpSpPr/>
          <p:nvPr/>
        </p:nvGrpSpPr>
        <p:grpSpPr>
          <a:xfrm>
            <a:off x="4953001" y="981099"/>
            <a:ext cx="3383449" cy="805649"/>
            <a:chOff x="0" y="0"/>
            <a:chExt cx="3383447" cy="805648"/>
          </a:xfrm>
        </p:grpSpPr>
        <p:sp>
          <p:nvSpPr>
            <p:cNvPr id="300" name="Rectangle 12"/>
            <p:cNvSpPr/>
            <p:nvPr/>
          </p:nvSpPr>
          <p:spPr>
            <a:xfrm>
              <a:off x="0" y="0"/>
              <a:ext cx="3383448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TextBox 18"/>
            <p:cNvSpPr/>
            <p:nvPr/>
          </p:nvSpPr>
          <p:spPr>
            <a:xfrm>
              <a:off x="947365" y="232014"/>
              <a:ext cx="96511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Main.js</a:t>
              </a:r>
            </a:p>
          </p:txBody>
        </p:sp>
      </p:grpSp>
      <p:grpSp>
        <p:nvGrpSpPr>
          <p:cNvPr id="305" name="Group 25"/>
          <p:cNvGrpSpPr/>
          <p:nvPr/>
        </p:nvGrpSpPr>
        <p:grpSpPr>
          <a:xfrm>
            <a:off x="5751150" y="2179472"/>
            <a:ext cx="1587701" cy="805649"/>
            <a:chOff x="0" y="0"/>
            <a:chExt cx="1587699" cy="805648"/>
          </a:xfrm>
        </p:grpSpPr>
        <p:sp>
          <p:nvSpPr>
            <p:cNvPr id="303" name="Rectangle 26"/>
            <p:cNvSpPr/>
            <p:nvPr/>
          </p:nvSpPr>
          <p:spPr>
            <a:xfrm>
              <a:off x="0" y="0"/>
              <a:ext cx="1587700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TextBox 27"/>
            <p:cNvSpPr/>
            <p:nvPr/>
          </p:nvSpPr>
          <p:spPr>
            <a:xfrm>
              <a:off x="89675" y="202769"/>
              <a:ext cx="123374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Search.js</a:t>
              </a:r>
            </a:p>
          </p:txBody>
        </p:sp>
      </p:grpSp>
      <p:grpSp>
        <p:nvGrpSpPr>
          <p:cNvPr id="308" name="Group 32"/>
          <p:cNvGrpSpPr/>
          <p:nvPr/>
        </p:nvGrpSpPr>
        <p:grpSpPr>
          <a:xfrm>
            <a:off x="4702026" y="3429017"/>
            <a:ext cx="1587702" cy="805650"/>
            <a:chOff x="0" y="0"/>
            <a:chExt cx="1587701" cy="805648"/>
          </a:xfrm>
        </p:grpSpPr>
        <p:sp>
          <p:nvSpPr>
            <p:cNvPr id="306" name="Rectangle 33"/>
            <p:cNvSpPr/>
            <p:nvPr/>
          </p:nvSpPr>
          <p:spPr>
            <a:xfrm>
              <a:off x="-1" y="0"/>
              <a:ext cx="1587702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TextBox 34"/>
            <p:cNvSpPr/>
            <p:nvPr/>
          </p:nvSpPr>
          <p:spPr>
            <a:xfrm>
              <a:off x="89676" y="202769"/>
              <a:ext cx="110178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Query.js</a:t>
              </a:r>
            </a:p>
          </p:txBody>
        </p:sp>
      </p:grpSp>
      <p:grpSp>
        <p:nvGrpSpPr>
          <p:cNvPr id="311" name="Group 35"/>
          <p:cNvGrpSpPr/>
          <p:nvPr/>
        </p:nvGrpSpPr>
        <p:grpSpPr>
          <a:xfrm>
            <a:off x="6362629" y="3426843"/>
            <a:ext cx="1587702" cy="805650"/>
            <a:chOff x="0" y="0"/>
            <a:chExt cx="1587701" cy="805648"/>
          </a:xfrm>
        </p:grpSpPr>
        <p:sp>
          <p:nvSpPr>
            <p:cNvPr id="309" name="Rectangle 36"/>
            <p:cNvSpPr/>
            <p:nvPr/>
          </p:nvSpPr>
          <p:spPr>
            <a:xfrm>
              <a:off x="-1" y="0"/>
              <a:ext cx="1587702" cy="80564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TextBox 37"/>
            <p:cNvSpPr/>
            <p:nvPr/>
          </p:nvSpPr>
          <p:spPr>
            <a:xfrm>
              <a:off x="89676" y="202769"/>
              <a:ext cx="130406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Results.js</a:t>
              </a:r>
            </a:p>
          </p:txBody>
        </p:sp>
      </p:grpSp>
      <p:sp>
        <p:nvSpPr>
          <p:cNvPr id="312" name="Down Arrow 42"/>
          <p:cNvSpPr/>
          <p:nvPr/>
        </p:nvSpPr>
        <p:spPr>
          <a:xfrm>
            <a:off x="6610543" y="1705646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Down Arrow 43"/>
          <p:cNvSpPr/>
          <p:nvPr/>
        </p:nvSpPr>
        <p:spPr>
          <a:xfrm>
            <a:off x="6973706" y="3004000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Down Arrow 44"/>
          <p:cNvSpPr/>
          <p:nvPr/>
        </p:nvSpPr>
        <p:spPr>
          <a:xfrm>
            <a:off x="5892169" y="2964418"/>
            <a:ext cx="320675" cy="49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655"/>
                </a:moveTo>
                <a:lnTo>
                  <a:pt x="5400" y="14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655"/>
                </a:lnTo>
                <a:lnTo>
                  <a:pt x="21600" y="14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5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211" y="1110127"/>
            <a:ext cx="3879597" cy="294433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ectangle 4"/>
          <p:cNvSpPr/>
          <p:nvPr/>
        </p:nvSpPr>
        <p:spPr>
          <a:xfrm>
            <a:off x="452210" y="4773403"/>
            <a:ext cx="838698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then code out your components to match the same hierarchy.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States and Props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Passing State from Parent to Child</a:t>
            </a:r>
          </a:p>
        </p:txBody>
      </p:sp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ectangle 20"/>
          <p:cNvSpPr/>
          <p:nvPr/>
        </p:nvSpPr>
        <p:spPr>
          <a:xfrm>
            <a:off x="452210" y="3657600"/>
            <a:ext cx="8386989" cy="18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b="1" i="1" sz="3200">
                <a:latin typeface="Arial"/>
                <a:ea typeface="Arial"/>
                <a:cs typeface="Arial"/>
                <a:sym typeface="Arial"/>
              </a:defRPr>
            </a:pPr>
            <a:r>
              <a:t>Parents can pass data (states and props) or methods to children.</a:t>
            </a:r>
            <a:br/>
            <a:br/>
            <a:r>
              <a:rPr b="0" sz="2400"/>
              <a:t>(It’s a bit trickier to send it to parents).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Children Inherit Props</a:t>
            </a:r>
          </a:p>
        </p:txBody>
      </p:sp>
      <p:sp>
        <p:nvSpPr>
          <p:cNvPr id="325" name="Rectangle 20"/>
          <p:cNvSpPr/>
          <p:nvPr/>
        </p:nvSpPr>
        <p:spPr>
          <a:xfrm>
            <a:off x="452210" y="2743200"/>
            <a:ext cx="8386989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When children inherit the data or method it </a:t>
            </a:r>
            <a:r>
              <a:rPr b="1"/>
              <a:t>ALWAYS comes in the form of a </a:t>
            </a:r>
            <a:r>
              <a:rPr b="1" u="sng"/>
              <a:t>prop</a:t>
            </a:r>
            <a:r>
              <a:rPr u="sng"/>
              <a:t>.</a:t>
            </a:r>
            <a:endParaRPr u="sng"/>
          </a:p>
          <a:p>
            <a:pPr marL="457200" indent="-457200">
              <a:buSzPct val="100000"/>
              <a:buFont typeface="Arial"/>
              <a:buChar char="•"/>
              <a:defRPr i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Props can be specifically referenced using </a:t>
            </a:r>
            <a:r>
              <a:rPr b="1" u="sng"/>
              <a:t>this.props.propName</a:t>
            </a:r>
            <a:r>
              <a:rPr b="1"/>
              <a:t> syntax</a:t>
            </a:r>
            <a:r>
              <a:t>.</a:t>
            </a:r>
          </a:p>
        </p:txBody>
      </p:sp>
      <p:pic>
        <p:nvPicPr>
          <p:cNvPr id="3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/>
          <p:nvPr>
            <p:ph type="title"/>
          </p:nvPr>
        </p:nvSpPr>
        <p:spPr>
          <a:xfrm>
            <a:off x="304800" y="-1"/>
            <a:ext cx="6172200" cy="653856"/>
          </a:xfrm>
          <a:prstGeom prst="rect">
            <a:avLst/>
          </a:prstGeom>
        </p:spPr>
        <p:txBody>
          <a:bodyPr/>
          <a:lstStyle/>
          <a:p>
            <a:pPr/>
            <a:r>
              <a:t>Props vs States: What’s the Difference?</a:t>
            </a:r>
          </a:p>
        </p:txBody>
      </p:sp>
      <p:sp>
        <p:nvSpPr>
          <p:cNvPr id="329" name="Rectangle 20"/>
          <p:cNvSpPr/>
          <p:nvPr/>
        </p:nvSpPr>
        <p:spPr>
          <a:xfrm>
            <a:off x="452209" y="2439411"/>
            <a:ext cx="3662590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400" u="sng">
                <a:latin typeface="Arial"/>
                <a:ea typeface="Arial"/>
                <a:cs typeface="Arial"/>
                <a:sym typeface="Arial"/>
              </a:defRPr>
            </a:pPr>
            <a:r>
              <a:t>States: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Mutable (i.e. changeable with UI). </a:t>
            </a:r>
            <a:b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States can be changed using this.setState({})</a:t>
            </a:r>
          </a:p>
        </p:txBody>
      </p:sp>
      <p:sp>
        <p:nvSpPr>
          <p:cNvPr id="330" name="Rectangle 4"/>
          <p:cNvSpPr/>
          <p:nvPr/>
        </p:nvSpPr>
        <p:spPr>
          <a:xfrm>
            <a:off x="4876799" y="2439411"/>
            <a:ext cx="366259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400" u="sng">
                <a:latin typeface="Arial"/>
                <a:ea typeface="Arial"/>
                <a:cs typeface="Arial"/>
                <a:sym typeface="Arial"/>
              </a:defRPr>
            </a:pPr>
            <a:r>
              <a:t>Props: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Immutable (i.e. unchangeable). </a:t>
            </a:r>
            <a:b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Props are static elements. They may be static properties or static methods.</a:t>
            </a:r>
          </a:p>
        </p:txBody>
      </p:sp>
      <p:sp>
        <p:nvSpPr>
          <p:cNvPr id="331" name="Rectangle 2"/>
          <p:cNvSpPr/>
          <p:nvPr/>
        </p:nvSpPr>
        <p:spPr>
          <a:xfrm>
            <a:off x="609600" y="1216150"/>
            <a:ext cx="838200" cy="6858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2" name="Rectangle 6"/>
          <p:cNvSpPr/>
          <p:nvPr/>
        </p:nvSpPr>
        <p:spPr>
          <a:xfrm rot="1799440">
            <a:off x="1712004" y="1397564"/>
            <a:ext cx="838201" cy="685801"/>
          </a:xfrm>
          <a:prstGeom prst="rect">
            <a:avLst/>
          </a:prstGeom>
          <a:solidFill>
            <a:srgbClr val="FFC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Rectangle 7"/>
          <p:cNvSpPr/>
          <p:nvPr/>
        </p:nvSpPr>
        <p:spPr>
          <a:xfrm rot="5400000">
            <a:off x="2728048" y="1266950"/>
            <a:ext cx="838201" cy="685801"/>
          </a:xfrm>
          <a:prstGeom prst="rect">
            <a:avLst/>
          </a:prstGeom>
          <a:solidFill>
            <a:srgbClr val="ED7D3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Rectangle 8"/>
          <p:cNvSpPr/>
          <p:nvPr/>
        </p:nvSpPr>
        <p:spPr>
          <a:xfrm rot="5400000">
            <a:off x="6248400" y="1255269"/>
            <a:ext cx="838200" cy="685801"/>
          </a:xfrm>
          <a:prstGeom prst="rect">
            <a:avLst/>
          </a:prstGeom>
          <a:solidFill>
            <a:srgbClr val="ED7D3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Rectangle 9"/>
          <p:cNvSpPr/>
          <p:nvPr/>
        </p:nvSpPr>
        <p:spPr>
          <a:xfrm rot="5400000">
            <a:off x="5257800" y="1255269"/>
            <a:ext cx="838200" cy="685801"/>
          </a:xfrm>
          <a:prstGeom prst="rect">
            <a:avLst/>
          </a:prstGeom>
          <a:solidFill>
            <a:srgbClr val="ED7D3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Rectangle 10"/>
          <p:cNvSpPr/>
          <p:nvPr/>
        </p:nvSpPr>
        <p:spPr>
          <a:xfrm rot="5400000">
            <a:off x="7239000" y="1255269"/>
            <a:ext cx="838200" cy="685801"/>
          </a:xfrm>
          <a:prstGeom prst="rect">
            <a:avLst/>
          </a:prstGeom>
          <a:solidFill>
            <a:srgbClr val="ED7D3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339" name="Content Placeholder 2"/>
          <p:cNvSpPr/>
          <p:nvPr/>
        </p:nvSpPr>
        <p:spPr>
          <a:xfrm>
            <a:off x="289559" y="945327"/>
            <a:ext cx="8583816" cy="2245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React.JS has a strong preference for passing </a:t>
            </a:r>
            <a:r>
              <a:rPr u="sng"/>
              <a:t>state </a:t>
            </a:r>
            <a:r>
              <a:t>from parents to children…</a:t>
            </a:r>
            <a:endParaRPr sz="2800"/>
          </a:p>
          <a:p>
            <a:pPr indent="228600">
              <a:lnSpc>
                <a:spcPct val="90000"/>
              </a:lnSpc>
              <a:defRPr b="1" i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i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i="1" sz="3200" u="sng">
                <a:latin typeface="Arial"/>
                <a:ea typeface="Arial"/>
                <a:cs typeface="Arial"/>
                <a:sym typeface="Arial"/>
              </a:defRPr>
            </a:pPr>
            <a:r>
              <a:t>What is the implication of this?</a:t>
            </a:r>
          </a:p>
        </p:txBody>
      </p:sp>
      <p:pic>
        <p:nvPicPr>
          <p:cNvPr id="3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1738" y="3352800"/>
            <a:ext cx="3851636" cy="289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Unidirectional Data 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178" name="Content Placeholder 2"/>
          <p:cNvSpPr/>
          <p:nvPr/>
        </p:nvSpPr>
        <p:spPr>
          <a:xfrm>
            <a:off x="289559" y="25908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Instead of separating “layout and logic”, </a:t>
            </a:r>
            <a:r>
              <a:rPr b="1"/>
              <a:t>React JS uses what </a:t>
            </a:r>
            <a:r>
              <a:rPr b="1" u="sng"/>
              <a:t>alternative paradigm</a:t>
            </a:r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ight Arrow 7"/>
          <p:cNvSpPr/>
          <p:nvPr/>
        </p:nvSpPr>
        <p:spPr>
          <a:xfrm>
            <a:off x="2669494" y="4781858"/>
            <a:ext cx="5181601" cy="5603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Unidirectional Data Flow</a:t>
            </a:r>
          </a:p>
        </p:txBody>
      </p:sp>
      <p:sp>
        <p:nvSpPr>
          <p:cNvPr id="346" name="Rectangle 28"/>
          <p:cNvSpPr/>
          <p:nvPr/>
        </p:nvSpPr>
        <p:spPr>
          <a:xfrm>
            <a:off x="457200" y="914399"/>
            <a:ext cx="8386989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React.JS has a strong preference for </a:t>
            </a:r>
            <a:r>
              <a:rPr b="1"/>
              <a:t>unidirectional data flow. 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i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This means that the variables that get manipulated are controlled by parents.</a:t>
            </a:r>
          </a:p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Parents are then responsible for </a:t>
            </a:r>
            <a:r>
              <a:rPr b="1" u="sng"/>
              <a:t>divvying the data (and state changes) to the children</a:t>
            </a:r>
            <a:r>
              <a:t>.</a:t>
            </a:r>
          </a:p>
          <a:p>
            <a:pPr marL="457200" indent="-457200">
              <a:buSzPct val="100000"/>
              <a:buFont typeface="Arial"/>
              <a:buChar char="•"/>
              <a:defRPr i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7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Rectangle 39"/>
          <p:cNvSpPr/>
          <p:nvPr/>
        </p:nvSpPr>
        <p:spPr>
          <a:xfrm>
            <a:off x="4650694" y="4343400"/>
            <a:ext cx="609601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0" name="Rectangle 40"/>
          <p:cNvSpPr/>
          <p:nvPr/>
        </p:nvSpPr>
        <p:spPr>
          <a:xfrm>
            <a:off x="5948588" y="4343400"/>
            <a:ext cx="609601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Rectangle 29"/>
          <p:cNvSpPr/>
          <p:nvPr/>
        </p:nvSpPr>
        <p:spPr>
          <a:xfrm>
            <a:off x="3352800" y="5311756"/>
            <a:ext cx="609600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Rectangle 30"/>
          <p:cNvSpPr/>
          <p:nvPr/>
        </p:nvSpPr>
        <p:spPr>
          <a:xfrm>
            <a:off x="4650694" y="53117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Rectangle 31"/>
          <p:cNvSpPr/>
          <p:nvPr/>
        </p:nvSpPr>
        <p:spPr>
          <a:xfrm>
            <a:off x="5948588" y="53117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TextBox 9"/>
          <p:cNvSpPr/>
          <p:nvPr/>
        </p:nvSpPr>
        <p:spPr>
          <a:xfrm>
            <a:off x="1394797" y="4202667"/>
            <a:ext cx="7700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Parent</a:t>
            </a:r>
          </a:p>
        </p:txBody>
      </p:sp>
      <p:sp>
        <p:nvSpPr>
          <p:cNvPr id="355" name="TextBox 45"/>
          <p:cNvSpPr/>
          <p:nvPr/>
        </p:nvSpPr>
        <p:spPr>
          <a:xfrm>
            <a:off x="3235849" y="3961915"/>
            <a:ext cx="816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Child A</a:t>
            </a:r>
          </a:p>
        </p:txBody>
      </p:sp>
      <p:sp>
        <p:nvSpPr>
          <p:cNvPr id="356" name="TextBox 47"/>
          <p:cNvSpPr/>
          <p:nvPr/>
        </p:nvSpPr>
        <p:spPr>
          <a:xfrm>
            <a:off x="4412712" y="3951271"/>
            <a:ext cx="14326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GrandChild A</a:t>
            </a:r>
          </a:p>
        </p:txBody>
      </p:sp>
      <p:sp>
        <p:nvSpPr>
          <p:cNvPr id="357" name="TextBox 48"/>
          <p:cNvSpPr/>
          <p:nvPr/>
        </p:nvSpPr>
        <p:spPr>
          <a:xfrm>
            <a:off x="5854322" y="3936515"/>
            <a:ext cx="20803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Great GrandChild A</a:t>
            </a:r>
          </a:p>
        </p:txBody>
      </p:sp>
      <p:sp>
        <p:nvSpPr>
          <p:cNvPr id="358" name="TextBox 49"/>
          <p:cNvSpPr/>
          <p:nvPr/>
        </p:nvSpPr>
        <p:spPr>
          <a:xfrm>
            <a:off x="2902486" y="5864035"/>
            <a:ext cx="8549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Child B</a:t>
            </a:r>
          </a:p>
        </p:txBody>
      </p:sp>
      <p:sp>
        <p:nvSpPr>
          <p:cNvPr id="359" name="TextBox 50"/>
          <p:cNvSpPr/>
          <p:nvPr/>
        </p:nvSpPr>
        <p:spPr>
          <a:xfrm>
            <a:off x="4079349" y="5853391"/>
            <a:ext cx="14382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GrandChild B</a:t>
            </a:r>
          </a:p>
        </p:txBody>
      </p:sp>
      <p:sp>
        <p:nvSpPr>
          <p:cNvPr id="360" name="TextBox 51"/>
          <p:cNvSpPr/>
          <p:nvPr/>
        </p:nvSpPr>
        <p:spPr>
          <a:xfrm>
            <a:off x="5520959" y="5838635"/>
            <a:ext cx="202284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Great GrandChild 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ight Arrow 7"/>
          <p:cNvSpPr/>
          <p:nvPr/>
        </p:nvSpPr>
        <p:spPr>
          <a:xfrm>
            <a:off x="2669494" y="1581458"/>
            <a:ext cx="5181601" cy="5603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Unidirectional Data Flow</a:t>
            </a:r>
          </a:p>
        </p:txBody>
      </p:sp>
      <p:sp>
        <p:nvSpPr>
          <p:cNvPr id="364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Rectangle 39"/>
          <p:cNvSpPr/>
          <p:nvPr/>
        </p:nvSpPr>
        <p:spPr>
          <a:xfrm>
            <a:off x="4650694" y="1143000"/>
            <a:ext cx="609601" cy="457200"/>
          </a:xfrm>
          <a:prstGeom prst="rect">
            <a:avLst/>
          </a:prstGeom>
          <a:solidFill>
            <a:srgbClr val="FFC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Rectangle 40"/>
          <p:cNvSpPr/>
          <p:nvPr/>
        </p:nvSpPr>
        <p:spPr>
          <a:xfrm>
            <a:off x="5948588" y="1143000"/>
            <a:ext cx="609601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Rectangle 29"/>
          <p:cNvSpPr/>
          <p:nvPr/>
        </p:nvSpPr>
        <p:spPr>
          <a:xfrm>
            <a:off x="3352800" y="2111356"/>
            <a:ext cx="609600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9" name="Rectangle 30"/>
          <p:cNvSpPr/>
          <p:nvPr/>
        </p:nvSpPr>
        <p:spPr>
          <a:xfrm>
            <a:off x="4650694" y="21113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Rectangle 31"/>
          <p:cNvSpPr/>
          <p:nvPr/>
        </p:nvSpPr>
        <p:spPr>
          <a:xfrm>
            <a:off x="5948588" y="21113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TextBox 9"/>
          <p:cNvSpPr/>
          <p:nvPr/>
        </p:nvSpPr>
        <p:spPr>
          <a:xfrm>
            <a:off x="1394797" y="1002267"/>
            <a:ext cx="7700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Parent</a:t>
            </a:r>
          </a:p>
        </p:txBody>
      </p:sp>
      <p:sp>
        <p:nvSpPr>
          <p:cNvPr id="372" name="TextBox 45"/>
          <p:cNvSpPr/>
          <p:nvPr/>
        </p:nvSpPr>
        <p:spPr>
          <a:xfrm>
            <a:off x="3235849" y="761516"/>
            <a:ext cx="816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Child A</a:t>
            </a:r>
          </a:p>
        </p:txBody>
      </p:sp>
      <p:sp>
        <p:nvSpPr>
          <p:cNvPr id="373" name="TextBox 47"/>
          <p:cNvSpPr/>
          <p:nvPr/>
        </p:nvSpPr>
        <p:spPr>
          <a:xfrm>
            <a:off x="4412712" y="750871"/>
            <a:ext cx="14326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GrandChild A</a:t>
            </a:r>
          </a:p>
        </p:txBody>
      </p:sp>
      <p:sp>
        <p:nvSpPr>
          <p:cNvPr id="374" name="TextBox 48"/>
          <p:cNvSpPr/>
          <p:nvPr/>
        </p:nvSpPr>
        <p:spPr>
          <a:xfrm>
            <a:off x="5854322" y="736116"/>
            <a:ext cx="20803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Great GrandChild A</a:t>
            </a:r>
          </a:p>
        </p:txBody>
      </p:sp>
      <p:sp>
        <p:nvSpPr>
          <p:cNvPr id="375" name="TextBox 49"/>
          <p:cNvSpPr/>
          <p:nvPr/>
        </p:nvSpPr>
        <p:spPr>
          <a:xfrm>
            <a:off x="2902486" y="2663636"/>
            <a:ext cx="8549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Child B</a:t>
            </a:r>
          </a:p>
        </p:txBody>
      </p:sp>
      <p:sp>
        <p:nvSpPr>
          <p:cNvPr id="376" name="TextBox 50"/>
          <p:cNvSpPr/>
          <p:nvPr/>
        </p:nvSpPr>
        <p:spPr>
          <a:xfrm>
            <a:off x="4079349" y="2652991"/>
            <a:ext cx="14382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GrandChild B</a:t>
            </a:r>
          </a:p>
        </p:txBody>
      </p:sp>
      <p:sp>
        <p:nvSpPr>
          <p:cNvPr id="377" name="TextBox 51"/>
          <p:cNvSpPr/>
          <p:nvPr/>
        </p:nvSpPr>
        <p:spPr>
          <a:xfrm>
            <a:off x="5520959" y="2638236"/>
            <a:ext cx="202284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Great GrandChild B</a:t>
            </a:r>
          </a:p>
        </p:txBody>
      </p:sp>
      <p:grpSp>
        <p:nvGrpSpPr>
          <p:cNvPr id="380" name="Cloud 2"/>
          <p:cNvGrpSpPr/>
          <p:nvPr/>
        </p:nvGrpSpPr>
        <p:grpSpPr>
          <a:xfrm>
            <a:off x="256511" y="4067862"/>
            <a:ext cx="5956477" cy="1800347"/>
            <a:chOff x="0" y="0"/>
            <a:chExt cx="5956476" cy="1800346"/>
          </a:xfrm>
        </p:grpSpPr>
        <p:sp>
          <p:nvSpPr>
            <p:cNvPr id="378" name="Shape"/>
            <p:cNvSpPr/>
            <p:nvPr/>
          </p:nvSpPr>
          <p:spPr>
            <a:xfrm>
              <a:off x="0" y="0"/>
              <a:ext cx="5956477" cy="180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Shape"/>
            <p:cNvSpPr/>
            <p:nvPr/>
          </p:nvSpPr>
          <p:spPr>
            <a:xfrm>
              <a:off x="302457" y="91546"/>
              <a:ext cx="5458121" cy="152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1" name="TextBox 18"/>
          <p:cNvSpPr/>
          <p:nvPr/>
        </p:nvSpPr>
        <p:spPr>
          <a:xfrm>
            <a:off x="1032047" y="4669554"/>
            <a:ext cx="49469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“Oh Hey! My GrandChild A just changed colors”</a:t>
            </a:r>
          </a:p>
        </p:txBody>
      </p:sp>
      <p:sp>
        <p:nvSpPr>
          <p:cNvPr id="383" name="Curved Connector 6"/>
          <p:cNvSpPr/>
          <p:nvPr/>
        </p:nvSpPr>
        <p:spPr>
          <a:xfrm>
            <a:off x="2097376" y="2520950"/>
            <a:ext cx="739294" cy="1590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ight Arrow 7"/>
          <p:cNvSpPr/>
          <p:nvPr/>
        </p:nvSpPr>
        <p:spPr>
          <a:xfrm>
            <a:off x="2669494" y="1581458"/>
            <a:ext cx="5181601" cy="5603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Unidirectional Data Flow</a:t>
            </a:r>
          </a:p>
        </p:txBody>
      </p:sp>
      <p:sp>
        <p:nvSpPr>
          <p:cNvPr id="387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9" name="Rectangle 39"/>
          <p:cNvSpPr/>
          <p:nvPr/>
        </p:nvSpPr>
        <p:spPr>
          <a:xfrm>
            <a:off x="4650694" y="1143000"/>
            <a:ext cx="609601" cy="457200"/>
          </a:xfrm>
          <a:prstGeom prst="rect">
            <a:avLst/>
          </a:prstGeom>
          <a:solidFill>
            <a:srgbClr val="FFC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Rectangle 40"/>
          <p:cNvSpPr/>
          <p:nvPr/>
        </p:nvSpPr>
        <p:spPr>
          <a:xfrm>
            <a:off x="5948588" y="1143000"/>
            <a:ext cx="609601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Rectangle 29"/>
          <p:cNvSpPr/>
          <p:nvPr/>
        </p:nvSpPr>
        <p:spPr>
          <a:xfrm>
            <a:off x="3352800" y="2111356"/>
            <a:ext cx="609600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Rectangle 30"/>
          <p:cNvSpPr/>
          <p:nvPr/>
        </p:nvSpPr>
        <p:spPr>
          <a:xfrm>
            <a:off x="4650694" y="21113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Rectangle 31"/>
          <p:cNvSpPr/>
          <p:nvPr/>
        </p:nvSpPr>
        <p:spPr>
          <a:xfrm>
            <a:off x="5948588" y="21113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TextBox 9"/>
          <p:cNvSpPr/>
          <p:nvPr/>
        </p:nvSpPr>
        <p:spPr>
          <a:xfrm>
            <a:off x="1394797" y="1002267"/>
            <a:ext cx="7700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Parent</a:t>
            </a:r>
          </a:p>
        </p:txBody>
      </p:sp>
      <p:sp>
        <p:nvSpPr>
          <p:cNvPr id="395" name="TextBox 45"/>
          <p:cNvSpPr/>
          <p:nvPr/>
        </p:nvSpPr>
        <p:spPr>
          <a:xfrm>
            <a:off x="3235849" y="761516"/>
            <a:ext cx="816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Child A</a:t>
            </a:r>
          </a:p>
        </p:txBody>
      </p:sp>
      <p:sp>
        <p:nvSpPr>
          <p:cNvPr id="396" name="TextBox 47"/>
          <p:cNvSpPr/>
          <p:nvPr/>
        </p:nvSpPr>
        <p:spPr>
          <a:xfrm>
            <a:off x="4412712" y="750871"/>
            <a:ext cx="14326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GrandChild A</a:t>
            </a:r>
          </a:p>
        </p:txBody>
      </p:sp>
      <p:sp>
        <p:nvSpPr>
          <p:cNvPr id="397" name="TextBox 48"/>
          <p:cNvSpPr/>
          <p:nvPr/>
        </p:nvSpPr>
        <p:spPr>
          <a:xfrm>
            <a:off x="5854322" y="736116"/>
            <a:ext cx="20803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Great GrandChild A</a:t>
            </a:r>
          </a:p>
        </p:txBody>
      </p:sp>
      <p:sp>
        <p:nvSpPr>
          <p:cNvPr id="398" name="TextBox 49"/>
          <p:cNvSpPr/>
          <p:nvPr/>
        </p:nvSpPr>
        <p:spPr>
          <a:xfrm>
            <a:off x="2902486" y="2663636"/>
            <a:ext cx="8549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Child B</a:t>
            </a:r>
          </a:p>
        </p:txBody>
      </p:sp>
      <p:sp>
        <p:nvSpPr>
          <p:cNvPr id="399" name="TextBox 50"/>
          <p:cNvSpPr/>
          <p:nvPr/>
        </p:nvSpPr>
        <p:spPr>
          <a:xfrm>
            <a:off x="4079349" y="2652991"/>
            <a:ext cx="14382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GrandChild B</a:t>
            </a:r>
          </a:p>
        </p:txBody>
      </p:sp>
      <p:sp>
        <p:nvSpPr>
          <p:cNvPr id="400" name="TextBox 51"/>
          <p:cNvSpPr/>
          <p:nvPr/>
        </p:nvSpPr>
        <p:spPr>
          <a:xfrm>
            <a:off x="5520959" y="2638236"/>
            <a:ext cx="202284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Great GrandChild B</a:t>
            </a:r>
          </a:p>
        </p:txBody>
      </p:sp>
      <p:grpSp>
        <p:nvGrpSpPr>
          <p:cNvPr id="403" name="Cloud 2"/>
          <p:cNvGrpSpPr/>
          <p:nvPr/>
        </p:nvGrpSpPr>
        <p:grpSpPr>
          <a:xfrm>
            <a:off x="256511" y="4067862"/>
            <a:ext cx="5956477" cy="1800347"/>
            <a:chOff x="0" y="0"/>
            <a:chExt cx="5956476" cy="1800346"/>
          </a:xfrm>
        </p:grpSpPr>
        <p:sp>
          <p:nvSpPr>
            <p:cNvPr id="401" name="Shape"/>
            <p:cNvSpPr/>
            <p:nvPr/>
          </p:nvSpPr>
          <p:spPr>
            <a:xfrm>
              <a:off x="0" y="0"/>
              <a:ext cx="5956477" cy="180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hape"/>
            <p:cNvSpPr/>
            <p:nvPr/>
          </p:nvSpPr>
          <p:spPr>
            <a:xfrm>
              <a:off x="302457" y="91546"/>
              <a:ext cx="5458121" cy="152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4" name="TextBox 18"/>
          <p:cNvSpPr/>
          <p:nvPr/>
        </p:nvSpPr>
        <p:spPr>
          <a:xfrm>
            <a:off x="1424583" y="4686234"/>
            <a:ext cx="39949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“I’ll let the others know if needed….”</a:t>
            </a:r>
          </a:p>
        </p:txBody>
      </p:sp>
      <p:sp>
        <p:nvSpPr>
          <p:cNvPr id="406" name="Curved Connector 6"/>
          <p:cNvSpPr/>
          <p:nvPr/>
        </p:nvSpPr>
        <p:spPr>
          <a:xfrm>
            <a:off x="2097376" y="2520950"/>
            <a:ext cx="739294" cy="1590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ight Arrow 7"/>
          <p:cNvSpPr/>
          <p:nvPr/>
        </p:nvSpPr>
        <p:spPr>
          <a:xfrm>
            <a:off x="2669494" y="4781858"/>
            <a:ext cx="5181601" cy="5603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Unidirectional Data Flow</a:t>
            </a:r>
          </a:p>
        </p:txBody>
      </p:sp>
      <p:sp>
        <p:nvSpPr>
          <p:cNvPr id="410" name="Rectangle 28"/>
          <p:cNvSpPr/>
          <p:nvPr/>
        </p:nvSpPr>
        <p:spPr>
          <a:xfrm>
            <a:off x="457200" y="914400"/>
            <a:ext cx="8386989" cy="274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i="1" sz="3600">
                <a:latin typeface="Arial"/>
                <a:ea typeface="Arial"/>
                <a:cs typeface="Arial"/>
                <a:sym typeface="Arial"/>
              </a:defRPr>
            </a:pPr>
            <a:r>
              <a:t>This approach is meant to create a level of </a:t>
            </a:r>
            <a:r>
              <a:rPr b="1"/>
              <a:t>manageability</a:t>
            </a:r>
            <a:r>
              <a:t> when it comes to data flow and UI changes. </a:t>
            </a:r>
          </a:p>
          <a:p>
            <a:pPr marL="457200" indent="-457200">
              <a:buSzPct val="100000"/>
              <a:buFont typeface="Arial"/>
              <a:buChar char="•"/>
              <a:defRPr i="1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1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Rectangle 39"/>
          <p:cNvSpPr/>
          <p:nvPr/>
        </p:nvSpPr>
        <p:spPr>
          <a:xfrm>
            <a:off x="4650694" y="4343400"/>
            <a:ext cx="609601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Rectangle 40"/>
          <p:cNvSpPr/>
          <p:nvPr/>
        </p:nvSpPr>
        <p:spPr>
          <a:xfrm>
            <a:off x="5948588" y="4343400"/>
            <a:ext cx="609601" cy="4572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5" name="Rectangle 29"/>
          <p:cNvSpPr/>
          <p:nvPr/>
        </p:nvSpPr>
        <p:spPr>
          <a:xfrm>
            <a:off x="3352800" y="5311756"/>
            <a:ext cx="609600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Rectangle 30"/>
          <p:cNvSpPr/>
          <p:nvPr/>
        </p:nvSpPr>
        <p:spPr>
          <a:xfrm>
            <a:off x="4650694" y="53117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Rectangle 31"/>
          <p:cNvSpPr/>
          <p:nvPr/>
        </p:nvSpPr>
        <p:spPr>
          <a:xfrm>
            <a:off x="5948588" y="5311756"/>
            <a:ext cx="609601" cy="4572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TextBox 9"/>
          <p:cNvSpPr/>
          <p:nvPr/>
        </p:nvSpPr>
        <p:spPr>
          <a:xfrm>
            <a:off x="1394797" y="4202667"/>
            <a:ext cx="77007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Parent</a:t>
            </a:r>
          </a:p>
        </p:txBody>
      </p:sp>
      <p:sp>
        <p:nvSpPr>
          <p:cNvPr id="419" name="TextBox 45"/>
          <p:cNvSpPr/>
          <p:nvPr/>
        </p:nvSpPr>
        <p:spPr>
          <a:xfrm>
            <a:off x="3235849" y="3961915"/>
            <a:ext cx="816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Child A</a:t>
            </a:r>
          </a:p>
        </p:txBody>
      </p:sp>
      <p:sp>
        <p:nvSpPr>
          <p:cNvPr id="420" name="TextBox 47"/>
          <p:cNvSpPr/>
          <p:nvPr/>
        </p:nvSpPr>
        <p:spPr>
          <a:xfrm>
            <a:off x="4412712" y="3951271"/>
            <a:ext cx="14326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GrandChild A</a:t>
            </a:r>
          </a:p>
        </p:txBody>
      </p:sp>
      <p:sp>
        <p:nvSpPr>
          <p:cNvPr id="421" name="TextBox 48"/>
          <p:cNvSpPr/>
          <p:nvPr/>
        </p:nvSpPr>
        <p:spPr>
          <a:xfrm>
            <a:off x="5854322" y="3936515"/>
            <a:ext cx="20803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Great GrandChild A</a:t>
            </a:r>
          </a:p>
        </p:txBody>
      </p:sp>
      <p:sp>
        <p:nvSpPr>
          <p:cNvPr id="422" name="TextBox 49"/>
          <p:cNvSpPr/>
          <p:nvPr/>
        </p:nvSpPr>
        <p:spPr>
          <a:xfrm>
            <a:off x="2902486" y="5864035"/>
            <a:ext cx="8549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Child B</a:t>
            </a:r>
          </a:p>
        </p:txBody>
      </p:sp>
      <p:sp>
        <p:nvSpPr>
          <p:cNvPr id="423" name="TextBox 50"/>
          <p:cNvSpPr/>
          <p:nvPr/>
        </p:nvSpPr>
        <p:spPr>
          <a:xfrm>
            <a:off x="4079349" y="5853391"/>
            <a:ext cx="14382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GrandChild B</a:t>
            </a:r>
          </a:p>
        </p:txBody>
      </p:sp>
      <p:sp>
        <p:nvSpPr>
          <p:cNvPr id="424" name="TextBox 51"/>
          <p:cNvSpPr/>
          <p:nvPr/>
        </p:nvSpPr>
        <p:spPr>
          <a:xfrm>
            <a:off x="5520959" y="5838635"/>
            <a:ext cx="202284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Great GrandChild 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Time to Code!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181" name="Content Placeholder 2"/>
          <p:cNvSpPr/>
          <p:nvPr/>
        </p:nvSpPr>
        <p:spPr>
          <a:xfrm>
            <a:off x="289559" y="17526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Instead of separating “layout and logic”, </a:t>
            </a:r>
            <a:r>
              <a:rPr b="1"/>
              <a:t>React JS uses what </a:t>
            </a:r>
            <a:r>
              <a:rPr b="1" u="sng"/>
              <a:t>alternative paradigm</a:t>
            </a:r>
            <a:r>
              <a:t>?</a:t>
            </a:r>
          </a:p>
        </p:txBody>
      </p:sp>
      <p:sp>
        <p:nvSpPr>
          <p:cNvPr id="182" name="Content Placeholder 2"/>
          <p:cNvSpPr/>
          <p:nvPr/>
        </p:nvSpPr>
        <p:spPr>
          <a:xfrm>
            <a:off x="304799" y="3048000"/>
            <a:ext cx="8583816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b="1" sz="7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Components*!</a:t>
            </a:r>
          </a:p>
        </p:txBody>
      </p:sp>
      <p:sp>
        <p:nvSpPr>
          <p:cNvPr id="183" name="Content Placeholder 2"/>
          <p:cNvSpPr/>
          <p:nvPr/>
        </p:nvSpPr>
        <p:spPr>
          <a:xfrm>
            <a:off x="304799" y="5445759"/>
            <a:ext cx="858381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28600" algn="ctr">
              <a:lnSpc>
                <a:spcPct val="9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 If you only learn one thing from our lessons on React it should be this.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186" name="Content Placeholder 2"/>
          <p:cNvSpPr/>
          <p:nvPr/>
        </p:nvSpPr>
        <p:spPr>
          <a:xfrm>
            <a:off x="289559" y="2590800"/>
            <a:ext cx="8583816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What </a:t>
            </a:r>
            <a:r>
              <a:rPr b="1" i="1" u="sng"/>
              <a:t>exactly</a:t>
            </a:r>
            <a:r>
              <a:t> are components again?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 of Components!</a:t>
            </a:r>
          </a:p>
        </p:txBody>
      </p:sp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4002" y="914400"/>
            <a:ext cx="3537611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0045" y="3495669"/>
            <a:ext cx="353761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4"/>
          <p:cNvSpPr/>
          <p:nvPr/>
        </p:nvSpPr>
        <p:spPr>
          <a:xfrm>
            <a:off x="279722" y="761999"/>
            <a:ext cx="5130478" cy="5048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By separating elements out into components... 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Layout and Logic are kept bundled together in a self-contained package.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Components can easily be re-used in various points in the application without needing to be re-coded.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Components can be more easily tested. (i.e. having one re-usable component means only one UI element needs to be tested). 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2000" u="sng">
                <a:latin typeface="Arial"/>
                <a:ea typeface="Arial"/>
                <a:cs typeface="Arial"/>
                <a:sym typeface="Arial"/>
              </a:defRPr>
            </a:pPr>
            <a:r>
              <a:t>For complex applications each of these can be critical in finding bugs and saving time. </a:t>
            </a:r>
          </a:p>
        </p:txBody>
      </p:sp>
      <p:sp>
        <p:nvSpPr>
          <p:cNvPr id="192" name="Rectangle 5"/>
          <p:cNvSpPr/>
          <p:nvPr/>
        </p:nvSpPr>
        <p:spPr>
          <a:xfrm>
            <a:off x="3397672" y="3244333"/>
            <a:ext cx="24129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Power of Components!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195" name="Content Placeholder 2"/>
          <p:cNvSpPr/>
          <p:nvPr/>
        </p:nvSpPr>
        <p:spPr>
          <a:xfrm>
            <a:off x="289559" y="17526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What method do we use to create a </a:t>
            </a:r>
            <a:endParaRPr sz="2800"/>
          </a:p>
          <a:p>
            <a:pPr indent="228600" algn="ctr">
              <a:lnSpc>
                <a:spcPct val="90000"/>
              </a:lnSpc>
              <a:defRPr b="1" sz="3200" u="sng">
                <a:latin typeface="Arial"/>
                <a:ea typeface="Arial"/>
                <a:cs typeface="Arial"/>
                <a:sym typeface="Arial"/>
              </a:defRPr>
            </a:pPr>
            <a:r>
              <a:t>new component</a:t>
            </a:r>
            <a:r>
              <a:rPr u="none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198" name="Content Placeholder 2"/>
          <p:cNvSpPr/>
          <p:nvPr/>
        </p:nvSpPr>
        <p:spPr>
          <a:xfrm>
            <a:off x="289559" y="17526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What method do we use to create a </a:t>
            </a:r>
            <a:endParaRPr sz="2800"/>
          </a:p>
          <a:p>
            <a:pPr indent="228600" algn="ctr">
              <a:lnSpc>
                <a:spcPct val="90000"/>
              </a:lnSpc>
              <a:defRPr b="1" sz="3200" u="sng">
                <a:latin typeface="Arial"/>
                <a:ea typeface="Arial"/>
                <a:cs typeface="Arial"/>
                <a:sym typeface="Arial"/>
              </a:defRPr>
            </a:pPr>
            <a:r>
              <a:t>new component</a:t>
            </a:r>
            <a:r>
              <a:rPr u="none"/>
              <a:t>?</a:t>
            </a:r>
          </a:p>
        </p:txBody>
      </p:sp>
      <p:sp>
        <p:nvSpPr>
          <p:cNvPr id="199" name="Content Placeholder 2"/>
          <p:cNvSpPr/>
          <p:nvPr/>
        </p:nvSpPr>
        <p:spPr>
          <a:xfrm>
            <a:off x="304799" y="2971799"/>
            <a:ext cx="8583816" cy="1022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ClassName* = React.createClass()</a:t>
            </a:r>
          </a:p>
          <a:p>
            <a:pPr indent="228600" algn="ctr">
              <a:lnSpc>
                <a:spcPct val="90000"/>
              </a:lnSpc>
              <a:defRPr i="1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i="1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 Remember that React components must be capitalized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Moment to Ponder…</a:t>
            </a:r>
          </a:p>
        </p:txBody>
      </p:sp>
      <p:sp>
        <p:nvSpPr>
          <p:cNvPr id="202" name="Content Placeholder 2"/>
          <p:cNvSpPr/>
          <p:nvPr/>
        </p:nvSpPr>
        <p:spPr>
          <a:xfrm>
            <a:off x="289559" y="1752600"/>
            <a:ext cx="8583816" cy="97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What method do we use to create a </a:t>
            </a:r>
            <a:endParaRPr sz="2800"/>
          </a:p>
          <a:p>
            <a:pPr indent="228600" algn="ctr">
              <a:lnSpc>
                <a:spcPct val="90000"/>
              </a:lnSpc>
              <a:defRPr b="1" sz="3200" u="sng">
                <a:latin typeface="Arial"/>
                <a:ea typeface="Arial"/>
                <a:cs typeface="Arial"/>
                <a:sym typeface="Arial"/>
              </a:defRPr>
            </a:pPr>
            <a:r>
              <a:t>render our components</a:t>
            </a:r>
            <a:r>
              <a:rPr u="none"/>
              <a:t> to the DOM?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