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ph type="sldImg"/>
          </p:nvPr>
        </p:nvSpPr>
        <p:spPr>
          <a:xfrm>
            <a:off x="1143000" y="685800"/>
            <a:ext cx="4572000" cy="3429000"/>
          </a:xfrm>
          <a:prstGeom prst="rect">
            <a:avLst/>
          </a:prstGeom>
        </p:spPr>
        <p:txBody>
          <a:bodyPr/>
          <a:lstStyle/>
          <a:p>
            <a:pPr/>
          </a:p>
        </p:txBody>
      </p:sp>
      <p:sp>
        <p:nvSpPr>
          <p:cNvPr id="190" name="Shape 19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14" name="Shape 14"/>
          <p:cNvSpPr/>
          <p:nvPr/>
        </p:nvSpPr>
        <p:spPr>
          <a:xfrm>
            <a:off x="0" y="0"/>
            <a:ext cx="9144000" cy="6858000"/>
          </a:xfrm>
          <a:prstGeom prst="rect">
            <a:avLst/>
          </a:prstGeom>
          <a:solidFill>
            <a:srgbClr val="262626"/>
          </a:solidFill>
          <a:ln w="25400">
            <a:solidFill>
              <a:srgbClr val="3A5E8A"/>
            </a:solidFill>
          </a:ln>
        </p:spPr>
        <p:txBody>
          <a:bodyPr lIns="45719" rIns="45719" anchor="ctr"/>
          <a:lstStyle/>
          <a:p>
            <a:pPr algn="ctr">
              <a:defRPr>
                <a:solidFill>
                  <a:srgbClr val="FFFFFF"/>
                </a:solidFill>
              </a:defRPr>
            </a:pPr>
          </a:p>
        </p:txBody>
      </p:sp>
      <p:sp>
        <p:nvSpPr>
          <p:cNvPr id="15" name="Shape 15"/>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grpSp>
        <p:nvGrpSpPr>
          <p:cNvPr id="18" name="Group 18"/>
          <p:cNvGrpSpPr/>
          <p:nvPr/>
        </p:nvGrpSpPr>
        <p:grpSpPr>
          <a:xfrm>
            <a:off x="2831735" y="3945633"/>
            <a:ext cx="3917511" cy="486920"/>
            <a:chOff x="0" y="0"/>
            <a:chExt cx="3917510" cy="486919"/>
          </a:xfrm>
        </p:grpSpPr>
        <p:pic>
          <p:nvPicPr>
            <p:cNvPr id="16" name="image1.png"/>
            <p:cNvPicPr>
              <a:picLocks noChangeAspect="1"/>
            </p:cNvPicPr>
            <p:nvPr/>
          </p:nvPicPr>
          <p:blipFill>
            <a:blip r:embed="rId2">
              <a:extLst/>
            </a:blip>
            <a:srcRect l="39450" t="0" r="0" b="0"/>
            <a:stretch>
              <a:fillRect/>
            </a:stretch>
          </p:blipFill>
          <p:spPr>
            <a:xfrm>
              <a:off x="402618" y="0"/>
              <a:ext cx="3514893" cy="486920"/>
            </a:xfrm>
            <a:prstGeom prst="rect">
              <a:avLst/>
            </a:prstGeom>
            <a:ln w="12700" cap="flat">
              <a:noFill/>
              <a:miter lim="400000"/>
            </a:ln>
            <a:effectLst/>
          </p:spPr>
        </p:pic>
        <p:pic>
          <p:nvPicPr>
            <p:cNvPr id="17" name="image1.png"/>
            <p:cNvPicPr>
              <a:picLocks noChangeAspect="1"/>
            </p:cNvPicPr>
            <p:nvPr/>
          </p:nvPicPr>
          <p:blipFill>
            <a:blip r:embed="rId2">
              <a:extLst/>
            </a:blip>
            <a:srcRect l="0" t="0" r="92757" b="0"/>
            <a:stretch>
              <a:fillRect/>
            </a:stretch>
          </p:blipFill>
          <p:spPr>
            <a:xfrm>
              <a:off x="0" y="0"/>
              <a:ext cx="420451" cy="486920"/>
            </a:xfrm>
            <a:prstGeom prst="rect">
              <a:avLst/>
            </a:prstGeom>
            <a:ln w="12700" cap="flat">
              <a:noFill/>
              <a:miter lim="400000"/>
            </a:ln>
            <a:effectLst/>
          </p:spPr>
        </p:pic>
      </p:grpSp>
      <p:sp>
        <p:nvSpPr>
          <p:cNvPr id="19" name="Shape 19"/>
          <p:cNvSpPr/>
          <p:nvPr>
            <p:ph type="title"/>
          </p:nvPr>
        </p:nvSpPr>
        <p:spPr>
          <a:prstGeom prst="rect">
            <a:avLst/>
          </a:prstGeom>
        </p:spPr>
        <p:txBody>
          <a:bodyPr/>
          <a:lstStyle/>
          <a:p>
            <a:pPr/>
            <a:r>
              <a:t>Title Text</a:t>
            </a:r>
          </a:p>
        </p:txBody>
      </p:sp>
      <p:sp>
        <p:nvSpPr>
          <p:cNvPr id="20" name="Shape 20"/>
          <p:cNvSpPr/>
          <p:nvPr>
            <p:ph type="body" sz="quarter" idx="1"/>
          </p:nvPr>
        </p:nvSpPr>
        <p:spPr>
          <a:xfrm>
            <a:off x="396991" y="2504043"/>
            <a:ext cx="2700337" cy="381001"/>
          </a:xfrm>
          <a:prstGeom prst="rect">
            <a:avLst/>
          </a:prstGeom>
        </p:spPr>
        <p:txBody>
          <a:bodyPr/>
          <a:lstStyle>
            <a:lvl1pPr marL="0" indent="0">
              <a:spcBef>
                <a:spcPts val="400"/>
              </a:spcBef>
              <a:buSzTx/>
              <a:buFontTx/>
              <a:buNone/>
              <a:defRPr b="1" sz="2000">
                <a:solidFill>
                  <a:srgbClr val="FFFFFF"/>
                </a:solidFill>
                <a:latin typeface="Arial"/>
                <a:ea typeface="Arial"/>
                <a:cs typeface="Arial"/>
                <a:sym typeface="Arial"/>
              </a:defRPr>
            </a:lvl1pPr>
            <a:lvl2pPr marL="557212" indent="-214313">
              <a:spcBef>
                <a:spcPts val="400"/>
              </a:spcBef>
              <a:buFontTx/>
              <a:defRPr b="1" sz="2000">
                <a:solidFill>
                  <a:srgbClr val="FFFFFF"/>
                </a:solidFill>
                <a:latin typeface="Arial"/>
                <a:ea typeface="Arial"/>
                <a:cs typeface="Arial"/>
                <a:sym typeface="Arial"/>
              </a:defRPr>
            </a:lvl2pPr>
            <a:lvl3pPr marL="857250" indent="-171450">
              <a:spcBef>
                <a:spcPts val="400"/>
              </a:spcBef>
              <a:buFontTx/>
              <a:defRPr b="1" sz="2000">
                <a:solidFill>
                  <a:srgbClr val="FFFFFF"/>
                </a:solidFill>
                <a:latin typeface="Arial"/>
                <a:ea typeface="Arial"/>
                <a:cs typeface="Arial"/>
                <a:sym typeface="Arial"/>
              </a:defRPr>
            </a:lvl3pPr>
            <a:lvl4pPr marL="1200150" indent="-171450">
              <a:spcBef>
                <a:spcPts val="400"/>
              </a:spcBef>
              <a:buFontTx/>
              <a:defRPr b="1" sz="2000">
                <a:solidFill>
                  <a:srgbClr val="FFFFFF"/>
                </a:solidFill>
                <a:latin typeface="Arial"/>
                <a:ea typeface="Arial"/>
                <a:cs typeface="Arial"/>
                <a:sym typeface="Arial"/>
              </a:defRPr>
            </a:lvl4pPr>
            <a:lvl5pPr marL="1543050" indent="-171450">
              <a:spcBef>
                <a:spcPts val="400"/>
              </a:spcBef>
              <a:buFontTx/>
              <a:defRPr b="1" sz="20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1" name="Shape 21"/>
          <p:cNvSpPr/>
          <p:nvPr>
            <p:ph type="body" sz="quarter" idx="13"/>
          </p:nvPr>
        </p:nvSpPr>
        <p:spPr>
          <a:xfrm>
            <a:off x="396992" y="3998593"/>
            <a:ext cx="2270008" cy="381001"/>
          </a:xfrm>
          <a:prstGeom prst="rect">
            <a:avLst/>
          </a:prstGeom>
        </p:spPr>
        <p:txBody>
          <a:bodyPr/>
          <a:lstStyle/>
          <a:p>
            <a:pPr marL="0" indent="0">
              <a:spcBef>
                <a:spcPts val="400"/>
              </a:spcBef>
              <a:buSzTx/>
              <a:buFontTx/>
              <a:buNone/>
              <a:defRPr b="1" sz="2000">
                <a:solidFill>
                  <a:srgbClr val="FFFFFF"/>
                </a:solidFill>
                <a:latin typeface="Arial"/>
                <a:ea typeface="Arial"/>
                <a:cs typeface="Arial"/>
                <a:sym typeface="Arial"/>
              </a:defRPr>
            </a:pPr>
          </a:p>
        </p:txBody>
      </p:sp>
      <p:sp>
        <p:nvSpPr>
          <p:cNvPr id="22" name="Shape 22"/>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Coding Boot Camp - All Rights Reserved</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1_Blank">
    <p:bg>
      <p:bgPr>
        <a:solidFill>
          <a:srgbClr val="404040"/>
        </a:solidFill>
      </p:bgPr>
    </p:bg>
    <p:spTree>
      <p:nvGrpSpPr>
        <p:cNvPr id="1" name=""/>
        <p:cNvGrpSpPr/>
        <p:nvPr/>
      </p:nvGrpSpPr>
      <p:grpSpPr>
        <a:xfrm>
          <a:off x="0" y="0"/>
          <a:ext cx="0" cy="0"/>
          <a:chOff x="0" y="0"/>
          <a:chExt cx="0" cy="0"/>
        </a:xfrm>
      </p:grpSpPr>
      <p:sp>
        <p:nvSpPr>
          <p:cNvPr id="118" name="Shape 118"/>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p>
        </p:txBody>
      </p:sp>
      <p:sp>
        <p:nvSpPr>
          <p:cNvPr id="119" name="Shape 119"/>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120" name="Shape 120"/>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21" name="Shape 121"/>
          <p:cNvSpPr/>
          <p:nvPr>
            <p:ph type="title"/>
          </p:nvPr>
        </p:nvSpPr>
        <p:spPr>
          <a:prstGeom prst="rect">
            <a:avLst/>
          </a:prstGeom>
        </p:spPr>
        <p:txBody>
          <a:bodyPr/>
          <a:lstStyle>
            <a:lvl1pPr defTabSz="914400">
              <a:lnSpc>
                <a:spcPct val="90000"/>
              </a:lnSpc>
            </a:lvl1pPr>
          </a:lstStyle>
          <a:p>
            <a:pPr/>
            <a:r>
              <a:t>Title Text</a:t>
            </a:r>
          </a:p>
        </p:txBody>
      </p:sp>
      <p:sp>
        <p:nvSpPr>
          <p:cNvPr id="122" name="Shape 1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29" name="Shape 129"/>
          <p:cNvSpPr/>
          <p:nvPr/>
        </p:nvSpPr>
        <p:spPr>
          <a:xfrm>
            <a:off x="-1" y="6418964"/>
            <a:ext cx="9155743" cy="457748"/>
          </a:xfrm>
          <a:prstGeom prst="rect">
            <a:avLst/>
          </a:prstGeom>
          <a:solidFill>
            <a:srgbClr val="1D1A36"/>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30" name="Shape 130"/>
          <p:cNvSpPr/>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Title Text</a:t>
            </a:r>
          </a:p>
        </p:txBody>
      </p:sp>
      <p:sp>
        <p:nvSpPr>
          <p:cNvPr id="131" name="Shape 131"/>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32" name="Shape 132"/>
          <p:cNvSpPr/>
          <p:nvPr/>
        </p:nvSpPr>
        <p:spPr>
          <a:xfrm>
            <a:off x="0" y="653853"/>
            <a:ext cx="9144000" cy="1"/>
          </a:xfrm>
          <a:prstGeom prst="line">
            <a:avLst/>
          </a:prstGeom>
          <a:ln w="41275">
            <a:solidFill>
              <a:srgbClr val="C83232"/>
            </a:solidFill>
            <a:miter/>
          </a:ln>
        </p:spPr>
        <p:txBody>
          <a:bodyPr lIns="45719" rIns="45719"/>
          <a:lstStyle/>
          <a:p>
            <a:pPr/>
          </a:p>
        </p:txBody>
      </p:sp>
      <p:sp>
        <p:nvSpPr>
          <p:cNvPr id="133" name="Shape 1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140" name="Shape 1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BF5700"/>
        </a:solidFill>
      </p:bgPr>
    </p:bg>
    <p:spTree>
      <p:nvGrpSpPr>
        <p:cNvPr id="1" name=""/>
        <p:cNvGrpSpPr/>
        <p:nvPr/>
      </p:nvGrpSpPr>
      <p:grpSpPr>
        <a:xfrm>
          <a:off x="0" y="0"/>
          <a:ext cx="0" cy="0"/>
          <a:chOff x="0" y="0"/>
          <a:chExt cx="0" cy="0"/>
        </a:xfrm>
      </p:grpSpPr>
      <p:sp>
        <p:nvSpPr>
          <p:cNvPr id="147" name="Shape 147"/>
          <p:cNvSpPr/>
          <p:nvPr/>
        </p:nvSpPr>
        <p:spPr>
          <a:xfrm flipV="1">
            <a:off x="426891" y="3691892"/>
            <a:ext cx="6888310" cy="4572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48" name="Shape 148"/>
          <p:cNvSpPr/>
          <p:nvPr/>
        </p:nvSpPr>
        <p:spPr>
          <a:xfrm>
            <a:off x="426892" y="4020498"/>
            <a:ext cx="4678508" cy="340087"/>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The Coding Bootcamp at UT Austin | </a:t>
            </a:r>
          </a:p>
        </p:txBody>
      </p:sp>
      <p:sp>
        <p:nvSpPr>
          <p:cNvPr id="149" name="Shape 149"/>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50" name="Shape 150"/>
          <p:cNvSpPr/>
          <p:nvPr>
            <p:ph type="title"/>
          </p:nvPr>
        </p:nvSpPr>
        <p:spPr>
          <a:prstGeom prst="rect">
            <a:avLst/>
          </a:prstGeom>
        </p:spPr>
        <p:txBody>
          <a:bodyPr/>
          <a:lstStyle>
            <a:lvl1pPr defTabSz="914400">
              <a:lnSpc>
                <a:spcPct val="90000"/>
              </a:lnSpc>
              <a:defRPr i="0"/>
            </a:lvl1pPr>
          </a:lstStyle>
          <a:p>
            <a:pPr/>
            <a:r>
              <a:t>Title Text</a:t>
            </a:r>
          </a:p>
        </p:txBody>
      </p:sp>
      <p:sp>
        <p:nvSpPr>
          <p:cNvPr id="151" name="Shape 151"/>
          <p:cNvSpPr/>
          <p:nvPr>
            <p:ph type="body" sz="quarter" idx="1"/>
          </p:nvPr>
        </p:nvSpPr>
        <p:spPr>
          <a:xfrm>
            <a:off x="4953000" y="4036236"/>
            <a:ext cx="2270008" cy="381001"/>
          </a:xfrm>
          <a:prstGeom prst="rect">
            <a:avLst/>
          </a:prstGeom>
        </p:spPr>
        <p:txBody>
          <a:bodyPr/>
          <a:lstStyle>
            <a:lvl1pPr marL="0" indent="0" defTabSz="914400">
              <a:lnSpc>
                <a:spcPct val="90000"/>
              </a:lnSpc>
              <a:spcBef>
                <a:spcPts val="1000"/>
              </a:spcBef>
              <a:buSzTx/>
              <a:buFontTx/>
              <a:buNone/>
              <a:defRPr b="1" sz="1800">
                <a:solidFill>
                  <a:srgbClr val="FFFFFF"/>
                </a:solidFill>
                <a:latin typeface="Arial"/>
                <a:ea typeface="Arial"/>
                <a:cs typeface="Arial"/>
                <a:sym typeface="Arial"/>
              </a:defRPr>
            </a:lvl1pPr>
            <a:lvl2pPr marL="662939" indent="-205739" defTabSz="914400">
              <a:lnSpc>
                <a:spcPct val="90000"/>
              </a:lnSpc>
              <a:spcBef>
                <a:spcPts val="1000"/>
              </a:spcBef>
              <a:buFontTx/>
              <a:buChar char="•"/>
              <a:defRPr b="1" sz="1800">
                <a:solidFill>
                  <a:srgbClr val="FFFFFF"/>
                </a:solidFill>
                <a:latin typeface="Arial"/>
                <a:ea typeface="Arial"/>
                <a:cs typeface="Arial"/>
                <a:sym typeface="Arial"/>
              </a:defRPr>
            </a:lvl2pPr>
            <a:lvl3pPr marL="1120139" indent="-205739" defTabSz="914400">
              <a:lnSpc>
                <a:spcPct val="90000"/>
              </a:lnSpc>
              <a:spcBef>
                <a:spcPts val="1000"/>
              </a:spcBef>
              <a:buFontTx/>
              <a:defRPr b="1" sz="1800">
                <a:solidFill>
                  <a:srgbClr val="FFFFFF"/>
                </a:solidFill>
                <a:latin typeface="Arial"/>
                <a:ea typeface="Arial"/>
                <a:cs typeface="Arial"/>
                <a:sym typeface="Arial"/>
              </a:defRPr>
            </a:lvl3pPr>
            <a:lvl4pPr marL="1577339" indent="-205739" defTabSz="914400">
              <a:lnSpc>
                <a:spcPct val="90000"/>
              </a:lnSpc>
              <a:spcBef>
                <a:spcPts val="1000"/>
              </a:spcBef>
              <a:buFontTx/>
              <a:buChar char="•"/>
              <a:defRPr b="1" sz="1800">
                <a:solidFill>
                  <a:srgbClr val="FFFFFF"/>
                </a:solidFill>
                <a:latin typeface="Arial"/>
                <a:ea typeface="Arial"/>
                <a:cs typeface="Arial"/>
                <a:sym typeface="Arial"/>
              </a:defRPr>
            </a:lvl4pPr>
            <a:lvl5pPr marL="2034539" indent="-205739" defTabSz="914400">
              <a:lnSpc>
                <a:spcPct val="90000"/>
              </a:lnSpc>
              <a:spcBef>
                <a:spcPts val="1000"/>
              </a:spcBef>
              <a:buFontTx/>
              <a:buChar char="•"/>
              <a:defRPr b="1" sz="18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52" name="Shape 152"/>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b="1" sz="2000">
                <a:solidFill>
                  <a:srgbClr val="FFFFFF"/>
                </a:solidFill>
                <a:latin typeface="Arial"/>
                <a:ea typeface="Arial"/>
                <a:cs typeface="Arial"/>
                <a:sym typeface="Arial"/>
              </a:defRPr>
            </a:pPr>
          </a:p>
        </p:txBody>
      </p:sp>
      <p:pic>
        <p:nvPicPr>
          <p:cNvPr id="153" name="image4.png"/>
          <p:cNvPicPr>
            <a:picLocks noChangeAspect="1"/>
          </p:cNvPicPr>
          <p:nvPr/>
        </p:nvPicPr>
        <p:blipFill>
          <a:blip r:embed="rId2">
            <a:extLst/>
          </a:blip>
          <a:srcRect l="0" t="10220" r="0" b="0"/>
          <a:stretch>
            <a:fillRect/>
          </a:stretch>
        </p:blipFill>
        <p:spPr>
          <a:xfrm>
            <a:off x="0" y="-1"/>
            <a:ext cx="9144000" cy="560978"/>
          </a:xfrm>
          <a:prstGeom prst="rect">
            <a:avLst/>
          </a:prstGeom>
          <a:ln w="12700">
            <a:miter lim="400000"/>
          </a:ln>
        </p:spPr>
      </p:pic>
      <p:sp>
        <p:nvSpPr>
          <p:cNvPr id="154" name="Shape 15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1_Blank">
    <p:bg>
      <p:bgPr>
        <a:solidFill>
          <a:srgbClr val="BF5700"/>
        </a:solidFill>
      </p:bgPr>
    </p:bg>
    <p:spTree>
      <p:nvGrpSpPr>
        <p:cNvPr id="1" name=""/>
        <p:cNvGrpSpPr/>
        <p:nvPr/>
      </p:nvGrpSpPr>
      <p:grpSpPr>
        <a:xfrm>
          <a:off x="0" y="0"/>
          <a:ext cx="0" cy="0"/>
          <a:chOff x="0" y="0"/>
          <a:chExt cx="0" cy="0"/>
        </a:xfrm>
      </p:grpSpPr>
      <p:sp>
        <p:nvSpPr>
          <p:cNvPr id="161" name="Shape 161"/>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162" name="Shape 162"/>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63" name="Shape 163"/>
          <p:cNvSpPr/>
          <p:nvPr>
            <p:ph type="title"/>
          </p:nvPr>
        </p:nvSpPr>
        <p:spPr>
          <a:prstGeom prst="rect">
            <a:avLst/>
          </a:prstGeom>
        </p:spPr>
        <p:txBody>
          <a:bodyPr/>
          <a:lstStyle>
            <a:lvl1pPr defTabSz="914400">
              <a:lnSpc>
                <a:spcPct val="90000"/>
              </a:lnSpc>
            </a:lvl1pPr>
          </a:lstStyle>
          <a:p>
            <a:pPr/>
            <a:r>
              <a:t>Title Text</a:t>
            </a:r>
          </a:p>
        </p:txBody>
      </p:sp>
      <p:sp>
        <p:nvSpPr>
          <p:cNvPr id="164" name="Shape 1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71" name="Shape 171"/>
          <p:cNvSpPr/>
          <p:nvPr/>
        </p:nvSpPr>
        <p:spPr>
          <a:xfrm>
            <a:off x="-5872" y="6410337"/>
            <a:ext cx="9155743" cy="457748"/>
          </a:xfrm>
          <a:prstGeom prst="rect">
            <a:avLst/>
          </a:prstGeom>
          <a:solidFill>
            <a:srgbClr val="BF5700"/>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72" name="Shape 172"/>
          <p:cNvSpPr/>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Title Text</a:t>
            </a:r>
          </a:p>
        </p:txBody>
      </p:sp>
      <p:sp>
        <p:nvSpPr>
          <p:cNvPr id="173" name="Shape 173"/>
          <p:cNvSpPr/>
          <p:nvPr/>
        </p:nvSpPr>
        <p:spPr>
          <a:xfrm>
            <a:off x="0" y="653853"/>
            <a:ext cx="9144000" cy="1"/>
          </a:xfrm>
          <a:prstGeom prst="line">
            <a:avLst/>
          </a:prstGeom>
          <a:ln w="41275">
            <a:solidFill>
              <a:srgbClr val="BF5700"/>
            </a:solidFill>
            <a:miter/>
          </a:ln>
        </p:spPr>
        <p:txBody>
          <a:bodyPr lIns="45719" rIns="45719"/>
          <a:lstStyle/>
          <a:p>
            <a:pPr/>
          </a:p>
        </p:txBody>
      </p:sp>
      <p:sp>
        <p:nvSpPr>
          <p:cNvPr id="174" name="Shape 174"/>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pic>
        <p:nvPicPr>
          <p:cNvPr id="175" name="image4.png"/>
          <p:cNvPicPr>
            <a:picLocks noChangeAspect="1"/>
          </p:cNvPicPr>
          <p:nvPr/>
        </p:nvPicPr>
        <p:blipFill>
          <a:blip r:embed="rId2">
            <a:extLst/>
          </a:blip>
          <a:srcRect l="73429" t="14128" r="0" b="0"/>
          <a:stretch>
            <a:fillRect/>
          </a:stretch>
        </p:blipFill>
        <p:spPr>
          <a:xfrm>
            <a:off x="-5871" y="6400800"/>
            <a:ext cx="2179730" cy="481355"/>
          </a:xfrm>
          <a:prstGeom prst="rect">
            <a:avLst/>
          </a:prstGeom>
          <a:ln w="12700">
            <a:miter lim="400000"/>
          </a:ln>
        </p:spPr>
      </p:pic>
      <p:sp>
        <p:nvSpPr>
          <p:cNvPr id="176" name="Shape 1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183" name="Shape 18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1_Blank">
    <p:spTree>
      <p:nvGrpSpPr>
        <p:cNvPr id="1" name=""/>
        <p:cNvGrpSpPr/>
        <p:nvPr/>
      </p:nvGrpSpPr>
      <p:grpSpPr>
        <a:xfrm>
          <a:off x="0" y="0"/>
          <a:ext cx="0" cy="0"/>
          <a:chOff x="0" y="0"/>
          <a:chExt cx="0" cy="0"/>
        </a:xfrm>
      </p:grpSpPr>
      <p:sp>
        <p:nvSpPr>
          <p:cNvPr id="30" name="Shape 30"/>
          <p:cNvSpPr/>
          <p:nvPr>
            <p:ph type="title"/>
          </p:nvPr>
        </p:nvSpPr>
        <p:spPr>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38" name="Shape 38"/>
          <p:cNvSpPr/>
          <p:nvPr/>
        </p:nvSpPr>
        <p:spPr>
          <a:xfrm>
            <a:off x="0" y="653853"/>
            <a:ext cx="9144000" cy="1"/>
          </a:xfrm>
          <a:prstGeom prst="line">
            <a:avLst/>
          </a:prstGeom>
          <a:ln w="41275">
            <a:solidFill>
              <a:srgbClr val="262626"/>
            </a:solidFill>
          </a:ln>
        </p:spPr>
        <p:txBody>
          <a:bodyPr lIns="45719" rIns="45719"/>
          <a:lstStyle/>
          <a:p>
            <a:pPr/>
          </a:p>
        </p:txBody>
      </p:sp>
      <p:sp>
        <p:nvSpPr>
          <p:cNvPr id="39" name="Shape 39"/>
          <p:cNvSpPr/>
          <p:nvPr/>
        </p:nvSpPr>
        <p:spPr>
          <a:xfrm>
            <a:off x="-5872" y="6410337"/>
            <a:ext cx="9155743" cy="457748"/>
          </a:xfrm>
          <a:prstGeom prst="rect">
            <a:avLst/>
          </a:prstGeom>
          <a:solidFill>
            <a:srgbClr val="262626"/>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40" name="Shape 40"/>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Coding Boot Camp - All Rights Reserved</a:t>
            </a:r>
          </a:p>
        </p:txBody>
      </p:sp>
      <p:grpSp>
        <p:nvGrpSpPr>
          <p:cNvPr id="43" name="Group 43"/>
          <p:cNvGrpSpPr/>
          <p:nvPr/>
        </p:nvGrpSpPr>
        <p:grpSpPr>
          <a:xfrm>
            <a:off x="5232359" y="6411722"/>
            <a:ext cx="3917511" cy="486920"/>
            <a:chOff x="0" y="0"/>
            <a:chExt cx="3917510" cy="486919"/>
          </a:xfrm>
        </p:grpSpPr>
        <p:pic>
          <p:nvPicPr>
            <p:cNvPr id="41" name="image1.png"/>
            <p:cNvPicPr>
              <a:picLocks noChangeAspect="1"/>
            </p:cNvPicPr>
            <p:nvPr/>
          </p:nvPicPr>
          <p:blipFill>
            <a:blip r:embed="rId2">
              <a:extLst/>
            </a:blip>
            <a:srcRect l="39450" t="0" r="0" b="0"/>
            <a:stretch>
              <a:fillRect/>
            </a:stretch>
          </p:blipFill>
          <p:spPr>
            <a:xfrm>
              <a:off x="402618" y="0"/>
              <a:ext cx="3514893" cy="486920"/>
            </a:xfrm>
            <a:prstGeom prst="rect">
              <a:avLst/>
            </a:prstGeom>
            <a:ln w="12700" cap="flat">
              <a:noFill/>
              <a:miter lim="400000"/>
            </a:ln>
            <a:effectLst/>
          </p:spPr>
        </p:pic>
        <p:pic>
          <p:nvPicPr>
            <p:cNvPr id="42" name="image1.png"/>
            <p:cNvPicPr>
              <a:picLocks noChangeAspect="1"/>
            </p:cNvPicPr>
            <p:nvPr/>
          </p:nvPicPr>
          <p:blipFill>
            <a:blip r:embed="rId2">
              <a:extLst/>
            </a:blip>
            <a:srcRect l="0" t="0" r="92757" b="0"/>
            <a:stretch>
              <a:fillRect/>
            </a:stretch>
          </p:blipFill>
          <p:spPr>
            <a:xfrm>
              <a:off x="0" y="0"/>
              <a:ext cx="420451" cy="486920"/>
            </a:xfrm>
            <a:prstGeom prst="rect">
              <a:avLst/>
            </a:prstGeom>
            <a:ln w="12700" cap="flat">
              <a:noFill/>
              <a:miter lim="400000"/>
            </a:ln>
            <a:effectLst/>
          </p:spPr>
        </p:pic>
      </p:grpSp>
      <p:sp>
        <p:nvSpPr>
          <p:cNvPr id="44" name="Shape 44"/>
          <p:cNvSpPr/>
          <p:nvPr>
            <p:ph type="title"/>
          </p:nvPr>
        </p:nvSpPr>
        <p:spPr>
          <a:xfrm>
            <a:off x="304800" y="0"/>
            <a:ext cx="5470527" cy="653854"/>
          </a:xfrm>
          <a:prstGeom prst="rect">
            <a:avLst/>
          </a:prstGeom>
        </p:spPr>
        <p:txBody>
          <a:bodyPr/>
          <a:lstStyle>
            <a:lvl1pPr>
              <a:defRPr i="0" sz="2400">
                <a:solidFill>
                  <a:srgbClr val="000000"/>
                </a:solidFill>
              </a:defRPr>
            </a:lvl1pPr>
          </a:lstStyle>
          <a:p>
            <a:pPr/>
            <a:r>
              <a:t>Title Text</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2" name="Shape 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59" name="image2.png"/>
          <p:cNvPicPr>
            <a:picLocks noChangeAspect="1"/>
          </p:cNvPicPr>
          <p:nvPr/>
        </p:nvPicPr>
        <p:blipFill>
          <a:blip r:embed="rId2">
            <a:extLst/>
          </a:blip>
          <a:stretch>
            <a:fillRect/>
          </a:stretch>
        </p:blipFill>
        <p:spPr>
          <a:xfrm>
            <a:off x="0" y="0"/>
            <a:ext cx="9144000" cy="6864081"/>
          </a:xfrm>
          <a:prstGeom prst="rect">
            <a:avLst/>
          </a:prstGeom>
          <a:ln w="12700">
            <a:miter lim="400000"/>
          </a:ln>
        </p:spPr>
      </p:pic>
      <p:sp>
        <p:nvSpPr>
          <p:cNvPr id="60" name="Shape 60"/>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61" name="Shape 61"/>
          <p:cNvSpPr/>
          <p:nvPr/>
        </p:nvSpPr>
        <p:spPr>
          <a:xfrm>
            <a:off x="426891" y="4019051"/>
            <a:ext cx="3535509" cy="340087"/>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Rutgers Coding Bootcamp |</a:t>
            </a:r>
          </a:p>
        </p:txBody>
      </p:sp>
      <p:sp>
        <p:nvSpPr>
          <p:cNvPr id="62" name="Shape 62"/>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63" name="Shape 63"/>
          <p:cNvSpPr/>
          <p:nvPr>
            <p:ph type="title"/>
          </p:nvPr>
        </p:nvSpPr>
        <p:spPr>
          <a:prstGeom prst="rect">
            <a:avLst/>
          </a:prstGeom>
        </p:spPr>
        <p:txBody>
          <a:bodyPr/>
          <a:lstStyle>
            <a:lvl1pPr defTabSz="914400">
              <a:lnSpc>
                <a:spcPct val="90000"/>
              </a:lnSpc>
              <a:defRPr i="0"/>
            </a:lvl1pPr>
          </a:lstStyle>
          <a:p>
            <a:pPr/>
            <a:r>
              <a:t>Title Text</a:t>
            </a:r>
          </a:p>
        </p:txBody>
      </p:sp>
      <p:sp>
        <p:nvSpPr>
          <p:cNvPr id="64" name="Shape 64"/>
          <p:cNvSpPr/>
          <p:nvPr>
            <p:ph type="body" sz="quarter" idx="1"/>
          </p:nvPr>
        </p:nvSpPr>
        <p:spPr>
          <a:xfrm>
            <a:off x="3962400" y="4037683"/>
            <a:ext cx="2270008" cy="381001"/>
          </a:xfrm>
          <a:prstGeom prst="rect">
            <a:avLst/>
          </a:prstGeom>
        </p:spPr>
        <p:txBody>
          <a:bodyPr/>
          <a:lstStyle>
            <a:lvl1pPr marL="0" indent="0" defTabSz="914400">
              <a:lnSpc>
                <a:spcPct val="90000"/>
              </a:lnSpc>
              <a:spcBef>
                <a:spcPts val="1000"/>
              </a:spcBef>
              <a:buSzTx/>
              <a:buFontTx/>
              <a:buNone/>
              <a:defRPr b="1" sz="2000">
                <a:solidFill>
                  <a:srgbClr val="FFFFFF"/>
                </a:solidFill>
                <a:latin typeface="Arial"/>
                <a:ea typeface="Arial"/>
                <a:cs typeface="Arial"/>
                <a:sym typeface="Arial"/>
              </a:defRPr>
            </a:lvl1pPr>
            <a:lvl2pPr marL="685800" indent="-228600" defTabSz="914400">
              <a:lnSpc>
                <a:spcPct val="90000"/>
              </a:lnSpc>
              <a:spcBef>
                <a:spcPts val="1000"/>
              </a:spcBef>
              <a:buFontTx/>
              <a:buChar char="•"/>
              <a:defRPr b="1" sz="2000">
                <a:solidFill>
                  <a:srgbClr val="FFFFFF"/>
                </a:solidFill>
                <a:latin typeface="Arial"/>
                <a:ea typeface="Arial"/>
                <a:cs typeface="Arial"/>
                <a:sym typeface="Arial"/>
              </a:defRPr>
            </a:lvl2pPr>
            <a:lvl3pPr marL="1143000" defTabSz="914400">
              <a:lnSpc>
                <a:spcPct val="90000"/>
              </a:lnSpc>
              <a:spcBef>
                <a:spcPts val="1000"/>
              </a:spcBef>
              <a:buFontTx/>
              <a:defRPr b="1" sz="2000">
                <a:solidFill>
                  <a:srgbClr val="FFFFFF"/>
                </a:solidFill>
                <a:latin typeface="Arial"/>
                <a:ea typeface="Arial"/>
                <a:cs typeface="Arial"/>
                <a:sym typeface="Arial"/>
              </a:defRPr>
            </a:lvl3pPr>
            <a:lvl4pPr marL="1600200" indent="-228600" defTabSz="914400">
              <a:lnSpc>
                <a:spcPct val="90000"/>
              </a:lnSpc>
              <a:spcBef>
                <a:spcPts val="1000"/>
              </a:spcBef>
              <a:buFontTx/>
              <a:buChar char="•"/>
              <a:defRPr b="1" sz="2000">
                <a:solidFill>
                  <a:srgbClr val="FFFFFF"/>
                </a:solidFill>
                <a:latin typeface="Arial"/>
                <a:ea typeface="Arial"/>
                <a:cs typeface="Arial"/>
                <a:sym typeface="Arial"/>
              </a:defRPr>
            </a:lvl4pPr>
            <a:lvl5pPr marL="2057400" indent="-228600" defTabSz="914400">
              <a:lnSpc>
                <a:spcPct val="90000"/>
              </a:lnSpc>
              <a:spcBef>
                <a:spcPts val="1000"/>
              </a:spcBef>
              <a:buFontTx/>
              <a:buChar char="•"/>
              <a:defRPr b="1" sz="20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5" name="Shape 65"/>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b="1" sz="2000">
                <a:solidFill>
                  <a:srgbClr val="FFFFFF"/>
                </a:solidFill>
                <a:latin typeface="Arial"/>
                <a:ea typeface="Arial"/>
                <a:cs typeface="Arial"/>
                <a:sym typeface="Arial"/>
              </a:defRPr>
            </a:pPr>
          </a:p>
        </p:txBody>
      </p:sp>
      <p:sp>
        <p:nvSpPr>
          <p:cNvPr id="66" name="Shape 6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1_Blank">
    <p:spTree>
      <p:nvGrpSpPr>
        <p:cNvPr id="1" name=""/>
        <p:cNvGrpSpPr/>
        <p:nvPr/>
      </p:nvGrpSpPr>
      <p:grpSpPr>
        <a:xfrm>
          <a:off x="0" y="0"/>
          <a:ext cx="0" cy="0"/>
          <a:chOff x="0" y="0"/>
          <a:chExt cx="0" cy="0"/>
        </a:xfrm>
      </p:grpSpPr>
      <p:pic>
        <p:nvPicPr>
          <p:cNvPr id="73" name="image2.png"/>
          <p:cNvPicPr>
            <a:picLocks noChangeAspect="1"/>
          </p:cNvPicPr>
          <p:nvPr/>
        </p:nvPicPr>
        <p:blipFill>
          <a:blip r:embed="rId2">
            <a:extLst/>
          </a:blip>
          <a:stretch>
            <a:fillRect/>
          </a:stretch>
        </p:blipFill>
        <p:spPr>
          <a:xfrm>
            <a:off x="0" y="0"/>
            <a:ext cx="9144000" cy="6864081"/>
          </a:xfrm>
          <a:prstGeom prst="rect">
            <a:avLst/>
          </a:prstGeom>
          <a:ln w="12700">
            <a:miter lim="400000"/>
          </a:ln>
        </p:spPr>
      </p:pic>
      <p:sp>
        <p:nvSpPr>
          <p:cNvPr id="74" name="Shape 74"/>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75" name="Shape 75"/>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76" name="Shape 76"/>
          <p:cNvSpPr/>
          <p:nvPr>
            <p:ph type="title"/>
          </p:nvPr>
        </p:nvSpPr>
        <p:spPr>
          <a:prstGeom prst="rect">
            <a:avLst/>
          </a:prstGeom>
        </p:spPr>
        <p:txBody>
          <a:bodyPr/>
          <a:lstStyle>
            <a:lvl1pPr defTabSz="914400">
              <a:lnSpc>
                <a:spcPct val="90000"/>
              </a:lnSpc>
            </a:lvl1pPr>
          </a:lstStyle>
          <a:p>
            <a:pPr/>
            <a:r>
              <a:t>Title Text</a:t>
            </a:r>
          </a:p>
        </p:txBody>
      </p:sp>
      <p:sp>
        <p:nvSpPr>
          <p:cNvPr id="77" name="Shape 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84" name="Shape 84"/>
          <p:cNvSpPr/>
          <p:nvPr/>
        </p:nvSpPr>
        <p:spPr>
          <a:xfrm>
            <a:off x="-5872" y="6410337"/>
            <a:ext cx="9155743" cy="457748"/>
          </a:xfrm>
          <a:prstGeom prst="rect">
            <a:avLst/>
          </a:prstGeom>
          <a:solidFill>
            <a:srgbClr val="D11034"/>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85" name="Shape 85"/>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UCFB - All Rights Reserved</a:t>
            </a:r>
          </a:p>
        </p:txBody>
      </p:sp>
      <p:sp>
        <p:nvSpPr>
          <p:cNvPr id="86" name="Shape 86"/>
          <p:cNvSpPr/>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Title Text</a:t>
            </a:r>
          </a:p>
        </p:txBody>
      </p:sp>
      <p:sp>
        <p:nvSpPr>
          <p:cNvPr id="87" name="Shape 87"/>
          <p:cNvSpPr/>
          <p:nvPr/>
        </p:nvSpPr>
        <p:spPr>
          <a:xfrm>
            <a:off x="0" y="653853"/>
            <a:ext cx="9144000" cy="1"/>
          </a:xfrm>
          <a:prstGeom prst="line">
            <a:avLst/>
          </a:prstGeom>
          <a:ln w="41275">
            <a:solidFill>
              <a:srgbClr val="C83232"/>
            </a:solidFill>
            <a:miter/>
          </a:ln>
        </p:spPr>
        <p:txBody>
          <a:bodyPr lIns="45719" rIns="45719"/>
          <a:lstStyle/>
          <a:p>
            <a:pPr/>
          </a:p>
        </p:txBody>
      </p:sp>
      <p:pic>
        <p:nvPicPr>
          <p:cNvPr id="88" name="image3.png"/>
          <p:cNvPicPr>
            <a:picLocks noChangeAspect="1"/>
          </p:cNvPicPr>
          <p:nvPr/>
        </p:nvPicPr>
        <p:blipFill>
          <a:blip r:embed="rId2">
            <a:extLst/>
          </a:blip>
          <a:stretch>
            <a:fillRect/>
          </a:stretch>
        </p:blipFill>
        <p:spPr>
          <a:xfrm>
            <a:off x="-5871" y="6410337"/>
            <a:ext cx="3968271" cy="447663"/>
          </a:xfrm>
          <a:prstGeom prst="rect">
            <a:avLst/>
          </a:prstGeom>
          <a:ln w="12700">
            <a:miter lim="400000"/>
          </a:ln>
        </p:spPr>
      </p:pic>
      <p:sp>
        <p:nvSpPr>
          <p:cNvPr id="89" name="Shape 89"/>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90" name="Shape 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97" name="Shape 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404040"/>
        </a:solidFill>
      </p:bgPr>
    </p:bg>
    <p:spTree>
      <p:nvGrpSpPr>
        <p:cNvPr id="1" name=""/>
        <p:cNvGrpSpPr/>
        <p:nvPr/>
      </p:nvGrpSpPr>
      <p:grpSpPr>
        <a:xfrm>
          <a:off x="0" y="0"/>
          <a:ext cx="0" cy="0"/>
          <a:chOff x="0" y="0"/>
          <a:chExt cx="0" cy="0"/>
        </a:xfrm>
      </p:grpSpPr>
      <p:sp>
        <p:nvSpPr>
          <p:cNvPr id="104" name="Shape 104"/>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p>
        </p:txBody>
      </p:sp>
      <p:sp>
        <p:nvSpPr>
          <p:cNvPr id="105" name="Shape 105"/>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06" name="Shape 106"/>
          <p:cNvSpPr/>
          <p:nvPr/>
        </p:nvSpPr>
        <p:spPr>
          <a:xfrm>
            <a:off x="426891" y="4019051"/>
            <a:ext cx="3535509" cy="340087"/>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The Coding Bootcamp |</a:t>
            </a:r>
          </a:p>
        </p:txBody>
      </p:sp>
      <p:sp>
        <p:nvSpPr>
          <p:cNvPr id="107" name="Shape 107"/>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08" name="Shape 108"/>
          <p:cNvSpPr/>
          <p:nvPr>
            <p:ph type="title"/>
          </p:nvPr>
        </p:nvSpPr>
        <p:spPr>
          <a:prstGeom prst="rect">
            <a:avLst/>
          </a:prstGeom>
        </p:spPr>
        <p:txBody>
          <a:bodyPr/>
          <a:lstStyle>
            <a:lvl1pPr defTabSz="914400">
              <a:lnSpc>
                <a:spcPct val="90000"/>
              </a:lnSpc>
              <a:defRPr i="0"/>
            </a:lvl1pPr>
          </a:lstStyle>
          <a:p>
            <a:pPr/>
            <a:r>
              <a:t>Title Text</a:t>
            </a:r>
          </a:p>
        </p:txBody>
      </p:sp>
      <p:sp>
        <p:nvSpPr>
          <p:cNvPr id="109" name="Shape 109"/>
          <p:cNvSpPr/>
          <p:nvPr>
            <p:ph type="body" sz="quarter" idx="1"/>
          </p:nvPr>
        </p:nvSpPr>
        <p:spPr>
          <a:xfrm>
            <a:off x="3370402" y="4034788"/>
            <a:ext cx="2270008" cy="381001"/>
          </a:xfrm>
          <a:prstGeom prst="rect">
            <a:avLst/>
          </a:prstGeom>
        </p:spPr>
        <p:txBody>
          <a:bodyPr/>
          <a:lstStyle>
            <a:lvl1pPr marL="0" indent="0" defTabSz="914400">
              <a:lnSpc>
                <a:spcPct val="90000"/>
              </a:lnSpc>
              <a:spcBef>
                <a:spcPts val="1000"/>
              </a:spcBef>
              <a:buSzTx/>
              <a:buFontTx/>
              <a:buNone/>
              <a:defRPr b="1" sz="2000">
                <a:solidFill>
                  <a:srgbClr val="FFFFFF"/>
                </a:solidFill>
                <a:latin typeface="Arial"/>
                <a:ea typeface="Arial"/>
                <a:cs typeface="Arial"/>
                <a:sym typeface="Arial"/>
              </a:defRPr>
            </a:lvl1pPr>
            <a:lvl2pPr marL="685800" indent="-228600" defTabSz="914400">
              <a:lnSpc>
                <a:spcPct val="90000"/>
              </a:lnSpc>
              <a:spcBef>
                <a:spcPts val="1000"/>
              </a:spcBef>
              <a:buFontTx/>
              <a:buChar char="•"/>
              <a:defRPr b="1" sz="2000">
                <a:solidFill>
                  <a:srgbClr val="FFFFFF"/>
                </a:solidFill>
                <a:latin typeface="Arial"/>
                <a:ea typeface="Arial"/>
                <a:cs typeface="Arial"/>
                <a:sym typeface="Arial"/>
              </a:defRPr>
            </a:lvl2pPr>
            <a:lvl3pPr marL="1143000" defTabSz="914400">
              <a:lnSpc>
                <a:spcPct val="90000"/>
              </a:lnSpc>
              <a:spcBef>
                <a:spcPts val="1000"/>
              </a:spcBef>
              <a:buFontTx/>
              <a:defRPr b="1" sz="2000">
                <a:solidFill>
                  <a:srgbClr val="FFFFFF"/>
                </a:solidFill>
                <a:latin typeface="Arial"/>
                <a:ea typeface="Arial"/>
                <a:cs typeface="Arial"/>
                <a:sym typeface="Arial"/>
              </a:defRPr>
            </a:lvl3pPr>
            <a:lvl4pPr marL="1600200" indent="-228600" defTabSz="914400">
              <a:lnSpc>
                <a:spcPct val="90000"/>
              </a:lnSpc>
              <a:spcBef>
                <a:spcPts val="1000"/>
              </a:spcBef>
              <a:buFontTx/>
              <a:buChar char="•"/>
              <a:defRPr b="1" sz="2000">
                <a:solidFill>
                  <a:srgbClr val="FFFFFF"/>
                </a:solidFill>
                <a:latin typeface="Arial"/>
                <a:ea typeface="Arial"/>
                <a:cs typeface="Arial"/>
                <a:sym typeface="Arial"/>
              </a:defRPr>
            </a:lvl4pPr>
            <a:lvl5pPr marL="2057400" indent="-228600" defTabSz="914400">
              <a:lnSpc>
                <a:spcPct val="90000"/>
              </a:lnSpc>
              <a:spcBef>
                <a:spcPts val="1000"/>
              </a:spcBef>
              <a:buFontTx/>
              <a:buChar char="•"/>
              <a:defRPr b="1" sz="20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10" name="Shape 110"/>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b="1" sz="2000">
                <a:solidFill>
                  <a:srgbClr val="FFFFFF"/>
                </a:solidFill>
                <a:latin typeface="Arial"/>
                <a:ea typeface="Arial"/>
                <a:cs typeface="Arial"/>
                <a:sym typeface="Arial"/>
              </a:defRPr>
            </a:pPr>
          </a:p>
        </p:txBody>
      </p:sp>
      <p:sp>
        <p:nvSpPr>
          <p:cNvPr id="111" name="Shape 1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0"/>
            <a:ext cx="9144000" cy="6858000"/>
          </a:xfrm>
          <a:prstGeom prst="rect">
            <a:avLst/>
          </a:prstGeom>
          <a:solidFill>
            <a:srgbClr val="262626"/>
          </a:solidFill>
          <a:ln w="25400">
            <a:solidFill>
              <a:srgbClr val="3A5E8A"/>
            </a:solidFill>
          </a:ln>
        </p:spPr>
        <p:txBody>
          <a:bodyPr lIns="45719" rIns="45719" anchor="ctr"/>
          <a:lstStyle/>
          <a:p>
            <a:pPr algn="ctr">
              <a:defRPr>
                <a:solidFill>
                  <a:srgbClr val="FFFFFF"/>
                </a:solidFill>
              </a:defRPr>
            </a:pPr>
          </a:p>
        </p:txBody>
      </p:sp>
      <p:sp>
        <p:nvSpPr>
          <p:cNvPr id="3" name="Shape 3"/>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Coding Boot Camp - All Rights Reserved</a:t>
            </a:r>
          </a:p>
        </p:txBody>
      </p:sp>
      <p:sp>
        <p:nvSpPr>
          <p:cNvPr id="4" name="Shape 4"/>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5" name="Shape 5"/>
          <p:cNvSpPr/>
          <p:nvPr>
            <p:ph type="title"/>
          </p:nvPr>
        </p:nvSpPr>
        <p:spPr>
          <a:xfrm>
            <a:off x="390606" y="295354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Shape 6"/>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hape 7"/>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9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1pPr>
      <a:lvl2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2pPr>
      <a:lvl3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3pPr>
      <a:lvl4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4pPr>
      <a:lvl5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5pPr>
      <a:lvl6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6pPr>
      <a:lvl7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7pPr>
      <a:lvl8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8pPr>
      <a:lvl9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9pPr>
    </p:titleStyle>
    <p:bodyStyle>
      <a:lvl1pPr marL="257175" marR="0" indent="-257175"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1pPr>
      <a:lvl2pPr marL="587829" marR="0" indent="-244929"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2pPr>
      <a:lvl3pPr marL="914400" marR="0" indent="-22860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3pPr>
      <a:lvl4pPr marL="1303019" marR="0" indent="-274319"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4pPr>
      <a:lvl5pPr marL="16459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5pPr>
      <a:lvl6pPr marL="19888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6pPr>
      <a:lvl7pPr marL="23317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7pPr>
      <a:lvl8pPr marL="26746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8pPr>
      <a:lvl9pPr marL="30175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gif"/></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3.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jpe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jpeg"/><Relationship Id="rId3" Type="http://schemas.openxmlformats.org/officeDocument/2006/relationships/image" Target="../media/image14.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jpe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8.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xfrm>
            <a:off x="390606" y="2953542"/>
            <a:ext cx="8229601" cy="871859"/>
          </a:xfrm>
          <a:prstGeom prst="rect">
            <a:avLst/>
          </a:prstGeom>
        </p:spPr>
        <p:txBody>
          <a:bodyPr/>
          <a:lstStyle/>
          <a:p>
            <a:pPr/>
            <a:r>
              <a:t>JS and jQuery Jubilee</a:t>
            </a:r>
          </a:p>
        </p:txBody>
      </p:sp>
      <p:sp>
        <p:nvSpPr>
          <p:cNvPr id="193" name="Shape 193"/>
          <p:cNvSpPr/>
          <p:nvPr>
            <p:ph type="body" sz="quarter" idx="1"/>
          </p:nvPr>
        </p:nvSpPr>
        <p:spPr>
          <a:prstGeom prst="rect">
            <a:avLst/>
          </a:prstGeom>
        </p:spPr>
        <p:txBody>
          <a:bodyPr/>
          <a:lstStyle/>
          <a:p>
            <a:pPr/>
            <a:r>
              <a:t>Feb 16, 2016</a:t>
            </a:r>
          </a:p>
        </p:txBody>
      </p:sp>
      <p:sp>
        <p:nvSpPr>
          <p:cNvPr id="194" name="Shape 194"/>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914400">
              <a:lnSpc>
                <a:spcPct val="90000"/>
              </a:lnSpc>
              <a:spcBef>
                <a:spcPts val="1000"/>
              </a:spcBef>
              <a:buSzTx/>
              <a:buFontTx/>
              <a:buNone/>
              <a:defRPr b="1" sz="2000">
                <a:solidFill>
                  <a:srgbClr val="FFFFFF"/>
                </a:solidFill>
                <a:latin typeface="Arial"/>
                <a:ea typeface="Arial"/>
                <a:cs typeface="Arial"/>
                <a:sym typeface="Arial"/>
              </a:defRPr>
            </a:lvl1pPr>
          </a:lstStyle>
          <a:p>
            <a:pPr/>
            <a:r>
              <a:t>Day 11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19" name="Shape 219"/>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220" name="Shape 220"/>
          <p:cNvSpPr/>
          <p:nvPr/>
        </p:nvSpPr>
        <p:spPr>
          <a:xfrm>
            <a:off x="304800" y="761999"/>
            <a:ext cx="8686800" cy="50598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Dissection:</a:t>
            </a:r>
          </a:p>
          <a:p>
            <a:pPr>
              <a:defRPr sz="2400">
                <a:latin typeface="Arial"/>
                <a:ea typeface="Arial"/>
                <a:cs typeface="Arial"/>
                <a:sym typeface="Arial"/>
              </a:defRPr>
            </a:pPr>
            <a:r>
              <a:t>Examine the code for the Captain Planet Game</a:t>
            </a:r>
          </a:p>
          <a:p>
            <a:pPr>
              <a:defRPr sz="2400">
                <a:latin typeface="Arial"/>
                <a:ea typeface="Arial"/>
                <a:cs typeface="Arial"/>
                <a:sym typeface="Arial"/>
              </a:defRPr>
            </a:pPr>
          </a:p>
          <a:p>
            <a:pPr>
              <a:defRPr sz="2400">
                <a:latin typeface="Arial"/>
                <a:ea typeface="Arial"/>
                <a:cs typeface="Arial"/>
                <a:sym typeface="Arial"/>
              </a:defRPr>
            </a:pPr>
            <a:r>
              <a:t>Then, in groups, describe how this code works in </a:t>
            </a:r>
            <a:r>
              <a:rPr b="1"/>
              <a:t>5 Steps.</a:t>
            </a:r>
            <a:endParaRPr b="1"/>
          </a:p>
          <a:p>
            <a:pPr>
              <a:defRPr b="1" sz="2400">
                <a:latin typeface="Arial"/>
                <a:ea typeface="Arial"/>
                <a:cs typeface="Arial"/>
                <a:sym typeface="Arial"/>
              </a:defRPr>
            </a:pPr>
          </a:p>
          <a:p>
            <a:pPr>
              <a:defRPr sz="2400">
                <a:latin typeface="Arial"/>
                <a:ea typeface="Arial"/>
                <a:cs typeface="Arial"/>
                <a:sym typeface="Arial"/>
              </a:defRPr>
            </a:pPr>
            <a:r>
              <a:t>1. </a:t>
            </a:r>
          </a:p>
          <a:p>
            <a:pPr>
              <a:defRPr sz="2400">
                <a:latin typeface="Arial"/>
                <a:ea typeface="Arial"/>
                <a:cs typeface="Arial"/>
                <a:sym typeface="Arial"/>
              </a:defRPr>
            </a:pPr>
          </a:p>
          <a:p>
            <a:pPr>
              <a:defRPr sz="2400">
                <a:latin typeface="Arial"/>
                <a:ea typeface="Arial"/>
                <a:cs typeface="Arial"/>
                <a:sym typeface="Arial"/>
              </a:defRPr>
            </a:pPr>
            <a:r>
              <a:t>2. </a:t>
            </a:r>
          </a:p>
          <a:p>
            <a:pPr>
              <a:defRPr sz="2400">
                <a:latin typeface="Arial"/>
                <a:ea typeface="Arial"/>
                <a:cs typeface="Arial"/>
                <a:sym typeface="Arial"/>
              </a:defRPr>
            </a:pPr>
          </a:p>
          <a:p>
            <a:pPr>
              <a:defRPr sz="2400">
                <a:latin typeface="Arial"/>
                <a:ea typeface="Arial"/>
                <a:cs typeface="Arial"/>
                <a:sym typeface="Arial"/>
              </a:defRPr>
            </a:pPr>
            <a:r>
              <a:t>3. </a:t>
            </a:r>
          </a:p>
          <a:p>
            <a:pPr>
              <a:defRPr sz="2400">
                <a:latin typeface="Arial"/>
                <a:ea typeface="Arial"/>
                <a:cs typeface="Arial"/>
                <a:sym typeface="Arial"/>
              </a:defRPr>
            </a:pPr>
          </a:p>
          <a:p>
            <a:pPr>
              <a:defRPr sz="2400">
                <a:latin typeface="Arial"/>
                <a:ea typeface="Arial"/>
                <a:cs typeface="Arial"/>
                <a:sym typeface="Arial"/>
              </a:defRPr>
            </a:pPr>
            <a:r>
              <a:t>4.</a:t>
            </a:r>
          </a:p>
          <a:p>
            <a:pPr>
              <a:defRPr sz="2400">
                <a:latin typeface="Arial"/>
                <a:ea typeface="Arial"/>
                <a:cs typeface="Arial"/>
                <a:sym typeface="Arial"/>
              </a:defRPr>
            </a:pPr>
          </a:p>
          <a:p>
            <a:pPr>
              <a:defRPr sz="2400">
                <a:latin typeface="Arial"/>
                <a:ea typeface="Arial"/>
                <a:cs typeface="Arial"/>
                <a:sym typeface="Arial"/>
              </a:defRPr>
            </a:pPr>
            <a:r>
              <a:t>5. </a:t>
            </a:r>
          </a:p>
        </p:txBody>
      </p:sp>
      <p:sp>
        <p:nvSpPr>
          <p:cNvPr id="221" name="Shape 221"/>
          <p:cNvSpPr/>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1-CaptainPlanet </a:t>
            </a:r>
            <a:r>
              <a:t>|  Suggested Time: </a:t>
            </a:r>
            <a:r>
              <a:rPr b="0"/>
              <a:t>7min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xfrm>
            <a:off x="304799" y="-1"/>
            <a:ext cx="5470528" cy="653856"/>
          </a:xfrm>
          <a:prstGeom prst="rect">
            <a:avLst/>
          </a:prstGeom>
        </p:spPr>
        <p:txBody>
          <a:bodyPr/>
          <a:lstStyle/>
          <a:p>
            <a:pPr/>
            <a:r>
              <a:t>Pseudocoding – Captain Planet</a:t>
            </a:r>
          </a:p>
        </p:txBody>
      </p:sp>
      <p:sp>
        <p:nvSpPr>
          <p:cNvPr id="224" name="Shape 224"/>
          <p:cNvSpPr/>
          <p:nvPr/>
        </p:nvSpPr>
        <p:spPr>
          <a:xfrm>
            <a:off x="304800" y="889843"/>
            <a:ext cx="8686800" cy="35510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u="sng">
                <a:latin typeface="Arial"/>
                <a:ea typeface="Arial"/>
                <a:cs typeface="Arial"/>
                <a:sym typeface="Arial"/>
              </a:defRPr>
            </a:pPr>
            <a:r>
              <a:t>Solution:</a:t>
            </a:r>
          </a:p>
          <a:p>
            <a:pPr>
              <a:defRPr b="1" u="sng">
                <a:latin typeface="Arial"/>
                <a:ea typeface="Arial"/>
                <a:cs typeface="Arial"/>
                <a:sym typeface="Arial"/>
              </a:defRPr>
            </a:pPr>
          </a:p>
          <a:p>
            <a:pPr marL="457200" indent="-457200">
              <a:buSzPct val="100000"/>
              <a:buAutoNum type="arabicPeriod" startAt="1"/>
              <a:defRPr>
                <a:latin typeface="Arial"/>
                <a:ea typeface="Arial"/>
                <a:cs typeface="Arial"/>
                <a:sym typeface="Arial"/>
              </a:defRPr>
            </a:pPr>
            <a:r>
              <a:t>An initial HTML Layout was created using Bootstrap.</a:t>
            </a:r>
          </a:p>
          <a:p>
            <a:pPr marL="457200" indent="-457200">
              <a:buSzPct val="100000"/>
              <a:buAutoNum type="arabicPeriod" startAt="1"/>
              <a:defRPr>
                <a:latin typeface="Arial"/>
                <a:ea typeface="Arial"/>
                <a:cs typeface="Arial"/>
                <a:sym typeface="Arial"/>
              </a:defRPr>
            </a:pPr>
          </a:p>
          <a:p>
            <a:pPr marL="457200" indent="-457200">
              <a:buSzPct val="100000"/>
              <a:buAutoNum type="arabicPeriod" startAt="2"/>
              <a:defRPr>
                <a:latin typeface="Arial"/>
                <a:ea typeface="Arial"/>
                <a:cs typeface="Arial"/>
                <a:sym typeface="Arial"/>
              </a:defRPr>
            </a:pPr>
            <a:r>
              <a:t>A reference to jQuery was added. </a:t>
            </a:r>
          </a:p>
          <a:p>
            <a:pPr marL="457200" indent="-457200">
              <a:buSzPct val="100000"/>
              <a:buAutoNum type="arabicPeriod" startAt="2"/>
              <a:defRPr>
                <a:latin typeface="Arial"/>
                <a:ea typeface="Arial"/>
                <a:cs typeface="Arial"/>
                <a:sym typeface="Arial"/>
              </a:defRPr>
            </a:pPr>
          </a:p>
          <a:p>
            <a:pPr marL="457200" indent="-457200">
              <a:buSzPct val="100000"/>
              <a:buAutoNum type="arabicPeriod" startAt="3"/>
              <a:defRPr>
                <a:latin typeface="Arial"/>
                <a:ea typeface="Arial"/>
                <a:cs typeface="Arial"/>
                <a:sym typeface="Arial"/>
              </a:defRPr>
            </a:pPr>
            <a:r>
              <a:t>Key buttons and images were assigned unique class names</a:t>
            </a:r>
          </a:p>
          <a:p>
            <a:pPr marL="457200" indent="-457200">
              <a:buSzPct val="100000"/>
              <a:buAutoNum type="arabicPeriod" startAt="3"/>
              <a:defRPr>
                <a:latin typeface="Arial"/>
                <a:ea typeface="Arial"/>
                <a:cs typeface="Arial"/>
                <a:sym typeface="Arial"/>
              </a:defRPr>
            </a:pPr>
          </a:p>
          <a:p>
            <a:pPr marL="457200" indent="-457200">
              <a:buSzPct val="100000"/>
              <a:buAutoNum type="arabicPeriod" startAt="4"/>
              <a:defRPr>
                <a:latin typeface="Arial"/>
                <a:ea typeface="Arial"/>
                <a:cs typeface="Arial"/>
                <a:sym typeface="Arial"/>
              </a:defRPr>
            </a:pPr>
            <a:r>
              <a:t>jQuery was used to capture when the corresponding buttons were clicked. This was done through the $( ) identifier with the class-name inside. </a:t>
            </a:r>
          </a:p>
          <a:p>
            <a:pPr marL="457200" indent="-457200">
              <a:buSzPct val="100000"/>
              <a:buAutoNum type="arabicPeriod" startAt="4"/>
              <a:defRPr>
                <a:latin typeface="Arial"/>
                <a:ea typeface="Arial"/>
                <a:cs typeface="Arial"/>
                <a:sym typeface="Arial"/>
              </a:defRPr>
            </a:pPr>
          </a:p>
          <a:p>
            <a:pPr marL="457200" indent="-457200">
              <a:buSzPct val="100000"/>
              <a:buAutoNum type="arabicPeriod" startAt="5"/>
              <a:defRPr>
                <a:latin typeface="Arial"/>
                <a:ea typeface="Arial"/>
                <a:cs typeface="Arial"/>
                <a:sym typeface="Arial"/>
              </a:defRPr>
            </a:pPr>
            <a:r>
              <a:t>Code was created that changed the css of target classes in response to the click events.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27" name="Shape 227"/>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228" name="Shape 228"/>
          <p:cNvSpPr/>
          <p:nvPr/>
        </p:nvSpPr>
        <p:spPr>
          <a:xfrm>
            <a:off x="304800" y="762000"/>
            <a:ext cx="8686800" cy="3993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latin typeface="Arial"/>
                <a:ea typeface="Arial"/>
                <a:cs typeface="Arial"/>
                <a:sym typeface="Arial"/>
              </a:defRPr>
            </a:pPr>
            <a:r>
              <a:t>Look at the jQuery API Docs and add a button of your own that gives Captain Planet a new power.</a:t>
            </a:r>
          </a:p>
          <a:p>
            <a:pPr marL="342900" indent="-342900">
              <a:buSzPct val="100000"/>
              <a:buFont typeface="Arial"/>
              <a:buChar char="•"/>
              <a:defRPr sz="2400">
                <a:latin typeface="Arial"/>
                <a:ea typeface="Arial"/>
                <a:cs typeface="Arial"/>
                <a:sym typeface="Arial"/>
              </a:defRPr>
            </a:pPr>
          </a:p>
          <a:p>
            <a:pPr lvl="1" marL="800100" indent="-342900">
              <a:buSzPct val="100000"/>
              <a:buFont typeface="Arial"/>
              <a:buChar char="•"/>
              <a:defRPr sz="2400">
                <a:latin typeface="Arial"/>
                <a:ea typeface="Arial"/>
                <a:cs typeface="Arial"/>
                <a:sym typeface="Arial"/>
              </a:defRPr>
            </a:pPr>
            <a:r>
              <a:t>Examples:</a:t>
            </a:r>
          </a:p>
          <a:p>
            <a:pPr lvl="2" marL="1257300" indent="-342900">
              <a:buSzPct val="100000"/>
              <a:buFont typeface="Courier New"/>
              <a:buChar char="o"/>
              <a:defRPr sz="2400">
                <a:latin typeface="Arial"/>
                <a:ea typeface="Arial"/>
                <a:cs typeface="Arial"/>
                <a:sym typeface="Arial"/>
              </a:defRPr>
            </a:pPr>
            <a:r>
              <a:t>Click to… stretch Captain Planet</a:t>
            </a:r>
          </a:p>
          <a:p>
            <a:pPr lvl="2" marL="1257300" indent="-342900">
              <a:buSzPct val="100000"/>
              <a:buFont typeface="Courier New"/>
              <a:buChar char="o"/>
              <a:defRPr sz="2400">
                <a:latin typeface="Arial"/>
                <a:ea typeface="Arial"/>
                <a:cs typeface="Arial"/>
                <a:sym typeface="Arial"/>
              </a:defRPr>
            </a:pPr>
            <a:r>
              <a:t>Click to… trigger a maniacal laugh</a:t>
            </a:r>
          </a:p>
          <a:p>
            <a:pPr lvl="2" marL="1257300" indent="-342900">
              <a:buSzPct val="100000"/>
              <a:buFont typeface="Courier New"/>
              <a:buChar char="o"/>
              <a:defRPr sz="2400">
                <a:latin typeface="Arial"/>
                <a:ea typeface="Arial"/>
                <a:cs typeface="Arial"/>
                <a:sym typeface="Arial"/>
              </a:defRPr>
            </a:pPr>
            <a:r>
              <a:t>Click to… create clones of Captain Planet</a:t>
            </a:r>
          </a:p>
          <a:p>
            <a:pPr lvl="2" marL="1257300" indent="-342900">
              <a:buSzPct val="100000"/>
              <a:buFont typeface="Courier New"/>
              <a:buChar char="o"/>
              <a:defRPr sz="2400">
                <a:latin typeface="Arial"/>
                <a:ea typeface="Arial"/>
                <a:cs typeface="Arial"/>
                <a:sym typeface="Arial"/>
              </a:defRPr>
            </a:pPr>
            <a:r>
              <a:t>Click to… create a shield (hint: border) </a:t>
            </a:r>
          </a:p>
          <a:p>
            <a:pPr lvl="2" marL="1257300" indent="-342900">
              <a:buSzPct val="100000"/>
              <a:buFont typeface="Courier New"/>
              <a:buChar char="o"/>
              <a:defRPr sz="2400">
                <a:latin typeface="Arial"/>
                <a:ea typeface="Arial"/>
                <a:cs typeface="Arial"/>
                <a:sym typeface="Arial"/>
              </a:defRPr>
            </a:pPr>
            <a:r>
              <a:t>Click to… create fire or water (hint: images)</a:t>
            </a:r>
          </a:p>
          <a:p>
            <a:pPr lvl="1" marL="800100" indent="-342900">
              <a:buSzPct val="100000"/>
              <a:buFont typeface="Arial"/>
              <a:buChar char="•"/>
              <a:defRPr i="1" sz="2400">
                <a:latin typeface="Arial"/>
                <a:ea typeface="Arial"/>
                <a:cs typeface="Arial"/>
                <a:sym typeface="Arial"/>
              </a:defRPr>
            </a:pPr>
          </a:p>
          <a:p>
            <a:pPr marL="342900" indent="-342900">
              <a:buSzPct val="100000"/>
              <a:buFont typeface="Arial"/>
              <a:buChar char="•"/>
              <a:defRPr b="1" sz="2400">
                <a:latin typeface="Arial"/>
                <a:ea typeface="Arial"/>
                <a:cs typeface="Arial"/>
                <a:sym typeface="Arial"/>
              </a:defRPr>
            </a:pPr>
            <a:r>
              <a:t>Slack out a screenshot of the working example</a:t>
            </a:r>
          </a:p>
        </p:txBody>
      </p:sp>
      <p:sp>
        <p:nvSpPr>
          <p:cNvPr id="229" name="Shape 229"/>
          <p:cNvSpPr/>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1-CaptainPlanet </a:t>
            </a:r>
            <a:r>
              <a:t>|  Suggested Time: </a:t>
            </a:r>
            <a:r>
              <a:rPr b="0"/>
              <a:t>12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xfrm>
            <a:off x="390606" y="2953542"/>
            <a:ext cx="8229601" cy="871859"/>
          </a:xfrm>
          <a:prstGeom prst="rect">
            <a:avLst/>
          </a:prstGeom>
        </p:spPr>
        <p:txBody>
          <a:bodyPr/>
          <a:lstStyle/>
          <a:p>
            <a:pPr/>
            <a:r>
              <a:t>jQuery Recap</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xfrm>
            <a:off x="304799" y="-1"/>
            <a:ext cx="5470528" cy="653856"/>
          </a:xfrm>
          <a:prstGeom prst="rect">
            <a:avLst/>
          </a:prstGeom>
        </p:spPr>
        <p:txBody>
          <a:bodyPr/>
          <a:lstStyle/>
          <a:p>
            <a:pPr/>
            <a:r>
              <a:t>jQuery – In a Nutshell </a:t>
            </a:r>
          </a:p>
        </p:txBody>
      </p:sp>
      <p:sp>
        <p:nvSpPr>
          <p:cNvPr id="234" name="Shape 234"/>
          <p:cNvSpPr/>
          <p:nvPr/>
        </p:nvSpPr>
        <p:spPr>
          <a:xfrm>
            <a:off x="304800" y="914399"/>
            <a:ext cx="8686800" cy="293232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indent="-457200">
              <a:buSzPct val="100000"/>
              <a:buAutoNum type="arabicPeriod" startAt="1"/>
              <a:defRPr b="1" sz="4000">
                <a:latin typeface="Arial"/>
                <a:ea typeface="Arial"/>
                <a:cs typeface="Arial"/>
                <a:sym typeface="Arial"/>
              </a:defRPr>
            </a:pPr>
            <a:r>
              <a:t> Find some HTML.</a:t>
            </a:r>
          </a:p>
          <a:p>
            <a:pPr marL="457200" indent="-457200">
              <a:buSzPct val="100000"/>
              <a:buAutoNum type="arabicPeriod" startAt="1"/>
              <a:defRPr b="1" sz="4000" u="sng">
                <a:latin typeface="Arial"/>
                <a:ea typeface="Arial"/>
                <a:cs typeface="Arial"/>
                <a:sym typeface="Arial"/>
              </a:defRPr>
            </a:pPr>
          </a:p>
          <a:p>
            <a:pPr marL="457200" indent="-457200">
              <a:buSzPct val="100000"/>
              <a:buAutoNum type="arabicPeriod" startAt="2"/>
              <a:defRPr b="1" sz="4000">
                <a:latin typeface="Arial"/>
                <a:ea typeface="Arial"/>
                <a:cs typeface="Arial"/>
                <a:sym typeface="Arial"/>
              </a:defRPr>
            </a:pPr>
            <a:r>
              <a:t> Attach to an event.</a:t>
            </a:r>
          </a:p>
          <a:p>
            <a:pPr marL="457200" indent="-457200">
              <a:buSzPct val="100000"/>
              <a:buAutoNum type="arabicPeriod" startAt="2"/>
              <a:defRPr b="1" sz="4000">
                <a:latin typeface="Arial"/>
                <a:ea typeface="Arial"/>
                <a:cs typeface="Arial"/>
                <a:sym typeface="Arial"/>
              </a:defRPr>
            </a:pPr>
          </a:p>
          <a:p>
            <a:pPr marL="457200" indent="-457200">
              <a:buSzPct val="100000"/>
              <a:buAutoNum type="arabicPeriod" startAt="3"/>
              <a:defRPr b="1" sz="4000">
                <a:latin typeface="Arial"/>
                <a:ea typeface="Arial"/>
                <a:cs typeface="Arial"/>
                <a:sym typeface="Arial"/>
              </a:defRPr>
            </a:pPr>
            <a:r>
              <a:t> Do something in response.</a:t>
            </a:r>
          </a:p>
        </p:txBody>
      </p:sp>
      <p:pic>
        <p:nvPicPr>
          <p:cNvPr id="235" name="image8.png"/>
          <p:cNvPicPr>
            <a:picLocks noChangeAspect="1"/>
          </p:cNvPicPr>
          <p:nvPr/>
        </p:nvPicPr>
        <p:blipFill>
          <a:blip r:embed="rId2">
            <a:extLst/>
          </a:blip>
          <a:stretch>
            <a:fillRect/>
          </a:stretch>
        </p:blipFill>
        <p:spPr>
          <a:xfrm>
            <a:off x="5943600" y="4953000"/>
            <a:ext cx="2638425" cy="8572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xfrm>
            <a:off x="304799" y="-1"/>
            <a:ext cx="5470528" cy="653856"/>
          </a:xfrm>
          <a:prstGeom prst="rect">
            <a:avLst/>
          </a:prstGeom>
        </p:spPr>
        <p:txBody>
          <a:bodyPr/>
          <a:lstStyle/>
          <a:p>
            <a:pPr/>
            <a:r>
              <a:t>jQuery – In a Nutshell </a:t>
            </a:r>
          </a:p>
        </p:txBody>
      </p:sp>
      <p:sp>
        <p:nvSpPr>
          <p:cNvPr id="238" name="Shape 238"/>
          <p:cNvSpPr/>
          <p:nvPr/>
        </p:nvSpPr>
        <p:spPr>
          <a:xfrm>
            <a:off x="1" y="792452"/>
            <a:ext cx="9144001" cy="4370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latin typeface="Arial"/>
                <a:ea typeface="Arial"/>
                <a:cs typeface="Arial"/>
                <a:sym typeface="Arial"/>
              </a:defRPr>
            </a:lvl1pPr>
          </a:lstStyle>
          <a:p>
            <a:pPr/>
            <a:r>
              <a:t>We use the jQuery $( ) identifier to capture HTML elements.</a:t>
            </a:r>
          </a:p>
        </p:txBody>
      </p:sp>
      <p:sp>
        <p:nvSpPr>
          <p:cNvPr id="239" name="Shape 239"/>
          <p:cNvSpPr/>
          <p:nvPr/>
        </p:nvSpPr>
        <p:spPr>
          <a:xfrm>
            <a:off x="31819" y="4726249"/>
            <a:ext cx="9144001" cy="792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latin typeface="Arial"/>
                <a:ea typeface="Arial"/>
                <a:cs typeface="Arial"/>
                <a:sym typeface="Arial"/>
              </a:defRPr>
            </a:lvl1pPr>
          </a:lstStyle>
          <a:p>
            <a:pPr/>
            <a:r>
              <a:t>Finally, we tie the element to a jQuery method of our choosing to capture events and change that element (or a different element) </a:t>
            </a:r>
          </a:p>
        </p:txBody>
      </p:sp>
      <p:sp>
        <p:nvSpPr>
          <p:cNvPr id="240" name="Shape 240"/>
          <p:cNvSpPr/>
          <p:nvPr/>
        </p:nvSpPr>
        <p:spPr>
          <a:xfrm>
            <a:off x="635000" y="1347483"/>
            <a:ext cx="3586719" cy="624841"/>
          </a:xfrm>
          <a:prstGeom prst="rect">
            <a:avLst/>
          </a:prstGeom>
          <a:solidFill>
            <a:srgbClr val="FBE5D6"/>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600"/>
            </a:lvl1pPr>
          </a:lstStyle>
          <a:p>
            <a:pPr/>
            <a:r>
              <a:t>$(“.classname”)</a:t>
            </a:r>
          </a:p>
        </p:txBody>
      </p:sp>
      <p:sp>
        <p:nvSpPr>
          <p:cNvPr id="241" name="Shape 241"/>
          <p:cNvSpPr/>
          <p:nvPr/>
        </p:nvSpPr>
        <p:spPr>
          <a:xfrm>
            <a:off x="1722721" y="2160931"/>
            <a:ext cx="3082415" cy="624841"/>
          </a:xfrm>
          <a:prstGeom prst="rect">
            <a:avLst/>
          </a:prstGeom>
          <a:solidFill>
            <a:srgbClr val="EDEDED"/>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600"/>
            </a:lvl1pPr>
          </a:lstStyle>
          <a:p>
            <a:pPr/>
            <a:r>
              <a:t>$(“#idname”)</a:t>
            </a:r>
          </a:p>
        </p:txBody>
      </p:sp>
      <p:sp>
        <p:nvSpPr>
          <p:cNvPr id="242" name="Shape 242"/>
          <p:cNvSpPr/>
          <p:nvPr/>
        </p:nvSpPr>
        <p:spPr>
          <a:xfrm>
            <a:off x="4432300" y="1382806"/>
            <a:ext cx="4179873" cy="624841"/>
          </a:xfrm>
          <a:prstGeom prst="rect">
            <a:avLst/>
          </a:prstGeom>
          <a:solidFill>
            <a:srgbClr val="D6DCE5"/>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600"/>
            </a:lvl1pPr>
          </a:lstStyle>
          <a:p>
            <a:pPr/>
            <a:r>
              <a:t>$(“elementname”)</a:t>
            </a:r>
          </a:p>
        </p:txBody>
      </p:sp>
      <p:sp>
        <p:nvSpPr>
          <p:cNvPr id="243" name="Shape 243"/>
          <p:cNvSpPr/>
          <p:nvPr/>
        </p:nvSpPr>
        <p:spPr>
          <a:xfrm>
            <a:off x="5105400" y="2160931"/>
            <a:ext cx="1921555" cy="624841"/>
          </a:xfrm>
          <a:prstGeom prst="rect">
            <a:avLst/>
          </a:prstGeom>
          <a:solidFill>
            <a:srgbClr val="C5E0B4"/>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600"/>
            </a:lvl1pPr>
          </a:lstStyle>
          <a:p>
            <a:pPr/>
            <a:r>
              <a:t>$(“etc”)</a:t>
            </a:r>
          </a:p>
        </p:txBody>
      </p:sp>
      <p:sp>
        <p:nvSpPr>
          <p:cNvPr id="244" name="Shape 244"/>
          <p:cNvSpPr/>
          <p:nvPr/>
        </p:nvSpPr>
        <p:spPr>
          <a:xfrm>
            <a:off x="1066800" y="5645286"/>
            <a:ext cx="2319819" cy="624841"/>
          </a:xfrm>
          <a:prstGeom prst="rect">
            <a:avLst/>
          </a:prstGeom>
          <a:solidFill>
            <a:srgbClr val="8497B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600"/>
            </a:lvl1pPr>
          </a:lstStyle>
          <a:p>
            <a:pPr/>
            <a:r>
              <a:t>.append( )</a:t>
            </a:r>
          </a:p>
        </p:txBody>
      </p:sp>
      <p:sp>
        <p:nvSpPr>
          <p:cNvPr id="245" name="Shape 245"/>
          <p:cNvSpPr/>
          <p:nvPr/>
        </p:nvSpPr>
        <p:spPr>
          <a:xfrm>
            <a:off x="1505396" y="3893642"/>
            <a:ext cx="2661827" cy="624841"/>
          </a:xfrm>
          <a:prstGeom prst="rect">
            <a:avLst/>
          </a:prstGeom>
          <a:solidFill>
            <a:srgbClr val="767171"/>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600"/>
            </a:lvl1pPr>
          </a:lstStyle>
          <a:p>
            <a:pPr/>
            <a:r>
              <a:t>.on(“click”)</a:t>
            </a:r>
          </a:p>
        </p:txBody>
      </p:sp>
      <p:sp>
        <p:nvSpPr>
          <p:cNvPr id="246" name="Shape 246"/>
          <p:cNvSpPr/>
          <p:nvPr/>
        </p:nvSpPr>
        <p:spPr>
          <a:xfrm>
            <a:off x="3725857" y="5659606"/>
            <a:ext cx="2475866" cy="624841"/>
          </a:xfrm>
          <a:prstGeom prst="rect">
            <a:avLst/>
          </a:prstGeom>
          <a:solidFill>
            <a:srgbClr val="548235"/>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600"/>
            </a:lvl1pPr>
          </a:lstStyle>
          <a:p>
            <a:pPr/>
            <a:r>
              <a:t>.animate( )</a:t>
            </a:r>
          </a:p>
        </p:txBody>
      </p:sp>
      <p:sp>
        <p:nvSpPr>
          <p:cNvPr id="247" name="Shape 247"/>
          <p:cNvSpPr/>
          <p:nvPr/>
        </p:nvSpPr>
        <p:spPr>
          <a:xfrm>
            <a:off x="6540960" y="5659606"/>
            <a:ext cx="1285762" cy="624841"/>
          </a:xfrm>
          <a:prstGeom prst="rect">
            <a:avLst/>
          </a:prstGeom>
          <a:solidFill>
            <a:srgbClr val="FFD966"/>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600"/>
            </a:lvl1pPr>
          </a:lstStyle>
          <a:p>
            <a:pPr/>
            <a:r>
              <a:t>.etc()</a:t>
            </a:r>
          </a:p>
        </p:txBody>
      </p:sp>
      <p:sp>
        <p:nvSpPr>
          <p:cNvPr id="248" name="Shape 248"/>
          <p:cNvSpPr/>
          <p:nvPr/>
        </p:nvSpPr>
        <p:spPr>
          <a:xfrm>
            <a:off x="31819" y="2856645"/>
            <a:ext cx="9144001" cy="7926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latin typeface="Arial"/>
                <a:ea typeface="Arial"/>
                <a:cs typeface="Arial"/>
                <a:sym typeface="Arial"/>
              </a:defRPr>
            </a:lvl1pPr>
          </a:lstStyle>
          <a:p>
            <a:pPr/>
            <a:r>
              <a:t>Then we tie the element to a jQuery method of our choosing to capture events and change that element (or a different element) </a:t>
            </a:r>
          </a:p>
        </p:txBody>
      </p:sp>
      <p:sp>
        <p:nvSpPr>
          <p:cNvPr id="249" name="Shape 249"/>
          <p:cNvSpPr/>
          <p:nvPr/>
        </p:nvSpPr>
        <p:spPr>
          <a:xfrm>
            <a:off x="4897518" y="3875361"/>
            <a:ext cx="1956605" cy="624841"/>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600"/>
            </a:lvl1pPr>
          </a:lstStyle>
          <a:p>
            <a:pPr/>
            <a:r>
              <a:t>.ready(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xfrm>
            <a:off x="304799" y="-1"/>
            <a:ext cx="5470528" cy="653856"/>
          </a:xfrm>
          <a:prstGeom prst="rect">
            <a:avLst/>
          </a:prstGeom>
        </p:spPr>
        <p:txBody>
          <a:bodyPr/>
          <a:lstStyle/>
          <a:p>
            <a:pPr/>
            <a:r>
              <a:t>jQuery – Common Example</a:t>
            </a:r>
          </a:p>
        </p:txBody>
      </p:sp>
      <p:pic>
        <p:nvPicPr>
          <p:cNvPr id="252" name="image9.png"/>
          <p:cNvPicPr>
            <a:picLocks noChangeAspect="1"/>
          </p:cNvPicPr>
          <p:nvPr/>
        </p:nvPicPr>
        <p:blipFill>
          <a:blip r:embed="rId2">
            <a:extLst/>
          </a:blip>
          <a:stretch>
            <a:fillRect/>
          </a:stretch>
        </p:blipFill>
        <p:spPr>
          <a:xfrm>
            <a:off x="3075383" y="4425393"/>
            <a:ext cx="1638301" cy="1285876"/>
          </a:xfrm>
          <a:prstGeom prst="rect">
            <a:avLst/>
          </a:prstGeom>
          <a:ln w="12700">
            <a:miter lim="400000"/>
          </a:ln>
        </p:spPr>
      </p:pic>
      <p:pic>
        <p:nvPicPr>
          <p:cNvPr id="253" name="image10.png"/>
          <p:cNvPicPr>
            <a:picLocks noChangeAspect="1"/>
          </p:cNvPicPr>
          <p:nvPr/>
        </p:nvPicPr>
        <p:blipFill>
          <a:blip r:embed="rId3">
            <a:extLst/>
          </a:blip>
          <a:srcRect l="0" t="0" r="5287" b="0"/>
          <a:stretch>
            <a:fillRect/>
          </a:stretch>
        </p:blipFill>
        <p:spPr>
          <a:xfrm>
            <a:off x="4620226" y="2449416"/>
            <a:ext cx="4447574" cy="3543301"/>
          </a:xfrm>
          <a:prstGeom prst="rect">
            <a:avLst/>
          </a:prstGeom>
          <a:ln w="12700">
            <a:miter lim="400000"/>
          </a:ln>
        </p:spPr>
      </p:pic>
      <p:pic>
        <p:nvPicPr>
          <p:cNvPr id="254" name="image11.png"/>
          <p:cNvPicPr>
            <a:picLocks noChangeAspect="1"/>
          </p:cNvPicPr>
          <p:nvPr/>
        </p:nvPicPr>
        <p:blipFill>
          <a:blip r:embed="rId4">
            <a:extLst/>
          </a:blip>
          <a:stretch>
            <a:fillRect/>
          </a:stretch>
        </p:blipFill>
        <p:spPr>
          <a:xfrm>
            <a:off x="0" y="2755114"/>
            <a:ext cx="4772025" cy="1038226"/>
          </a:xfrm>
          <a:prstGeom prst="rect">
            <a:avLst/>
          </a:prstGeom>
          <a:ln w="12700">
            <a:miter lim="400000"/>
          </a:ln>
        </p:spPr>
      </p:pic>
      <p:sp>
        <p:nvSpPr>
          <p:cNvPr id="255" name="Shape 255"/>
          <p:cNvSpPr/>
          <p:nvPr/>
        </p:nvSpPr>
        <p:spPr>
          <a:xfrm flipV="1">
            <a:off x="1371599" y="3657600"/>
            <a:ext cx="914402" cy="563468"/>
          </a:xfrm>
          <a:prstGeom prst="line">
            <a:avLst/>
          </a:prstGeom>
          <a:ln w="57150">
            <a:solidFill>
              <a:srgbClr val="5B9BD5"/>
            </a:solidFill>
            <a:miter/>
            <a:tailEnd type="triangle"/>
          </a:ln>
        </p:spPr>
        <p:txBody>
          <a:bodyPr lIns="45719" rIns="45719"/>
          <a:lstStyle/>
          <a:p>
            <a:pPr/>
          </a:p>
        </p:txBody>
      </p:sp>
      <p:sp>
        <p:nvSpPr>
          <p:cNvPr id="256" name="Shape 256"/>
          <p:cNvSpPr/>
          <p:nvPr/>
        </p:nvSpPr>
        <p:spPr>
          <a:xfrm>
            <a:off x="3390900" y="5791200"/>
            <a:ext cx="3467100" cy="0"/>
          </a:xfrm>
          <a:prstGeom prst="line">
            <a:avLst/>
          </a:prstGeom>
          <a:ln w="57150">
            <a:solidFill>
              <a:srgbClr val="5B9BD5"/>
            </a:solidFill>
            <a:miter/>
            <a:tailEnd type="triangle"/>
          </a:ln>
        </p:spPr>
        <p:txBody>
          <a:bodyPr lIns="45719" rIns="45719"/>
          <a:lstStyle/>
          <a:p>
            <a:pPr/>
          </a:p>
        </p:txBody>
      </p:sp>
      <p:sp>
        <p:nvSpPr>
          <p:cNvPr id="257" name="Shape 257"/>
          <p:cNvSpPr/>
          <p:nvPr/>
        </p:nvSpPr>
        <p:spPr>
          <a:xfrm>
            <a:off x="117617" y="4238664"/>
            <a:ext cx="2749115"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1. Click the Grow Button</a:t>
            </a:r>
          </a:p>
        </p:txBody>
      </p:sp>
      <p:sp>
        <p:nvSpPr>
          <p:cNvPr id="258" name="Shape 258"/>
          <p:cNvSpPr/>
          <p:nvPr/>
        </p:nvSpPr>
        <p:spPr>
          <a:xfrm>
            <a:off x="3390900" y="5921288"/>
            <a:ext cx="3196603"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2. Make Captain Planet Grow</a:t>
            </a:r>
          </a:p>
        </p:txBody>
      </p:sp>
      <p:pic>
        <p:nvPicPr>
          <p:cNvPr id="259" name="image12.png"/>
          <p:cNvPicPr>
            <a:picLocks noChangeAspect="1"/>
          </p:cNvPicPr>
          <p:nvPr/>
        </p:nvPicPr>
        <p:blipFill>
          <a:blip r:embed="rId5">
            <a:extLst/>
          </a:blip>
          <a:stretch>
            <a:fillRect/>
          </a:stretch>
        </p:blipFill>
        <p:spPr>
          <a:xfrm>
            <a:off x="304800" y="876096"/>
            <a:ext cx="8502364" cy="133370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title"/>
          </p:nvPr>
        </p:nvSpPr>
        <p:spPr>
          <a:xfrm>
            <a:off x="304799" y="-1"/>
            <a:ext cx="5470528" cy="653856"/>
          </a:xfrm>
          <a:prstGeom prst="rect">
            <a:avLst/>
          </a:prstGeom>
        </p:spPr>
        <p:txBody>
          <a:bodyPr/>
          <a:lstStyle/>
          <a:p>
            <a:pPr/>
            <a:r>
              <a:t>Use Documentation When Needed!</a:t>
            </a:r>
          </a:p>
        </p:txBody>
      </p:sp>
      <p:pic>
        <p:nvPicPr>
          <p:cNvPr id="262" name="image13.png"/>
          <p:cNvPicPr>
            <a:picLocks noChangeAspect="1"/>
          </p:cNvPicPr>
          <p:nvPr/>
        </p:nvPicPr>
        <p:blipFill>
          <a:blip r:embed="rId2">
            <a:extLst/>
          </a:blip>
          <a:stretch>
            <a:fillRect/>
          </a:stretch>
        </p:blipFill>
        <p:spPr>
          <a:xfrm>
            <a:off x="5681" y="747991"/>
            <a:ext cx="9144190" cy="530520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title"/>
          </p:nvPr>
        </p:nvSpPr>
        <p:spPr>
          <a:xfrm>
            <a:off x="390606" y="2953542"/>
            <a:ext cx="8229601" cy="871859"/>
          </a:xfrm>
          <a:prstGeom prst="rect">
            <a:avLst/>
          </a:prstGeom>
        </p:spPr>
        <p:txBody>
          <a:bodyPr/>
          <a:lstStyle/>
          <a:p>
            <a:pPr/>
            <a:r>
              <a:t>Fridge Game!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67" name="Shape 267"/>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268" name="Shape 268"/>
          <p:cNvSpPr/>
          <p:nvPr/>
        </p:nvSpPr>
        <p:spPr>
          <a:xfrm>
            <a:off x="304800" y="761999"/>
            <a:ext cx="8686800" cy="61266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latin typeface="Arial"/>
                <a:ea typeface="Arial"/>
                <a:cs typeface="Arial"/>
                <a:sym typeface="Arial"/>
              </a:defRPr>
            </a:pPr>
            <a:r>
              <a:t>Working in groups of 3 complete the code for the fridge activity such that:</a:t>
            </a:r>
          </a:p>
          <a:p>
            <a:pPr marL="342900" indent="-342900">
              <a:buSzPct val="100000"/>
              <a:buFont typeface="Arial"/>
              <a:buChar char="•"/>
              <a:defRPr sz="2400">
                <a:latin typeface="Arial"/>
                <a:ea typeface="Arial"/>
                <a:cs typeface="Arial"/>
                <a:sym typeface="Arial"/>
              </a:defRPr>
            </a:pPr>
          </a:p>
          <a:p>
            <a:pPr lvl="1" marL="800100" indent="-342900">
              <a:buSzPct val="100000"/>
              <a:buFont typeface="Arial"/>
              <a:buChar char="•"/>
              <a:defRPr sz="2400">
                <a:latin typeface="Arial"/>
                <a:ea typeface="Arial"/>
                <a:cs typeface="Arial"/>
                <a:sym typeface="Arial"/>
              </a:defRPr>
            </a:pPr>
            <a:r>
              <a:t>Javascript dynamically generates buttons for each of the letters on the screen.</a:t>
            </a:r>
          </a:p>
          <a:p>
            <a:pPr lvl="1" marL="800100" indent="-342900">
              <a:buSzPct val="100000"/>
              <a:buFont typeface="Arial"/>
              <a:buChar char="•"/>
              <a:defRPr sz="2400">
                <a:latin typeface="Arial"/>
                <a:ea typeface="Arial"/>
                <a:cs typeface="Arial"/>
                <a:sym typeface="Arial"/>
              </a:defRPr>
            </a:pPr>
          </a:p>
          <a:p>
            <a:pPr lvl="1" marL="800100" indent="-342900">
              <a:buSzPct val="100000"/>
              <a:buFont typeface="Arial"/>
              <a:buChar char="•"/>
              <a:defRPr sz="2400">
                <a:latin typeface="Arial"/>
                <a:ea typeface="Arial"/>
                <a:cs typeface="Arial"/>
                <a:sym typeface="Arial"/>
              </a:defRPr>
            </a:pPr>
            <a:r>
              <a:t>Clicking any of the buttons leads the SAME letter to be displayed on the screen.</a:t>
            </a:r>
          </a:p>
          <a:p>
            <a:pPr lvl="1" marL="800100" indent="-342900">
              <a:buSzPct val="100000"/>
              <a:buFont typeface="Arial"/>
              <a:buChar char="•"/>
              <a:defRPr sz="2400">
                <a:latin typeface="Arial"/>
                <a:ea typeface="Arial"/>
                <a:cs typeface="Arial"/>
                <a:sym typeface="Arial"/>
              </a:defRPr>
            </a:pPr>
          </a:p>
          <a:p>
            <a:pPr lvl="1" marL="800100" indent="-342900">
              <a:buSzPct val="100000"/>
              <a:buFont typeface="Arial"/>
              <a:buChar char="•"/>
              <a:defRPr sz="2400">
                <a:latin typeface="Arial"/>
                <a:ea typeface="Arial"/>
                <a:cs typeface="Arial"/>
                <a:sym typeface="Arial"/>
              </a:defRPr>
            </a:pPr>
            <a:r>
              <a:t>Hitting the clear button erases all of the letters from the fridge.</a:t>
            </a:r>
          </a:p>
          <a:p>
            <a:pPr lvl="1" marL="800100" indent="-342900">
              <a:buSzPct val="100000"/>
              <a:buFont typeface="Arial"/>
              <a:buChar char="•"/>
              <a:defRPr sz="2400">
                <a:latin typeface="Arial"/>
                <a:ea typeface="Arial"/>
                <a:cs typeface="Arial"/>
                <a:sym typeface="Arial"/>
              </a:defRPr>
            </a:pPr>
          </a:p>
          <a:p>
            <a:pPr marL="342900" indent="-342900">
              <a:buSzPct val="100000"/>
              <a:buFont typeface="Arial"/>
              <a:buChar char="•"/>
              <a:defRPr i="1" sz="2400">
                <a:latin typeface="Arial"/>
                <a:ea typeface="Arial"/>
                <a:cs typeface="Arial"/>
                <a:sym typeface="Arial"/>
              </a:defRPr>
            </a:pPr>
            <a:r>
              <a:t>Note: This is a </a:t>
            </a:r>
            <a:r>
              <a:rPr u="sng"/>
              <a:t>challenging</a:t>
            </a:r>
            <a:r>
              <a:t> exercise. You may want one person to type, while the other two watch over to catch bugs and/or research necessary snippets. </a:t>
            </a:r>
          </a:p>
          <a:p>
            <a:pPr lvl="1" marL="800100" indent="-342900">
              <a:buSzPct val="100000"/>
              <a:buFont typeface="Arial"/>
              <a:buChar char="•"/>
              <a:defRPr sz="2400">
                <a:latin typeface="Arial"/>
                <a:ea typeface="Arial"/>
                <a:cs typeface="Arial"/>
                <a:sym typeface="Arial"/>
              </a:defRPr>
            </a:pPr>
          </a:p>
        </p:txBody>
      </p:sp>
      <p:sp>
        <p:nvSpPr>
          <p:cNvPr id="269" name="Shape 269"/>
          <p:cNvSpPr/>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2-FridgeGame </a:t>
            </a:r>
            <a:r>
              <a:t>|  Suggested Time: </a:t>
            </a:r>
            <a:r>
              <a:rPr b="0"/>
              <a:t>35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xfrm>
            <a:off x="304799" y="-1"/>
            <a:ext cx="5470528" cy="653856"/>
          </a:xfrm>
          <a:prstGeom prst="rect">
            <a:avLst/>
          </a:prstGeom>
        </p:spPr>
        <p:txBody>
          <a:bodyPr/>
          <a:lstStyle/>
          <a:p>
            <a:pPr/>
            <a:r>
              <a:t>This shouldn’t be you…</a:t>
            </a:r>
          </a:p>
        </p:txBody>
      </p:sp>
      <p:pic>
        <p:nvPicPr>
          <p:cNvPr id="197" name="image5.gif" descr="https://media.giphy.com/media/lNMyVfxjfzIJO/giphy.gif"/>
          <p:cNvPicPr>
            <a:picLocks noChangeAspect="0"/>
          </p:cNvPicPr>
          <p:nvPr/>
        </p:nvPicPr>
        <p:blipFill>
          <a:blip r:embed="rId2">
            <a:extLst/>
          </a:blip>
          <a:stretch>
            <a:fillRect/>
          </a:stretch>
        </p:blipFill>
        <p:spPr>
          <a:xfrm>
            <a:off x="76199" y="914400"/>
            <a:ext cx="9009082" cy="505671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title"/>
          </p:nvPr>
        </p:nvSpPr>
        <p:spPr>
          <a:xfrm>
            <a:off x="390606" y="2953542"/>
            <a:ext cx="8229601" cy="871859"/>
          </a:xfrm>
          <a:prstGeom prst="rect">
            <a:avLst/>
          </a:prstGeom>
        </p:spPr>
        <p:txBody>
          <a:bodyPr/>
          <a:lstStyle/>
          <a:p>
            <a:pPr/>
            <a:r>
              <a:t>Crystal Collector!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title"/>
          </p:nvPr>
        </p:nvSpPr>
        <p:spPr>
          <a:xfrm>
            <a:off x="304799" y="-1"/>
            <a:ext cx="5470528" cy="653856"/>
          </a:xfrm>
          <a:prstGeom prst="rect">
            <a:avLst/>
          </a:prstGeom>
        </p:spPr>
        <p:txBody>
          <a:bodyPr/>
          <a:lstStyle/>
          <a:p>
            <a:pPr/>
            <a:r>
              <a:t>Demo Time</a:t>
            </a:r>
          </a:p>
        </p:txBody>
      </p:sp>
      <p:sp>
        <p:nvSpPr>
          <p:cNvPr id="274" name="Shape 274"/>
          <p:cNvSpPr/>
          <p:nvPr/>
        </p:nvSpPr>
        <p:spPr>
          <a:xfrm>
            <a:off x="304800" y="1447800"/>
            <a:ext cx="8534400" cy="3429000"/>
          </a:xfrm>
          <a:prstGeom prst="rect">
            <a:avLst/>
          </a:prstGeom>
          <a:ln>
            <a:solidFill>
              <a:srgbClr val="5B9BD5"/>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600">
                <a:latin typeface="Arial"/>
                <a:ea typeface="Arial"/>
                <a:cs typeface="Arial"/>
                <a:sym typeface="Arial"/>
              </a:defRPr>
            </a:pPr>
            <a:r>
              <a:t>Instructor: Demo </a:t>
            </a:r>
            <a:endParaRPr sz="3300">
              <a:latin typeface="Calibri Light"/>
              <a:ea typeface="Calibri Light"/>
              <a:cs typeface="Calibri Light"/>
              <a:sym typeface="Calibri Light"/>
            </a:endParaRPr>
          </a:p>
          <a:p>
            <a:pPr algn="ctr" defTabSz="685800">
              <a:defRPr i="1" sz="2000">
                <a:latin typeface="Arial"/>
                <a:ea typeface="Arial"/>
                <a:cs typeface="Arial"/>
                <a:sym typeface="Arial"/>
              </a:defRPr>
            </a:pPr>
            <a:r>
              <a:t>(1-12.html | 3-CrystalExample)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title"/>
          </p:nvPr>
        </p:nvSpPr>
        <p:spPr>
          <a:xfrm>
            <a:off x="390606" y="2953542"/>
            <a:ext cx="8229601" cy="871859"/>
          </a:xfrm>
          <a:prstGeom prst="rect">
            <a:avLst/>
          </a:prstGeom>
        </p:spPr>
        <p:txBody>
          <a:bodyPr/>
          <a:lstStyle/>
          <a:p>
            <a:pPr/>
            <a:r>
              <a:t>Lexical Scope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nvSpPr>
        <p:spPr>
          <a:xfrm>
            <a:off x="304800" y="98052"/>
            <a:ext cx="51054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Shh… Just Between Us.</a:t>
            </a:r>
          </a:p>
        </p:txBody>
      </p:sp>
      <p:pic>
        <p:nvPicPr>
          <p:cNvPr id="279" name="image14.png" descr="https://render.bitstrips.com/v2/cpanel/8582823-48452630_1-s1-v1.png?palette=1"/>
          <p:cNvPicPr>
            <a:picLocks noChangeAspect="1"/>
          </p:cNvPicPr>
          <p:nvPr/>
        </p:nvPicPr>
        <p:blipFill>
          <a:blip r:embed="rId2">
            <a:extLst/>
          </a:blip>
          <a:stretch>
            <a:fillRect/>
          </a:stretch>
        </p:blipFill>
        <p:spPr>
          <a:xfrm>
            <a:off x="457200" y="1151448"/>
            <a:ext cx="3790950" cy="3790951"/>
          </a:xfrm>
          <a:prstGeom prst="rect">
            <a:avLst/>
          </a:prstGeom>
          <a:ln w="12700">
            <a:miter lim="400000"/>
          </a:ln>
        </p:spPr>
      </p:pic>
      <p:sp>
        <p:nvSpPr>
          <p:cNvPr id="280" name="Shape 280"/>
          <p:cNvSpPr/>
          <p:nvPr/>
        </p:nvSpPr>
        <p:spPr>
          <a:xfrm>
            <a:off x="4545808" y="1368584"/>
            <a:ext cx="4572001" cy="236082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4000" u="sng">
                <a:latin typeface="Arial"/>
                <a:ea typeface="Arial"/>
                <a:cs typeface="Arial"/>
                <a:sym typeface="Arial"/>
              </a:defRPr>
            </a:pPr>
            <a:r>
              <a:t>WARNING:</a:t>
            </a:r>
          </a:p>
          <a:p>
            <a:pPr>
              <a:defRPr b="1" sz="4000">
                <a:latin typeface="Arial"/>
                <a:ea typeface="Arial"/>
                <a:cs typeface="Arial"/>
                <a:sym typeface="Arial"/>
              </a:defRPr>
            </a:pPr>
            <a:r>
              <a:t>This next section is heavy on theory.</a:t>
            </a:r>
          </a:p>
        </p:txBody>
      </p:sp>
      <p:sp>
        <p:nvSpPr>
          <p:cNvPr id="281" name="Shape 281"/>
          <p:cNvSpPr/>
          <p:nvPr/>
        </p:nvSpPr>
        <p:spPr>
          <a:xfrm>
            <a:off x="457200" y="5361330"/>
            <a:ext cx="8458200"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a:latin typeface="Arial"/>
                <a:ea typeface="Arial"/>
                <a:cs typeface="Arial"/>
                <a:sym typeface="Arial"/>
              </a:defRPr>
            </a:pPr>
            <a:r>
              <a:t>Disclaimer:</a:t>
            </a:r>
          </a:p>
          <a:p>
            <a:pPr algn="ctr">
              <a:defRPr>
                <a:latin typeface="Arial"/>
                <a:ea typeface="Arial"/>
                <a:cs typeface="Arial"/>
                <a:sym typeface="Arial"/>
              </a:defRPr>
            </a:pPr>
            <a:r>
              <a:t>It’s not the end of the world if its confusing and/or you’re completely lost.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nvSpPr>
        <p:spPr>
          <a:xfrm>
            <a:off x="304800" y="98052"/>
            <a:ext cx="51054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Javascript Scope</a:t>
            </a:r>
          </a:p>
        </p:txBody>
      </p:sp>
      <p:sp>
        <p:nvSpPr>
          <p:cNvPr id="284" name="Shape 284"/>
          <p:cNvSpPr/>
          <p:nvPr/>
        </p:nvSpPr>
        <p:spPr>
          <a:xfrm>
            <a:off x="152400" y="817611"/>
            <a:ext cx="8765935" cy="24817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000">
                <a:latin typeface="Arial"/>
                <a:ea typeface="Arial"/>
                <a:cs typeface="Arial"/>
                <a:sym typeface="Arial"/>
              </a:defRPr>
            </a:pPr>
            <a:r>
              <a:t>In Javascript </a:t>
            </a:r>
            <a:r>
              <a:rPr u="sng"/>
              <a:t>curly brackets { } </a:t>
            </a:r>
            <a:r>
              <a:t>indicate blocks of code. </a:t>
            </a:r>
            <a:endParaRPr sz="2400"/>
          </a:p>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In order for the code inside the curly brackets to be executed, it must meet the condition or it must be called (example: functions).</a:t>
            </a:r>
            <a:endParaRPr sz="2400"/>
          </a:p>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These blocks of code have the power to affect variables outside the curly brackets if those variables were declared outside – so be careful!</a:t>
            </a:r>
            <a:endParaRPr sz="2400"/>
          </a:p>
        </p:txBody>
      </p:sp>
      <p:pic>
        <p:nvPicPr>
          <p:cNvPr id="285" name="image15.png"/>
          <p:cNvPicPr>
            <a:picLocks noChangeAspect="1"/>
          </p:cNvPicPr>
          <p:nvPr/>
        </p:nvPicPr>
        <p:blipFill>
          <a:blip r:embed="rId2">
            <a:extLst/>
          </a:blip>
          <a:stretch>
            <a:fillRect/>
          </a:stretch>
        </p:blipFill>
        <p:spPr>
          <a:xfrm>
            <a:off x="3755502" y="3193101"/>
            <a:ext cx="4857751" cy="311467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nvSpPr>
        <p:spPr>
          <a:xfrm>
            <a:off x="304800" y="98052"/>
            <a:ext cx="51054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Scope = Boxes in Boxes</a:t>
            </a:r>
          </a:p>
        </p:txBody>
      </p:sp>
      <p:pic>
        <p:nvPicPr>
          <p:cNvPr id="288" name="image16.jpeg" descr="http://clubajax.org/wp-content/uploads/2011/11/HyperCube.jpg"/>
          <p:cNvPicPr>
            <a:picLocks noChangeAspect="1"/>
          </p:cNvPicPr>
          <p:nvPr/>
        </p:nvPicPr>
        <p:blipFill>
          <a:blip r:embed="rId2">
            <a:extLst/>
          </a:blip>
          <a:stretch>
            <a:fillRect/>
          </a:stretch>
        </p:blipFill>
        <p:spPr>
          <a:xfrm>
            <a:off x="5080" y="1359248"/>
            <a:ext cx="9121341" cy="2873848"/>
          </a:xfrm>
          <a:prstGeom prst="rect">
            <a:avLst/>
          </a:prstGeom>
          <a:ln w="12700">
            <a:miter lim="400000"/>
          </a:ln>
        </p:spPr>
      </p:pic>
      <p:sp>
        <p:nvSpPr>
          <p:cNvPr id="289" name="Shape 289"/>
          <p:cNvSpPr/>
          <p:nvPr/>
        </p:nvSpPr>
        <p:spPr>
          <a:xfrm>
            <a:off x="457200" y="4572000"/>
            <a:ext cx="8458200" cy="10179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3200" u="sng">
                <a:latin typeface="Arial"/>
                <a:ea typeface="Arial"/>
                <a:cs typeface="Arial"/>
                <a:sym typeface="Arial"/>
              </a:defRPr>
            </a:pPr>
            <a:r>
              <a:t>Scope</a:t>
            </a:r>
            <a:r>
              <a:rPr u="none"/>
              <a:t> impacts which variables can be accessed by which function.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title"/>
          </p:nvPr>
        </p:nvSpPr>
        <p:spPr>
          <a:xfrm>
            <a:off x="304799" y="-1"/>
            <a:ext cx="5470528" cy="653856"/>
          </a:xfrm>
          <a:prstGeom prst="rect">
            <a:avLst/>
          </a:prstGeom>
        </p:spPr>
        <p:txBody>
          <a:bodyPr/>
          <a:lstStyle/>
          <a:p>
            <a:pPr/>
            <a:r>
              <a:t>Scope = Boxes in Boxes</a:t>
            </a:r>
          </a:p>
        </p:txBody>
      </p:sp>
      <p:sp>
        <p:nvSpPr>
          <p:cNvPr id="292" name="Shape 292"/>
          <p:cNvSpPr/>
          <p:nvPr/>
        </p:nvSpPr>
        <p:spPr>
          <a:xfrm>
            <a:off x="457200" y="838200"/>
            <a:ext cx="8382000" cy="5334000"/>
          </a:xfrm>
          <a:prstGeom prst="rect">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293" name="Shape 293"/>
          <p:cNvSpPr/>
          <p:nvPr/>
        </p:nvSpPr>
        <p:spPr>
          <a:xfrm>
            <a:off x="914400" y="1213570"/>
            <a:ext cx="7620000" cy="4806230"/>
          </a:xfrm>
          <a:prstGeom prst="rect">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294" name="Shape 294"/>
          <p:cNvSpPr/>
          <p:nvPr/>
        </p:nvSpPr>
        <p:spPr>
          <a:xfrm>
            <a:off x="1472083" y="1622814"/>
            <a:ext cx="6681318" cy="4021616"/>
          </a:xfrm>
          <a:prstGeom prst="rect">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295" name="Shape 295"/>
          <p:cNvSpPr/>
          <p:nvPr/>
        </p:nvSpPr>
        <p:spPr>
          <a:xfrm>
            <a:off x="2286000" y="2147982"/>
            <a:ext cx="5497287" cy="3180923"/>
          </a:xfrm>
          <a:prstGeom prst="rect">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296" name="Shape 296"/>
          <p:cNvSpPr/>
          <p:nvPr/>
        </p:nvSpPr>
        <p:spPr>
          <a:xfrm>
            <a:off x="471894" y="838199"/>
            <a:ext cx="1869205"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function global()</a:t>
            </a:r>
          </a:p>
        </p:txBody>
      </p:sp>
      <p:sp>
        <p:nvSpPr>
          <p:cNvPr id="297" name="Shape 297"/>
          <p:cNvSpPr/>
          <p:nvPr/>
        </p:nvSpPr>
        <p:spPr>
          <a:xfrm>
            <a:off x="1063450" y="1255983"/>
            <a:ext cx="1802680"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function inner()</a:t>
            </a:r>
          </a:p>
        </p:txBody>
      </p:sp>
      <p:sp>
        <p:nvSpPr>
          <p:cNvPr id="298" name="Shape 298"/>
          <p:cNvSpPr/>
          <p:nvPr/>
        </p:nvSpPr>
        <p:spPr>
          <a:xfrm>
            <a:off x="1535533" y="1725178"/>
            <a:ext cx="232093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function eveninner()</a:t>
            </a:r>
          </a:p>
        </p:txBody>
      </p:sp>
      <p:sp>
        <p:nvSpPr>
          <p:cNvPr id="299" name="Shape 299"/>
          <p:cNvSpPr/>
          <p:nvPr/>
        </p:nvSpPr>
        <p:spPr>
          <a:xfrm>
            <a:off x="2535215" y="2210890"/>
            <a:ext cx="1894097"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function innest()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nvSpPr>
        <p:spPr>
          <a:xfrm>
            <a:off x="304800" y="98052"/>
            <a:ext cx="6781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Javascript’s Odd Relationship with Scope</a:t>
            </a:r>
          </a:p>
        </p:txBody>
      </p:sp>
      <p:sp>
        <p:nvSpPr>
          <p:cNvPr id="302" name="Shape 302"/>
          <p:cNvSpPr/>
          <p:nvPr/>
        </p:nvSpPr>
        <p:spPr>
          <a:xfrm>
            <a:off x="457200" y="5361330"/>
            <a:ext cx="8458200"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latin typeface="Arial"/>
                <a:ea typeface="Arial"/>
                <a:cs typeface="Arial"/>
                <a:sym typeface="Arial"/>
              </a:defRPr>
            </a:lvl1pPr>
          </a:lstStyle>
          <a:p>
            <a:pPr/>
            <a:r>
              <a:t>For those who have programmed in other languages, Javascript seemingly behaves in unpredictable ways.</a:t>
            </a:r>
          </a:p>
        </p:txBody>
      </p:sp>
      <p:pic>
        <p:nvPicPr>
          <p:cNvPr id="303" name="image17.jpeg" descr="http://blog.monstuff.com/archives/images/js-exec_model_callfunction.jpg"/>
          <p:cNvPicPr>
            <a:picLocks noChangeAspect="1"/>
          </p:cNvPicPr>
          <p:nvPr/>
        </p:nvPicPr>
        <p:blipFill>
          <a:blip r:embed="rId2">
            <a:extLst/>
          </a:blip>
          <a:stretch>
            <a:fillRect/>
          </a:stretch>
        </p:blipFill>
        <p:spPr>
          <a:xfrm>
            <a:off x="431868" y="962392"/>
            <a:ext cx="5047181" cy="4143008"/>
          </a:xfrm>
          <a:prstGeom prst="rect">
            <a:avLst/>
          </a:prstGeom>
          <a:ln w="12700">
            <a:miter lim="400000"/>
          </a:ln>
        </p:spPr>
      </p:pic>
      <p:pic>
        <p:nvPicPr>
          <p:cNvPr id="304" name="image18.png" descr="https://render.bitstrips.com/v2/cpanel/9163667-48452630_1-s1-v1.png?palette=1"/>
          <p:cNvPicPr>
            <a:picLocks noChangeAspect="1"/>
          </p:cNvPicPr>
          <p:nvPr/>
        </p:nvPicPr>
        <p:blipFill>
          <a:blip r:embed="rId3">
            <a:extLst/>
          </a:blip>
          <a:stretch>
            <a:fillRect/>
          </a:stretch>
        </p:blipFill>
        <p:spPr>
          <a:xfrm>
            <a:off x="5503331" y="1752600"/>
            <a:ext cx="3557451" cy="35574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6" name="image19.png"/>
          <p:cNvPicPr>
            <a:picLocks noChangeAspect="1"/>
          </p:cNvPicPr>
          <p:nvPr/>
        </p:nvPicPr>
        <p:blipFill>
          <a:blip r:embed="rId2">
            <a:extLst/>
          </a:blip>
          <a:stretch>
            <a:fillRect/>
          </a:stretch>
        </p:blipFill>
        <p:spPr>
          <a:xfrm>
            <a:off x="130175" y="762001"/>
            <a:ext cx="4677467" cy="5562601"/>
          </a:xfrm>
          <a:prstGeom prst="rect">
            <a:avLst/>
          </a:prstGeom>
          <a:ln w="12700">
            <a:miter lim="400000"/>
          </a:ln>
        </p:spPr>
      </p:pic>
      <p:sp>
        <p:nvSpPr>
          <p:cNvPr id="307" name="Shape 307"/>
          <p:cNvSpPr/>
          <p:nvPr/>
        </p:nvSpPr>
        <p:spPr>
          <a:xfrm>
            <a:off x="304800" y="98052"/>
            <a:ext cx="8839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Javascript Scope Example (Tricky) </a:t>
            </a:r>
          </a:p>
        </p:txBody>
      </p:sp>
      <p:sp>
        <p:nvSpPr>
          <p:cNvPr id="308" name="Shape 308"/>
          <p:cNvSpPr/>
          <p:nvPr/>
        </p:nvSpPr>
        <p:spPr>
          <a:xfrm>
            <a:off x="5803100" y="2057400"/>
            <a:ext cx="3282471" cy="14031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200">
                <a:latin typeface="Arial"/>
                <a:ea typeface="Arial"/>
                <a:cs typeface="Arial"/>
                <a:sym typeface="Arial"/>
              </a:defRPr>
            </a:pPr>
            <a:r>
              <a:t>Here </a:t>
            </a:r>
            <a:r>
              <a:rPr b="1"/>
              <a:t>nested function </a:t>
            </a:r>
            <a:r>
              <a:t>is clearly able to access the variables of their </a:t>
            </a:r>
            <a:r>
              <a:rPr b="1"/>
              <a:t>parent function</a:t>
            </a:r>
            <a:r>
              <a:t>.</a:t>
            </a:r>
          </a:p>
        </p:txBody>
      </p:sp>
      <p:sp>
        <p:nvSpPr>
          <p:cNvPr id="309" name="Shape 309"/>
          <p:cNvSpPr/>
          <p:nvPr/>
        </p:nvSpPr>
        <p:spPr>
          <a:xfrm flipH="1">
            <a:off x="3505199" y="2696190"/>
            <a:ext cx="2514601" cy="33900"/>
          </a:xfrm>
          <a:prstGeom prst="line">
            <a:avLst/>
          </a:prstGeom>
          <a:ln w="44450">
            <a:solidFill>
              <a:srgbClr val="FF0000"/>
            </a:solidFill>
            <a:miter/>
            <a:tailEnd type="triangle"/>
          </a:ln>
        </p:spPr>
        <p:txBody>
          <a:bodyPr lIns="45719" rIns="45719"/>
          <a:lstStyle/>
          <a:p>
            <a:pPr/>
          </a:p>
        </p:txBody>
      </p:sp>
      <p:sp>
        <p:nvSpPr>
          <p:cNvPr id="310" name="Shape 310"/>
          <p:cNvSpPr/>
          <p:nvPr/>
        </p:nvSpPr>
        <p:spPr>
          <a:xfrm>
            <a:off x="5803100" y="4357408"/>
            <a:ext cx="3282471" cy="17333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200">
                <a:latin typeface="Arial"/>
                <a:ea typeface="Arial"/>
                <a:cs typeface="Arial"/>
                <a:sym typeface="Arial"/>
              </a:defRPr>
            </a:pPr>
            <a:r>
              <a:t>Whereas </a:t>
            </a:r>
            <a:r>
              <a:rPr b="1"/>
              <a:t>outer function </a:t>
            </a:r>
            <a:r>
              <a:t>has no idea what the variable z is because it was declared in a child function.</a:t>
            </a:r>
          </a:p>
        </p:txBody>
      </p:sp>
      <p:sp>
        <p:nvSpPr>
          <p:cNvPr id="311" name="Shape 311"/>
          <p:cNvSpPr/>
          <p:nvPr/>
        </p:nvSpPr>
        <p:spPr>
          <a:xfrm flipH="1">
            <a:off x="3965921" y="4813358"/>
            <a:ext cx="1977680" cy="749243"/>
          </a:xfrm>
          <a:prstGeom prst="line">
            <a:avLst/>
          </a:prstGeom>
          <a:ln w="44450">
            <a:solidFill>
              <a:srgbClr val="FF0000"/>
            </a:solidFill>
            <a:miter/>
            <a:tailEnd type="triangle"/>
          </a:ln>
        </p:spPr>
        <p:txBody>
          <a:bodyPr lIns="45719" rIns="45719"/>
          <a:lstStyle/>
          <a:p>
            <a:pPr/>
          </a:p>
        </p:txBody>
      </p:sp>
      <p:sp>
        <p:nvSpPr>
          <p:cNvPr id="312" name="Shape 312"/>
          <p:cNvSpPr/>
          <p:nvPr/>
        </p:nvSpPr>
        <p:spPr>
          <a:xfrm flipH="1">
            <a:off x="3505200" y="2730090"/>
            <a:ext cx="2514601" cy="604891"/>
          </a:xfrm>
          <a:prstGeom prst="line">
            <a:avLst/>
          </a:prstGeom>
          <a:ln w="44450">
            <a:solidFill>
              <a:srgbClr val="FF0000"/>
            </a:solidFill>
            <a:miter/>
            <a:tailEnd type="triangle"/>
          </a:ln>
        </p:spPr>
        <p:txBody>
          <a:bodyPr lIns="45719" rIns="45719"/>
          <a:lstStyle/>
          <a:p>
            <a:pPr/>
          </a:p>
        </p:txBody>
      </p:sp>
      <p:sp>
        <p:nvSpPr>
          <p:cNvPr id="313" name="Shape 313"/>
          <p:cNvSpPr/>
          <p:nvPr/>
        </p:nvSpPr>
        <p:spPr>
          <a:xfrm flipH="1">
            <a:off x="4267199" y="2730089"/>
            <a:ext cx="1752601" cy="1256265"/>
          </a:xfrm>
          <a:prstGeom prst="line">
            <a:avLst/>
          </a:prstGeom>
          <a:ln w="444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316" name="Shape 316"/>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317" name="Shape 317"/>
          <p:cNvSpPr/>
          <p:nvPr/>
        </p:nvSpPr>
        <p:spPr>
          <a:xfrm>
            <a:off x="304800" y="762000"/>
            <a:ext cx="8686800" cy="3993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latin typeface="Arial"/>
                <a:ea typeface="Arial"/>
                <a:cs typeface="Arial"/>
                <a:sym typeface="Arial"/>
              </a:defRPr>
            </a:pPr>
            <a:r>
              <a:t>Take a few moments dissecting what I just said. </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Look at the file sent to you and explain to the person next to you what is meant by:</a:t>
            </a:r>
          </a:p>
          <a:p>
            <a:pPr lvl="1" marL="800100" indent="-342900">
              <a:buSzPct val="100000"/>
              <a:buFont typeface="Arial"/>
              <a:buChar char="•"/>
              <a:defRPr sz="2400">
                <a:latin typeface="Arial"/>
                <a:ea typeface="Arial"/>
                <a:cs typeface="Arial"/>
                <a:sym typeface="Arial"/>
              </a:defRPr>
            </a:pPr>
          </a:p>
          <a:p>
            <a:pPr lvl="1" marL="800100" indent="-342900">
              <a:buSzPct val="100000"/>
              <a:buFont typeface="Arial"/>
              <a:buChar char="•"/>
              <a:defRPr sz="2400">
                <a:latin typeface="Arial"/>
                <a:ea typeface="Arial"/>
                <a:cs typeface="Arial"/>
                <a:sym typeface="Arial"/>
              </a:defRPr>
            </a:pPr>
            <a:r>
              <a:t>The terms parent function and child function</a:t>
            </a:r>
          </a:p>
          <a:p>
            <a:pPr lvl="1" marL="800100" indent="-342900">
              <a:buSzPct val="100000"/>
              <a:buFont typeface="Arial"/>
              <a:buChar char="•"/>
              <a:defRPr sz="2400">
                <a:latin typeface="Arial"/>
                <a:ea typeface="Arial"/>
                <a:cs typeface="Arial"/>
                <a:sym typeface="Arial"/>
              </a:defRPr>
            </a:pPr>
          </a:p>
          <a:p>
            <a:pPr lvl="1" marL="800100" indent="-342900">
              <a:buSzPct val="100000"/>
              <a:buFont typeface="Arial"/>
              <a:buChar char="•"/>
              <a:defRPr sz="2400">
                <a:latin typeface="Arial"/>
                <a:ea typeface="Arial"/>
                <a:cs typeface="Arial"/>
                <a:sym typeface="Arial"/>
              </a:defRPr>
            </a:pPr>
            <a:r>
              <a:t>The concept that child functions can access parent variables but not vice versa.</a:t>
            </a:r>
          </a:p>
          <a:p>
            <a:pPr lvl="1" marL="800100" indent="-342900">
              <a:buSzPct val="100000"/>
              <a:buFont typeface="Arial"/>
              <a:buChar char="•"/>
              <a:defRPr sz="2400">
                <a:latin typeface="Arial"/>
                <a:ea typeface="Arial"/>
                <a:cs typeface="Arial"/>
                <a:sym typeface="Arial"/>
              </a:defRPr>
            </a:pPr>
          </a:p>
          <a:p>
            <a:pPr marL="342900" indent="-342900">
              <a:buSzPct val="100000"/>
              <a:buFont typeface="Arial"/>
              <a:buChar char="•"/>
              <a:defRPr b="1" sz="2400">
                <a:latin typeface="Arial"/>
                <a:ea typeface="Arial"/>
                <a:cs typeface="Arial"/>
                <a:sym typeface="Arial"/>
              </a:defRPr>
            </a:pPr>
            <a:r>
              <a:t>Be prepared to share!</a:t>
            </a:r>
          </a:p>
        </p:txBody>
      </p:sp>
      <p:sp>
        <p:nvSpPr>
          <p:cNvPr id="318" name="Shape 318"/>
          <p:cNvSpPr/>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4-ScopeOne </a:t>
            </a:r>
            <a:r>
              <a:t>|  Suggested Time: </a:t>
            </a:r>
            <a:r>
              <a:rPr b="0"/>
              <a:t>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xfrm>
            <a:off x="304799" y="-1"/>
            <a:ext cx="5470528" cy="653856"/>
          </a:xfrm>
          <a:prstGeom prst="rect">
            <a:avLst/>
          </a:prstGeom>
        </p:spPr>
        <p:txBody>
          <a:bodyPr/>
          <a:lstStyle/>
          <a:p>
            <a:pPr/>
            <a:r>
              <a:t>Remember this!</a:t>
            </a:r>
          </a:p>
        </p:txBody>
      </p:sp>
      <p:sp>
        <p:nvSpPr>
          <p:cNvPr id="200" name="Shape 200"/>
          <p:cNvSpPr/>
          <p:nvPr/>
        </p:nvSpPr>
        <p:spPr>
          <a:xfrm>
            <a:off x="443344" y="1066800"/>
            <a:ext cx="8229601" cy="45948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685800">
              <a:spcBef>
                <a:spcPts val="500"/>
              </a:spcBef>
              <a:defRPr sz="2400">
                <a:latin typeface="Arial"/>
                <a:ea typeface="Arial"/>
                <a:cs typeface="Arial"/>
                <a:sym typeface="Arial"/>
              </a:defRPr>
            </a:pPr>
            <a:r>
              <a:t>“You can’t tell whether you’re learning something when you’re learning it—in fact, learning feels a lot more like frustration.”</a:t>
            </a:r>
          </a:p>
          <a:p>
            <a:pPr defTabSz="685800">
              <a:spcBef>
                <a:spcPts val="500"/>
              </a:spcBef>
              <a:defRPr sz="2400">
                <a:latin typeface="Arial"/>
                <a:ea typeface="Arial"/>
                <a:cs typeface="Arial"/>
                <a:sym typeface="Arial"/>
              </a:defRPr>
            </a:pPr>
          </a:p>
          <a:p>
            <a:pPr defTabSz="685800">
              <a:spcBef>
                <a:spcPts val="500"/>
              </a:spcBef>
              <a:defRPr sz="2400">
                <a:latin typeface="Arial"/>
                <a:ea typeface="Arial"/>
                <a:cs typeface="Arial"/>
                <a:sym typeface="Arial"/>
              </a:defRPr>
            </a:pPr>
            <a: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b="1"/>
              <a:t> but you’re probably rapidly expanding your knowledge.</a:t>
            </a:r>
            <a:r>
              <a:t>”</a:t>
            </a:r>
          </a:p>
          <a:p>
            <a:pPr defTabSz="685800">
              <a:spcBef>
                <a:spcPts val="500"/>
              </a:spcBef>
              <a:defRPr sz="1600">
                <a:latin typeface="Arial"/>
                <a:ea typeface="Arial"/>
                <a:cs typeface="Arial"/>
                <a:sym typeface="Arial"/>
              </a:defRPr>
            </a:pPr>
          </a:p>
          <a:p>
            <a:pPr defTabSz="685800">
              <a:spcBef>
                <a:spcPts val="300"/>
              </a:spcBef>
              <a:defRPr i="1" sz="1600">
                <a:latin typeface="Arial"/>
                <a:ea typeface="Arial"/>
                <a:cs typeface="Arial"/>
                <a:sym typeface="Arial"/>
              </a:defRPr>
            </a:pPr>
            <a:r>
              <a:t>Jeff Dickey, Author of Write Modern Web Apps with the MEAN Stack: Mongo, Express, AngularJS, and Node.JS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321" name="Shape 321"/>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322" name="Shape 322"/>
          <p:cNvSpPr/>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5-ScopeTwo </a:t>
            </a:r>
            <a:r>
              <a:t>|  Suggested Time: </a:t>
            </a:r>
            <a:r>
              <a:rPr b="0"/>
              <a:t>7 min</a:t>
            </a:r>
          </a:p>
        </p:txBody>
      </p:sp>
      <p:sp>
        <p:nvSpPr>
          <p:cNvPr id="323" name="Shape 323"/>
          <p:cNvSpPr/>
          <p:nvPr/>
        </p:nvSpPr>
        <p:spPr>
          <a:xfrm>
            <a:off x="304800" y="761999"/>
            <a:ext cx="8686800" cy="25706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latin typeface="Arial"/>
                <a:ea typeface="Arial"/>
                <a:cs typeface="Arial"/>
                <a:sym typeface="Arial"/>
              </a:defRPr>
            </a:pPr>
            <a:r>
              <a:t>Take a few moments to dissect the code just sent to you. </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Try to predict what will be printed in each of the examples. </a:t>
            </a:r>
          </a:p>
          <a:p>
            <a:pPr lvl="1" marL="800100" indent="-342900">
              <a:buSzPct val="100000"/>
              <a:buFont typeface="Arial"/>
              <a:buChar char="•"/>
              <a:defRPr sz="2400">
                <a:latin typeface="Arial"/>
                <a:ea typeface="Arial"/>
                <a:cs typeface="Arial"/>
                <a:sym typeface="Arial"/>
              </a:defRPr>
            </a:pPr>
          </a:p>
          <a:p>
            <a:pPr marL="342900" indent="-342900">
              <a:buSzPct val="100000"/>
              <a:buFont typeface="Arial"/>
              <a:buChar char="•"/>
              <a:defRPr b="1" sz="2400">
                <a:latin typeface="Arial"/>
                <a:ea typeface="Arial"/>
                <a:cs typeface="Arial"/>
                <a:sym typeface="Arial"/>
              </a:defRPr>
            </a:pPr>
            <a:r>
              <a:t>Be prepared to share!</a:t>
            </a:r>
          </a:p>
          <a:p>
            <a:pPr marL="342900" indent="-342900">
              <a:buSzPct val="100000"/>
              <a:buFont typeface="Arial"/>
              <a:buChar char="•"/>
              <a:defRPr b="1"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Note: Pay attention to the unusual use of the keyword: ‘this”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Shape 325"/>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326" name="Shape 326"/>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327" name="Shape 327"/>
          <p:cNvSpPr/>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6-ScopeThree </a:t>
            </a:r>
            <a:r>
              <a:t>|  Suggested Time: </a:t>
            </a:r>
            <a:r>
              <a:rPr b="0"/>
              <a:t>7 min</a:t>
            </a:r>
          </a:p>
        </p:txBody>
      </p:sp>
      <p:sp>
        <p:nvSpPr>
          <p:cNvPr id="328" name="Shape 328"/>
          <p:cNvSpPr/>
          <p:nvPr/>
        </p:nvSpPr>
        <p:spPr>
          <a:xfrm>
            <a:off x="304800" y="761999"/>
            <a:ext cx="8686800" cy="36374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latin typeface="Arial"/>
                <a:ea typeface="Arial"/>
                <a:cs typeface="Arial"/>
                <a:sym typeface="Arial"/>
              </a:defRPr>
            </a:pPr>
            <a:r>
              <a:t>Take a few moments to dissect the code just sent to you. </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Try to predict what will be printed in each of the examples. </a:t>
            </a:r>
          </a:p>
          <a:p>
            <a:pPr lvl="1" marL="800100" indent="-342900">
              <a:buSzPct val="100000"/>
              <a:buFont typeface="Arial"/>
              <a:buChar char="•"/>
              <a:defRPr sz="2400">
                <a:latin typeface="Arial"/>
                <a:ea typeface="Arial"/>
                <a:cs typeface="Arial"/>
                <a:sym typeface="Arial"/>
              </a:defRPr>
            </a:pPr>
          </a:p>
          <a:p>
            <a:pPr marL="342900" indent="-342900">
              <a:buSzPct val="100000"/>
              <a:buFont typeface="Arial"/>
              <a:buChar char="•"/>
              <a:defRPr b="1" sz="2400">
                <a:latin typeface="Arial"/>
                <a:ea typeface="Arial"/>
                <a:cs typeface="Arial"/>
                <a:sym typeface="Arial"/>
              </a:defRPr>
            </a:pPr>
            <a:r>
              <a:t>Be prepared to share!</a:t>
            </a:r>
          </a:p>
          <a:p>
            <a:pPr marL="342900" indent="-342900">
              <a:buSzPct val="100000"/>
              <a:buFont typeface="Arial"/>
              <a:buChar char="•"/>
              <a:defRPr b="1"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Note: Pay attention to the unusual use of the keyword: ‘this”</a:t>
            </a:r>
          </a:p>
          <a:p>
            <a:pPr marL="342900" indent="-342900">
              <a:buSzPct val="100000"/>
              <a:buFont typeface="Arial"/>
              <a:buChar char="•"/>
              <a:defRPr b="1" sz="2400">
                <a:latin typeface="Arial"/>
                <a:ea typeface="Arial"/>
                <a:cs typeface="Arial"/>
                <a:sym typeface="Arial"/>
              </a:defRPr>
            </a:pPr>
          </a:p>
          <a:p>
            <a:pPr marL="342900" indent="-342900">
              <a:buSzPct val="100000"/>
              <a:buFont typeface="Arial"/>
              <a:buChar char="•"/>
              <a:defRPr b="1" sz="2400">
                <a:latin typeface="Arial"/>
                <a:ea typeface="Arial"/>
                <a:cs typeface="Arial"/>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nvSpPr>
        <p:spPr>
          <a:xfrm>
            <a:off x="304800" y="98052"/>
            <a:ext cx="6781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You Probably…</a:t>
            </a:r>
          </a:p>
        </p:txBody>
      </p:sp>
      <p:pic>
        <p:nvPicPr>
          <p:cNvPr id="331" name="image20.jpeg" descr="http://cdn.meme.am/instances/500x/64666474.jpg"/>
          <p:cNvPicPr>
            <a:picLocks noChangeAspect="1"/>
          </p:cNvPicPr>
          <p:nvPr/>
        </p:nvPicPr>
        <p:blipFill>
          <a:blip r:embed="rId2">
            <a:extLst/>
          </a:blip>
          <a:stretch>
            <a:fillRect/>
          </a:stretch>
        </p:blipFill>
        <p:spPr>
          <a:xfrm>
            <a:off x="1219200" y="747991"/>
            <a:ext cx="7315200" cy="54864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nvSpPr>
        <p:spPr>
          <a:xfrm>
            <a:off x="304800" y="98052"/>
            <a:ext cx="8839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Helpful Article </a:t>
            </a:r>
            <a:r>
              <a:rPr b="0"/>
              <a:t>(If you’d like to learn more…)</a:t>
            </a:r>
          </a:p>
        </p:txBody>
      </p:sp>
      <p:pic>
        <p:nvPicPr>
          <p:cNvPr id="334" name="image21.png"/>
          <p:cNvPicPr>
            <a:picLocks noChangeAspect="1"/>
          </p:cNvPicPr>
          <p:nvPr/>
        </p:nvPicPr>
        <p:blipFill>
          <a:blip r:embed="rId2">
            <a:extLst/>
          </a:blip>
          <a:srcRect l="0" t="0" r="0" b="11899"/>
          <a:stretch>
            <a:fillRect/>
          </a:stretch>
        </p:blipFill>
        <p:spPr>
          <a:xfrm>
            <a:off x="29689" y="712431"/>
            <a:ext cx="9108442" cy="477396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ph type="title"/>
          </p:nvPr>
        </p:nvSpPr>
        <p:spPr>
          <a:xfrm>
            <a:off x="390606" y="2953542"/>
            <a:ext cx="8229601" cy="871859"/>
          </a:xfrm>
          <a:prstGeom prst="rect">
            <a:avLst/>
          </a:prstGeom>
        </p:spPr>
        <p:txBody>
          <a:bodyPr/>
          <a:lstStyle/>
          <a:p>
            <a:pPr/>
            <a:r>
              <a:t>Build a Brain Teaser</a:t>
            </a:r>
          </a:p>
        </p:txBody>
      </p:sp>
      <p:sp>
        <p:nvSpPr>
          <p:cNvPr id="337" name="Shape 337"/>
          <p:cNvSpPr/>
          <p:nvPr/>
        </p:nvSpPr>
        <p:spPr>
          <a:xfrm>
            <a:off x="396992" y="3998593"/>
            <a:ext cx="2270008"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685800">
              <a:spcBef>
                <a:spcPts val="400"/>
              </a:spcBef>
              <a:defRPr b="1" sz="2000">
                <a:solidFill>
                  <a:srgbClr val="FFFFFF"/>
                </a:solidFill>
                <a:latin typeface="Arial"/>
                <a:ea typeface="Arial"/>
                <a:cs typeface="Arial"/>
                <a:sym typeface="Arial"/>
              </a:defRPr>
            </a:lvl1pPr>
          </a:lstStyle>
          <a:p>
            <a:pPr/>
            <a:r>
              <a:t>(Time Permitting)</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nvSpPr>
        <p:spPr>
          <a:xfrm>
            <a:off x="304800" y="98052"/>
            <a:ext cx="8839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Color Picker – Brain Teaser</a:t>
            </a:r>
          </a:p>
        </p:txBody>
      </p:sp>
      <p:pic>
        <p:nvPicPr>
          <p:cNvPr id="340" name="image22.png"/>
          <p:cNvPicPr>
            <a:picLocks noChangeAspect="1"/>
          </p:cNvPicPr>
          <p:nvPr/>
        </p:nvPicPr>
        <p:blipFill>
          <a:blip r:embed="rId2">
            <a:extLst/>
          </a:blip>
          <a:stretch>
            <a:fillRect/>
          </a:stretch>
        </p:blipFill>
        <p:spPr>
          <a:xfrm>
            <a:off x="838200" y="914399"/>
            <a:ext cx="7772400" cy="541630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Shape 342"/>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343" name="Shape 343"/>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344" name="Shape 344"/>
          <p:cNvSpPr/>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7-ColorCorrector </a:t>
            </a:r>
            <a:r>
              <a:t>|  Suggested Time: </a:t>
            </a:r>
            <a:r>
              <a:rPr b="0"/>
              <a:t>20 min</a:t>
            </a:r>
          </a:p>
        </p:txBody>
      </p:sp>
      <p:sp>
        <p:nvSpPr>
          <p:cNvPr id="345" name="Shape 345"/>
          <p:cNvSpPr/>
          <p:nvPr/>
        </p:nvSpPr>
        <p:spPr>
          <a:xfrm>
            <a:off x="304800" y="762000"/>
            <a:ext cx="8686800" cy="29262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latin typeface="Arial"/>
                <a:ea typeface="Arial"/>
                <a:cs typeface="Arial"/>
                <a:sym typeface="Arial"/>
              </a:defRPr>
            </a:pPr>
            <a:r>
              <a:t>Using the files sent to you as a starting point, add the missing code such that the Color Corrector game works correctly.</a:t>
            </a:r>
          </a:p>
          <a:p>
            <a:pPr marL="342900" indent="-342900">
              <a:buSzPct val="100000"/>
              <a:buFont typeface="Arial"/>
              <a:buChar char="•"/>
              <a:defRPr b="1" sz="2400">
                <a:latin typeface="Arial"/>
                <a:ea typeface="Arial"/>
                <a:cs typeface="Arial"/>
                <a:sym typeface="Arial"/>
              </a:defRPr>
            </a:pPr>
          </a:p>
          <a:p>
            <a:pPr marL="342900" indent="-342900">
              <a:buSzPct val="100000"/>
              <a:buFont typeface="Arial"/>
              <a:buChar char="•"/>
              <a:defRPr b="1" sz="2400">
                <a:latin typeface="Arial"/>
                <a:ea typeface="Arial"/>
                <a:cs typeface="Arial"/>
                <a:sym typeface="Arial"/>
              </a:defRPr>
            </a:pPr>
            <a:r>
              <a:t>To win, you should be picking the “word” that matches the color of the text at the top. </a:t>
            </a:r>
          </a:p>
          <a:p>
            <a:pPr marL="342900" indent="-342900">
              <a:buSzPct val="100000"/>
              <a:buFont typeface="Arial"/>
              <a:buChar char="•"/>
              <a:defRPr b="1"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Ex:</a:t>
            </a:r>
          </a:p>
        </p:txBody>
      </p:sp>
      <p:pic>
        <p:nvPicPr>
          <p:cNvPr id="346" name="image23.png"/>
          <p:cNvPicPr>
            <a:picLocks noChangeAspect="1"/>
          </p:cNvPicPr>
          <p:nvPr/>
        </p:nvPicPr>
        <p:blipFill>
          <a:blip r:embed="rId2">
            <a:extLst/>
          </a:blip>
          <a:stretch>
            <a:fillRect/>
          </a:stretch>
        </p:blipFill>
        <p:spPr>
          <a:xfrm>
            <a:off x="1624143" y="3352798"/>
            <a:ext cx="1519238" cy="2618024"/>
          </a:xfrm>
          <a:prstGeom prst="rect">
            <a:avLst/>
          </a:prstGeom>
          <a:ln w="12700">
            <a:miter lim="400000"/>
          </a:ln>
        </p:spPr>
      </p:pic>
      <p:pic>
        <p:nvPicPr>
          <p:cNvPr id="347" name="image23.png"/>
          <p:cNvPicPr>
            <a:picLocks noChangeAspect="1"/>
          </p:cNvPicPr>
          <p:nvPr/>
        </p:nvPicPr>
        <p:blipFill>
          <a:blip r:embed="rId2">
            <a:extLst/>
          </a:blip>
          <a:stretch>
            <a:fillRect/>
          </a:stretch>
        </p:blipFill>
        <p:spPr>
          <a:xfrm>
            <a:off x="4424364" y="3352798"/>
            <a:ext cx="1519239" cy="2618024"/>
          </a:xfrm>
          <a:prstGeom prst="rect">
            <a:avLst/>
          </a:prstGeom>
          <a:ln w="12700">
            <a:miter lim="400000"/>
          </a:ln>
        </p:spPr>
      </p:pic>
      <p:sp>
        <p:nvSpPr>
          <p:cNvPr id="348" name="Shape 348"/>
          <p:cNvSpPr/>
          <p:nvPr/>
        </p:nvSpPr>
        <p:spPr>
          <a:xfrm>
            <a:off x="4424364" y="4800600"/>
            <a:ext cx="950118" cy="304800"/>
          </a:xfrm>
          <a:prstGeom prst="rect">
            <a:avLst/>
          </a:prstGeom>
          <a:ln w="12700">
            <a:solidFill>
              <a:srgbClr val="FF0000"/>
            </a:solidFill>
            <a:miter/>
          </a:ln>
        </p:spPr>
        <p:txBody>
          <a:bodyPr lIns="45719" rIns="45719" anchor="ctr"/>
          <a:lstStyle/>
          <a:p>
            <a:pPr algn="ctr">
              <a:defRPr>
                <a:solidFill>
                  <a:srgbClr val="FFFFFF"/>
                </a:solidFill>
              </a:defRPr>
            </a:pPr>
          </a:p>
        </p:txBody>
      </p:sp>
      <p:sp>
        <p:nvSpPr>
          <p:cNvPr id="349" name="Shape 349"/>
          <p:cNvSpPr/>
          <p:nvPr/>
        </p:nvSpPr>
        <p:spPr>
          <a:xfrm>
            <a:off x="2383762" y="3657599"/>
            <a:ext cx="2040603" cy="1295402"/>
          </a:xfrm>
          <a:prstGeom prst="line">
            <a:avLst/>
          </a:prstGeom>
          <a:ln w="317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ph type="title"/>
          </p:nvPr>
        </p:nvSpPr>
        <p:spPr>
          <a:xfrm>
            <a:off x="390606" y="2953542"/>
            <a:ext cx="8229601" cy="871859"/>
          </a:xfrm>
          <a:prstGeom prst="rect">
            <a:avLst/>
          </a:prstGeom>
        </p:spPr>
        <p:txBody>
          <a:bodyPr/>
          <a:lstStyle/>
          <a:p>
            <a:pPr/>
            <a:r>
              <a:t>Questions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nvSpPr>
        <p:spPr>
          <a:xfrm>
            <a:off x="304800" y="98052"/>
            <a:ext cx="67056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Feedback #1 – Pace is Fast!!!</a:t>
            </a:r>
          </a:p>
        </p:txBody>
      </p:sp>
      <p:sp>
        <p:nvSpPr>
          <p:cNvPr id="203" name="Shape 203"/>
          <p:cNvSpPr/>
          <p:nvPr/>
        </p:nvSpPr>
        <p:spPr>
          <a:xfrm>
            <a:off x="304799" y="761998"/>
            <a:ext cx="8740776" cy="38963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257175" indent="-257175" defTabSz="685800">
              <a:spcBef>
                <a:spcPts val="500"/>
              </a:spcBef>
              <a:buSzPct val="100000"/>
              <a:buFont typeface="Arial"/>
              <a:buChar char="•"/>
              <a:defRPr sz="2200">
                <a:latin typeface="Arial"/>
                <a:ea typeface="Arial"/>
                <a:cs typeface="Arial"/>
                <a:sym typeface="Arial"/>
              </a:defRPr>
            </a:pPr>
            <a:r>
              <a:t>That said, as instructors / TAs we are here to help.</a:t>
            </a:r>
            <a:endParaRPr sz="2400"/>
          </a:p>
          <a:p>
            <a:pPr marL="257175" indent="-257175" defTabSz="685800">
              <a:spcBef>
                <a:spcPts val="500"/>
              </a:spcBef>
              <a:buSzPct val="100000"/>
              <a:buFont typeface="Arial"/>
              <a:buChar char="•"/>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As we fall into a class rhythm, feel encouraged to schedule a 1-1 during office hours. </a:t>
            </a:r>
            <a:endParaRPr sz="2400"/>
          </a:p>
          <a:p>
            <a:pPr marL="257175" indent="-257175" defTabSz="685800">
              <a:spcBef>
                <a:spcPts val="500"/>
              </a:spcBef>
              <a:buSzPct val="100000"/>
              <a:buFont typeface="Arial"/>
              <a:buChar char="•"/>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In addition to using the time to understand concepts… it’s a great way for us to identify weaknesses and outline steps to get on the right track. </a:t>
            </a:r>
            <a:endParaRPr sz="2400"/>
          </a:p>
          <a:p>
            <a:pPr marL="257175" indent="-257175" defTabSz="685800">
              <a:spcBef>
                <a:spcPts val="500"/>
              </a:spcBef>
              <a:buSzPct val="100000"/>
              <a:buFont typeface="Arial"/>
              <a:buChar char="•"/>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These might be before / after class.</a:t>
            </a:r>
          </a:p>
        </p:txBody>
      </p:sp>
      <p:pic>
        <p:nvPicPr>
          <p:cNvPr id="204" name="image6.jpeg" descr="http://m.memegen.com/ie2327.jpg"/>
          <p:cNvPicPr>
            <a:picLocks noChangeAspect="1"/>
          </p:cNvPicPr>
          <p:nvPr/>
        </p:nvPicPr>
        <p:blipFill>
          <a:blip r:embed="rId2">
            <a:extLst/>
          </a:blip>
          <a:stretch>
            <a:fillRect/>
          </a:stretch>
        </p:blipFill>
        <p:spPr>
          <a:xfrm>
            <a:off x="6657974" y="3945575"/>
            <a:ext cx="2362201" cy="236220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xfrm>
            <a:off x="390606" y="2953542"/>
            <a:ext cx="8229601" cy="871859"/>
          </a:xfrm>
          <a:prstGeom prst="rect">
            <a:avLst/>
          </a:prstGeom>
        </p:spPr>
        <p:txBody>
          <a:bodyPr/>
          <a:lstStyle/>
          <a:p>
            <a:pPr/>
            <a:r>
              <a:t>Today’s Class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title"/>
          </p:nvPr>
        </p:nvSpPr>
        <p:spPr>
          <a:xfrm>
            <a:off x="304799" y="-1"/>
            <a:ext cx="5470528" cy="653856"/>
          </a:xfrm>
          <a:prstGeom prst="rect">
            <a:avLst/>
          </a:prstGeom>
        </p:spPr>
        <p:txBody>
          <a:bodyPr/>
          <a:lstStyle/>
          <a:p>
            <a:pPr/>
            <a:r>
              <a:t>Objectives</a:t>
            </a:r>
          </a:p>
        </p:txBody>
      </p:sp>
      <p:sp>
        <p:nvSpPr>
          <p:cNvPr id="209" name="Shape 209"/>
          <p:cNvSpPr/>
          <p:nvPr/>
        </p:nvSpPr>
        <p:spPr>
          <a:xfrm>
            <a:off x="304800" y="1219199"/>
            <a:ext cx="8686800" cy="40642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742950" indent="-742950">
              <a:buSzPct val="100000"/>
              <a:buAutoNum type="arabicPeriod" startAt="1"/>
              <a:defRPr b="1" sz="3600">
                <a:latin typeface="Arial"/>
                <a:ea typeface="Arial"/>
                <a:cs typeface="Arial"/>
                <a:sym typeface="Arial"/>
              </a:defRPr>
            </a:pPr>
            <a:r>
              <a:t>Play Captain Planet: The GAME!</a:t>
            </a:r>
          </a:p>
          <a:p>
            <a:pPr marL="742950" indent="-742950">
              <a:buSzPct val="100000"/>
              <a:buAutoNum type="arabicPeriod" startAt="1"/>
              <a:defRPr b="1" sz="3600">
                <a:latin typeface="Arial"/>
                <a:ea typeface="Arial"/>
                <a:cs typeface="Arial"/>
                <a:sym typeface="Arial"/>
              </a:defRPr>
            </a:pPr>
          </a:p>
          <a:p>
            <a:pPr marL="742950" indent="-742950">
              <a:buSzPct val="100000"/>
              <a:buAutoNum type="arabicPeriod" startAt="2"/>
              <a:defRPr b="1" sz="3600">
                <a:latin typeface="Arial"/>
                <a:ea typeface="Arial"/>
                <a:cs typeface="Arial"/>
                <a:sym typeface="Arial"/>
              </a:defRPr>
            </a:pPr>
            <a:r>
              <a:t>Practice jQuery on Fridge</a:t>
            </a:r>
          </a:p>
          <a:p>
            <a:pPr marL="742950" indent="-742950">
              <a:buSzPct val="100000"/>
              <a:buAutoNum type="arabicPeriod" startAt="2"/>
              <a:defRPr b="1" sz="3600">
                <a:latin typeface="Arial"/>
                <a:ea typeface="Arial"/>
                <a:cs typeface="Arial"/>
                <a:sym typeface="Arial"/>
              </a:defRPr>
            </a:pPr>
          </a:p>
          <a:p>
            <a:pPr marL="742950" indent="-742950">
              <a:buSzPct val="100000"/>
              <a:buAutoNum type="arabicPeriod" startAt="3"/>
              <a:defRPr b="1" sz="3600">
                <a:latin typeface="Arial"/>
                <a:ea typeface="Arial"/>
                <a:cs typeface="Arial"/>
                <a:sym typeface="Arial"/>
              </a:defRPr>
            </a:pPr>
            <a:r>
              <a:t>Pretend to learn scoping </a:t>
            </a:r>
            <a:br/>
            <a:r>
              <a:rPr i="1" sz="1700"/>
              <a:t>(wtf is a “lexical scope”?)</a:t>
            </a:r>
          </a:p>
          <a:p>
            <a:pPr marL="742950" indent="-742950">
              <a:buSzPct val="100000"/>
              <a:buAutoNum type="arabicPeriod" startAt="3"/>
              <a:defRPr b="1" sz="3600">
                <a:latin typeface="Arial"/>
                <a:ea typeface="Arial"/>
                <a:cs typeface="Arial"/>
                <a:sym typeface="Arial"/>
              </a:defRPr>
            </a:pPr>
          </a:p>
          <a:p>
            <a:pPr marL="742950" indent="-742950">
              <a:buSzPct val="100000"/>
              <a:buAutoNum type="arabicPeriod" startAt="4"/>
              <a:defRPr b="1" sz="3600">
                <a:latin typeface="Arial"/>
                <a:ea typeface="Arial"/>
                <a:cs typeface="Arial"/>
                <a:sym typeface="Arial"/>
              </a:defRPr>
            </a:pPr>
            <a:r>
              <a:t>Understand click events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xfrm>
            <a:off x="390606" y="2953542"/>
            <a:ext cx="8229601" cy="871859"/>
          </a:xfrm>
          <a:prstGeom prst="rect">
            <a:avLst/>
          </a:prstGeom>
        </p:spPr>
        <p:txBody>
          <a:bodyPr/>
          <a:lstStyle/>
          <a:p>
            <a:pPr/>
            <a:r>
              <a:t>Captain Planet!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3" name="image7.png"/>
          <p:cNvPicPr>
            <a:picLocks noChangeAspect="1"/>
          </p:cNvPicPr>
          <p:nvPr/>
        </p:nvPicPr>
        <p:blipFill>
          <a:blip r:embed="rId2">
            <a:extLst/>
          </a:blip>
          <a:stretch>
            <a:fillRect/>
          </a:stretch>
        </p:blipFill>
        <p:spPr>
          <a:xfrm>
            <a:off x="76200" y="152400"/>
            <a:ext cx="9067800" cy="626724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xfrm>
            <a:off x="304799" y="-1"/>
            <a:ext cx="5470528" cy="653856"/>
          </a:xfrm>
          <a:prstGeom prst="rect">
            <a:avLst/>
          </a:prstGeom>
        </p:spPr>
        <p:txBody>
          <a:bodyPr/>
          <a:lstStyle/>
          <a:p>
            <a:pPr/>
            <a:r>
              <a:t>Demo Time</a:t>
            </a:r>
          </a:p>
        </p:txBody>
      </p:sp>
      <p:sp>
        <p:nvSpPr>
          <p:cNvPr id="216" name="Shape 216"/>
          <p:cNvSpPr/>
          <p:nvPr/>
        </p:nvSpPr>
        <p:spPr>
          <a:xfrm>
            <a:off x="304800" y="1447800"/>
            <a:ext cx="8534400" cy="3429000"/>
          </a:xfrm>
          <a:prstGeom prst="rect">
            <a:avLst/>
          </a:prstGeom>
          <a:ln>
            <a:solidFill>
              <a:srgbClr val="5B9BD5"/>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600">
                <a:latin typeface="Arial"/>
                <a:ea typeface="Arial"/>
                <a:cs typeface="Arial"/>
                <a:sym typeface="Arial"/>
              </a:defRPr>
            </a:pPr>
            <a:r>
              <a:t>Instructor: Demo </a:t>
            </a:r>
            <a:endParaRPr sz="3300">
              <a:latin typeface="Calibri Light"/>
              <a:ea typeface="Calibri Light"/>
              <a:cs typeface="Calibri Light"/>
              <a:sym typeface="Calibri Light"/>
            </a:endParaRPr>
          </a:p>
          <a:p>
            <a:pPr algn="ctr" defTabSz="685800">
              <a:defRPr i="1" sz="2000">
                <a:latin typeface="Arial"/>
                <a:ea typeface="Arial"/>
                <a:cs typeface="Arial"/>
                <a:sym typeface="Arial"/>
              </a:defRPr>
            </a:pPr>
            <a:r>
              <a:t>(CaptainPlanet.html | 1-CaptainPlanet)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Helvetica"/>
        <a:ea typeface="Helvetica"/>
        <a:cs typeface="Helvetica"/>
      </a:majorFont>
      <a:minorFont>
        <a:latin typeface="Calibri"/>
        <a:ea typeface="Calibri"/>
        <a:cs typeface="Calibri"/>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Helvetica"/>
        <a:ea typeface="Helvetica"/>
        <a:cs typeface="Helvetica"/>
      </a:majorFont>
      <a:minorFont>
        <a:latin typeface="Calibri"/>
        <a:ea typeface="Calibri"/>
        <a:cs typeface="Calibri"/>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