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d52515f9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dd52515f9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dd52515f9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e67b85458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de67b85458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Larger flashcard counts per course correlate with more Game Center engagement (avg Highscore in each course)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Having more flashcards in a course sets the Game Center up for success.</a:t>
            </a:r>
            <a:endParaRPr sz="1200"/>
          </a:p>
        </p:txBody>
      </p:sp>
      <p:sp>
        <p:nvSpPr>
          <p:cNvPr id="136" name="Google Shape;136;gde67b85458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e67b85458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de67b85458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engagement with flashcard confidence ratings (agnostic of </a:t>
            </a:r>
            <a:r>
              <a:rPr i="1" lang="en"/>
              <a:t>which</a:t>
            </a:r>
            <a:r>
              <a:rPr lang="en"/>
              <a:t> confidence rating was used) come along with high Game Center engagement.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Step: Look into that outlier around 7M confidence ratings + 8k game center flip milestones to explore underlying factors.</a:t>
            </a:r>
            <a:endParaRPr/>
          </a:p>
        </p:txBody>
      </p:sp>
      <p:sp>
        <p:nvSpPr>
          <p:cNvPr id="144" name="Google Shape;144;gde67b85458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67b85458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de67b85458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Around 400 flashcards, the # of Game Center Flip Milestones in courses experiences a sort of “breakout” (beyond that flashcard volume, more game center flip milestones are achievable..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At around 300-400+ flashcards per course → better odds of higher game Highscores and more card game flip milestones.</a:t>
            </a:r>
            <a:endParaRPr sz="1200"/>
          </a:p>
        </p:txBody>
      </p:sp>
      <p:sp>
        <p:nvSpPr>
          <p:cNvPr id="152" name="Google Shape;152;gde67b85458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d52515f9c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dd52515f9c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e67b85458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de67b85458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Next Step: </a:t>
            </a:r>
            <a:r>
              <a:rPr lang="en" sz="1200">
                <a:solidFill>
                  <a:schemeClr val="dk1"/>
                </a:solidFill>
              </a:rPr>
              <a:t>Investigate those few courses (in brackets) with unusually large % low confidence ratings for their total Highscore counts.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de67b85458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e67b85458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de67b85458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At around 500-600 game highscores, the # of percent low confidence ratings looks “capped” at that low-30% level.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Next Step: Look closely into factors that could explain the VERY large # of highscores on the flashcard games, especially as it seems to be keeping the % low confidence ratings down (i.e., about 90% of learners have medium or high confidence in the course flashcards)</a:t>
            </a:r>
            <a:endParaRPr/>
          </a:p>
        </p:txBody>
      </p:sp>
      <p:sp>
        <p:nvSpPr>
          <p:cNvPr id="178" name="Google Shape;178;gde67b85458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e67b85458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de67b85458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Different games, different results: Highscore values on ‘Card Hunter 1’ are less associated with high flashcard confidence, while ‘Crossword’ and ‘Card Picker’ highscore values appear correlated to high confidence.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Next Step: Look more into causality of each flashcard game’s impact on confidence ratings</a:t>
            </a:r>
            <a:endParaRPr sz="1200">
              <a:solidFill>
                <a:schemeClr val="dk1"/>
              </a:solidFill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Compare confidence ratings in courses with different ‘Flashcard Addict’ vs. ‘Flashcard Player’ populations</a:t>
            </a:r>
            <a:endParaRPr sz="1200">
              <a:solidFill>
                <a:schemeClr val="dk1"/>
              </a:solidFill>
            </a:endParaRPr>
          </a:p>
          <a:p>
            <a:pPr indent="-1651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 few very enthusiastic game players could be interfering with data?</a:t>
            </a:r>
            <a:endParaRPr/>
          </a:p>
        </p:txBody>
      </p:sp>
      <p:sp>
        <p:nvSpPr>
          <p:cNvPr id="188" name="Google Shape;188;gde67b85458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dd52515f9c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dd52515f9c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Different games, different results: Highscore values on ‘Card Hunter 1’ are less associated with high flashcard confidence, while ‘Crossword’ and ‘Card Picker’ highscore values appear correlated to high confidence.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Next Step: </a:t>
            </a:r>
            <a:r>
              <a:rPr lang="en" sz="1200">
                <a:solidFill>
                  <a:schemeClr val="dk1"/>
                </a:solidFill>
              </a:rPr>
              <a:t>Look more into causality of each flashcard game’s impact on confidence ratings</a:t>
            </a:r>
            <a:endParaRPr sz="1200">
              <a:solidFill>
                <a:schemeClr val="dk1"/>
              </a:solidFill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Compare confidence ratings in courses with different ‘Flashcard Addict’ vs. ‘Flashcard Player’ populations</a:t>
            </a:r>
            <a:endParaRPr sz="1200">
              <a:solidFill>
                <a:schemeClr val="dk1"/>
              </a:solidFill>
            </a:endParaRPr>
          </a:p>
          <a:p>
            <a:pPr indent="-1651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 few very enthusiastic game players could be interfering with data?</a:t>
            </a:r>
            <a:endParaRPr sz="1200"/>
          </a:p>
        </p:txBody>
      </p:sp>
      <p:sp>
        <p:nvSpPr>
          <p:cNvPr id="197" name="Google Shape;197;gdd52515f9c_0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e67b85458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de67b85458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Different games, different results: Highscore values on ‘Card Hunter 1’ are less associated with high flashcard confidence, while ‘Crossword’ and ‘Card Picker’ highscore values appear correlated to high confidence.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Next Step: Look more into causality of each flashcard game’s impact on confidence ratings</a:t>
            </a:r>
            <a:endParaRPr sz="1200">
              <a:solidFill>
                <a:schemeClr val="dk1"/>
              </a:solidFill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Compare confidence ratings in courses with different ‘Flashcard Addict’ vs. ‘Flashcard Player’ populations</a:t>
            </a:r>
            <a:endParaRPr sz="1200">
              <a:solidFill>
                <a:schemeClr val="dk1"/>
              </a:solidFill>
            </a:endParaRPr>
          </a:p>
          <a:p>
            <a:pPr indent="-1651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 few very enthusiastic game players could be interfering with data?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Recommendation: Encourage Game Center engagement to support Flashcard mastery, especially on select games.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6" name="Google Shape;206;gde67b85458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67b85458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de67b85458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Different games, different results: Highscore values on ‘Card Hunter 1’ are less associated with high flashcard confidence, while ‘Crossword’ and ‘Card Picker’ highscore values appear correlated to high confidence.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Next Step: Look more into causality of each flashcard game’s impact on confidence ratings</a:t>
            </a:r>
            <a:endParaRPr sz="1200">
              <a:solidFill>
                <a:schemeClr val="dk1"/>
              </a:solidFill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Compare confidence ratings in courses with different ‘Flashcard Addict’ vs. ‘Flashcard Player’ populations</a:t>
            </a:r>
            <a:endParaRPr sz="1200">
              <a:solidFill>
                <a:schemeClr val="dk1"/>
              </a:solidFill>
            </a:endParaRPr>
          </a:p>
          <a:p>
            <a:pPr indent="-1651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 few very enthusiastic game players could be interfering with data?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Recommendation: Encourage Game Center engagement to support Flashcard mastery, especially on select games.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4" name="Google Shape;214;gde67b85458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d52515f9c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dd52515f9c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943e3d3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de943e3d3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e512073f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de512073f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i="1" lang="en" sz="1000">
                <a:solidFill>
                  <a:schemeClr val="dk1"/>
                </a:solidFill>
              </a:rPr>
              <a:t>Product &amp; LXP Note:</a:t>
            </a:r>
            <a:r>
              <a:rPr lang="en" sz="1000">
                <a:solidFill>
                  <a:schemeClr val="dk1"/>
                </a:solidFill>
              </a:rPr>
              <a:t> I tried to use Bookmarks as an indicator of Flashcard modality engagement and usage, but few Bookmarks on Flashcards exist, vs. many Bookmarks on Questions and Lessons!</a:t>
            </a:r>
            <a:endParaRPr/>
          </a:p>
        </p:txBody>
      </p:sp>
      <p:sp>
        <p:nvSpPr>
          <p:cNvPr id="229" name="Google Shape;229;gde512073f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d52515f9c_0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dd52515f9c_0_2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 few very enthusiastic game players could be interfering with data?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Investigate those few courses with unusually large % low confidence ratings for their total Highscore counts.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Review the course with the outlier Highscore count on its flashcard games.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6" name="Google Shape;236;gdd52515f9c_0_2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2210b0b0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e2210b0b0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2210b0b0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e2210b0b0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Analyzing Flashcard Low Confidence by course topic and learner demographic reveals trends</a:t>
            </a:r>
            <a:endParaRPr/>
          </a:p>
        </p:txBody>
      </p:sp>
      <p:sp>
        <p:nvSpPr>
          <p:cNvPr id="251" name="Google Shape;251;ge2210b0b0d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2349d8e4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e2349d8e4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Analyzing Flashcard Low Confidence by course topic and learner demographic reveals trends</a:t>
            </a:r>
            <a:endParaRPr/>
          </a:p>
        </p:txBody>
      </p:sp>
      <p:sp>
        <p:nvSpPr>
          <p:cNvPr id="258" name="Google Shape;258;ge2349d8e44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2210b0b0d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e2210b0b0d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Who Flips the Most Flashcards? Encourage Adult Pro Cert and HS, College Prep (demo) and finance and college admission (industry) customers to include flashcards in course design.</a:t>
            </a:r>
            <a:endParaRPr/>
          </a:p>
        </p:txBody>
      </p:sp>
      <p:sp>
        <p:nvSpPr>
          <p:cNvPr id="265" name="Google Shape;265;ge2210b0b0d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2210b0b0d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e2210b0b0d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College Admission produced more top scorers than any other industry, but the Adult Professional Certification learner demographic led in top scores</a:t>
            </a:r>
            <a:endParaRPr/>
          </a:p>
        </p:txBody>
      </p:sp>
      <p:sp>
        <p:nvSpPr>
          <p:cNvPr id="272" name="Google Shape;272;ge2210b0b0d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2349d8e4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e2349d8e4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Promote confidence ratings in HS and Mixed courses to get volume up and improve confidence. Promote success for HS College Prep and Adult Pro Cert. Look for X-factors for the other demographics</a:t>
            </a:r>
            <a:endParaRPr/>
          </a:p>
        </p:txBody>
      </p:sp>
      <p:sp>
        <p:nvSpPr>
          <p:cNvPr id="280" name="Google Shape;280;ge2349d8e44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2210b0b0d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e2210b0b0d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Sales, Finance, Academic/Trade Training (industry), Adult Alternative Ed, and Adult Work Skills (demo) show flashcard enthusiasm benefiting learner flashcard confidence. Promote this correlation to these customers, and look for X-factors in the rest.</a:t>
            </a:r>
            <a:endParaRPr/>
          </a:p>
        </p:txBody>
      </p:sp>
      <p:sp>
        <p:nvSpPr>
          <p:cNvPr id="288" name="Google Shape;288;ge2210b0b0d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d52515f9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Appendix for more definitions, and Framing Business Questions to see my plan to analyze these 2 modalities.</a:t>
            </a:r>
            <a:endParaRPr/>
          </a:p>
        </p:txBody>
      </p:sp>
      <p:sp>
        <p:nvSpPr>
          <p:cNvPr id="81" name="Google Shape;81;gdd52515f9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2928fca2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e2928fca2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Sales, Finance, Academic/Trade Training (industry), Adult Alternative Ed, and Adult Work Skills (demo) show flashcard enthusiasm benefiting learner flashcard confidence. Promote this correlation to these customers, and look for X-factors in the rest.</a:t>
            </a:r>
            <a:endParaRPr/>
          </a:p>
        </p:txBody>
      </p:sp>
      <p:sp>
        <p:nvSpPr>
          <p:cNvPr id="296" name="Google Shape;296;ge2928fca2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2928fca2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e2928fca2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Sales, Finance, Academic/Trade Training (industry), Adult Alternative Ed, and Adult Work Skills (demo) show flashcard enthusiasm benefiting learner flashcard confidence. Promote this correlation to these customers, and look for X-factors in the rest.</a:t>
            </a:r>
            <a:endParaRPr/>
          </a:p>
        </p:txBody>
      </p:sp>
      <p:sp>
        <p:nvSpPr>
          <p:cNvPr id="304" name="Google Shape;304;ge2928fca2a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2928fca2a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e2928fca2a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Sales, Finance, Academic/Trade Training (industry), Adult Alternative Ed, and Adult Work Skills (demo) show flashcard enthusiasm benefiting learner flashcard confidence. Promote this correlation to these customers, and look for X-factors in the rest.</a:t>
            </a:r>
            <a:endParaRPr/>
          </a:p>
        </p:txBody>
      </p:sp>
      <p:sp>
        <p:nvSpPr>
          <p:cNvPr id="312" name="Google Shape;312;ge2928fca2a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2928fca2a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e2928fca2a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Sales, Finance, Academic/Trade Training (industry), Adult Alternative Ed, and Adult Work Skills (demo) show flashcard enthusiasm benefiting learner flashcard confidence. Promote this correlation to these customers, and look for X-factors in the rest.</a:t>
            </a:r>
            <a:endParaRPr/>
          </a:p>
        </p:txBody>
      </p:sp>
      <p:sp>
        <p:nvSpPr>
          <p:cNvPr id="320" name="Google Shape;320;ge2928fca2a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2928fca2a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e2928fca2a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Sales, Finance, Academic/Trade Training (industry), Adult Alternative Ed, and Adult Work Skills (demo) show flashcard enthusiasm benefiting learner flashcard confidence. Promote this correlation to these customers, and look for X-factors in the rest.</a:t>
            </a:r>
            <a:endParaRPr/>
          </a:p>
        </p:txBody>
      </p:sp>
      <p:sp>
        <p:nvSpPr>
          <p:cNvPr id="328" name="Google Shape;328;ge2928fca2a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2210b0b0d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e2210b0b0d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 few very enthusiastic game players could be interfering with data?</a:t>
            </a:r>
            <a:endParaRPr/>
          </a:p>
        </p:txBody>
      </p:sp>
      <p:sp>
        <p:nvSpPr>
          <p:cNvPr id="336" name="Google Shape;336;ge2210b0b0d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d52515f9c_0_2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dd52515f9c_0_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d52515f9c_0_2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dd52515f9c_0_2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dd52515f9c_0_2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d52515f9c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dd52515f9c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dd52515f9c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d52515f9c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dd52515f9c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d52515f9c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dd52515f9c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dd52515f9c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d52515f9c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dd52515f9c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d52515f9c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dd52515f9c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e67b85458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de67b85458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Larger flashcard counts per course correlate with more Game Center engagement.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looks like flashcard counts starting around 340/350+ starts having an impact. There do seem to be other underlying factors contributing as well.</a:t>
            </a:r>
            <a:endParaRPr/>
          </a:p>
        </p:txBody>
      </p:sp>
      <p:sp>
        <p:nvSpPr>
          <p:cNvPr id="128" name="Google Shape;128;gde67b85458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Relationship Id="rId4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B7B7B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 flipH="1" rot="10800000">
            <a:off x="0" y="-2400"/>
            <a:ext cx="9144000" cy="5145900"/>
          </a:xfrm>
          <a:prstGeom prst="rect">
            <a:avLst/>
          </a:prstGeom>
          <a:solidFill>
            <a:srgbClr val="0E788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/>
          <p:nvPr/>
        </p:nvSpPr>
        <p:spPr>
          <a:xfrm flipH="1" rot="10800000">
            <a:off x="935194" y="-858"/>
            <a:ext cx="7108685" cy="5144357"/>
          </a:xfrm>
          <a:custGeom>
            <a:rect b="b" l="l" r="r" t="t"/>
            <a:pathLst>
              <a:path extrusionOk="0" h="5829300" w="8078051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rgbClr val="262626">
              <a:alpha val="698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 flipH="1" rot="10800000">
            <a:off x="-1" y="-359"/>
            <a:ext cx="6993733" cy="5143859"/>
          </a:xfrm>
          <a:custGeom>
            <a:rect b="b" l="l" r="r" t="t"/>
            <a:pathLst>
              <a:path extrusionOk="0" h="6858479" w="9324977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rgbClr val="094A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type="ctrTitle"/>
          </p:nvPr>
        </p:nvSpPr>
        <p:spPr>
          <a:xfrm>
            <a:off x="511600" y="556000"/>
            <a:ext cx="5425800" cy="17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lang="en" sz="4100">
                <a:solidFill>
                  <a:srgbClr val="FFFFFF"/>
                </a:solidFill>
              </a:rPr>
              <a:t>Analyzing Flashcard Study Across an LMS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511592" y="3348251"/>
            <a:ext cx="31254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500">
                <a:solidFill>
                  <a:srgbClr val="FFFFFF"/>
                </a:solidFill>
              </a:rPr>
              <a:t>Learning Program Analysis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357759" y="360045"/>
            <a:ext cx="8428500" cy="442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381000"/>
            <a:ext cx="7597350" cy="43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357759" y="360045"/>
            <a:ext cx="8428500" cy="442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50" y="360050"/>
            <a:ext cx="7650326" cy="44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6"/>
          <p:cNvCxnSpPr/>
          <p:nvPr/>
        </p:nvCxnSpPr>
        <p:spPr>
          <a:xfrm>
            <a:off x="702000" y="3357000"/>
            <a:ext cx="468000" cy="41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6"/>
          <p:cNvSpPr/>
          <p:nvPr/>
        </p:nvSpPr>
        <p:spPr>
          <a:xfrm>
            <a:off x="357759" y="360045"/>
            <a:ext cx="8428500" cy="442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63" y="360000"/>
            <a:ext cx="7767081" cy="442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6"/>
          <p:cNvCxnSpPr/>
          <p:nvPr/>
        </p:nvCxnSpPr>
        <p:spPr>
          <a:xfrm>
            <a:off x="1494000" y="3690000"/>
            <a:ext cx="324000" cy="37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4A59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 rot="10800000">
            <a:off x="0" y="0"/>
            <a:ext cx="6319727" cy="5143500"/>
          </a:xfrm>
          <a:custGeom>
            <a:rect b="b" l="l" r="r" t="t"/>
            <a:pathLst>
              <a:path extrusionOk="0" h="6858000" w="8426302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7"/>
          <p:cNvSpPr/>
          <p:nvPr/>
        </p:nvSpPr>
        <p:spPr>
          <a:xfrm rot="10800000">
            <a:off x="-14975" y="0"/>
            <a:ext cx="6131199" cy="5143500"/>
          </a:xfrm>
          <a:custGeom>
            <a:rect b="b" l="l" r="r" t="t"/>
            <a:pathLst>
              <a:path extrusionOk="0" h="6858000" w="8174932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7"/>
          <p:cNvSpPr txBox="1"/>
          <p:nvPr>
            <p:ph type="title"/>
          </p:nvPr>
        </p:nvSpPr>
        <p:spPr>
          <a:xfrm>
            <a:off x="143175" y="338525"/>
            <a:ext cx="58149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35000"/>
              <a:buFont typeface="Calibri"/>
              <a:buNone/>
            </a:pPr>
            <a:br>
              <a:rPr b="1" lang="en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" sz="3600">
                <a:solidFill>
                  <a:srgbClr val="FFFFFF"/>
                </a:solidFill>
              </a:rPr>
              <a:t>“</a:t>
            </a:r>
            <a:r>
              <a:rPr i="1" lang="en" sz="3600">
                <a:solidFill>
                  <a:srgbClr val="FFFFFF"/>
                </a:solidFill>
              </a:rPr>
              <a:t>Does </a:t>
            </a:r>
            <a:r>
              <a:rPr i="1" lang="en" sz="3600">
                <a:solidFill>
                  <a:srgbClr val="FFFFFF"/>
                </a:solidFill>
              </a:rPr>
              <a:t>Game Center engagement impact learner confidence in flashcard study?</a:t>
            </a:r>
            <a:r>
              <a:rPr i="1" lang="en" sz="3600">
                <a:solidFill>
                  <a:srgbClr val="FFFFFF"/>
                </a:solidFill>
              </a:rPr>
              <a:t>”</a:t>
            </a:r>
            <a:endParaRPr i="1"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35000"/>
              <a:buFont typeface="Calibri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35000"/>
              <a:buFont typeface="Calibri"/>
              <a:buNone/>
            </a:pPr>
            <a:r>
              <a:rPr b="1" lang="en" sz="4000">
                <a:solidFill>
                  <a:srgbClr val="FFFFFF"/>
                </a:solidFill>
              </a:rPr>
              <a:t>Q2 Findings</a:t>
            </a:r>
            <a:endParaRPr b="1"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357759" y="360045"/>
            <a:ext cx="8428500" cy="442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600" y="411063"/>
            <a:ext cx="7022400" cy="43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3438000" y="1278000"/>
            <a:ext cx="2628000" cy="1755000"/>
          </a:xfrm>
          <a:prstGeom prst="bracePair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357759" y="360045"/>
            <a:ext cx="8428500" cy="442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50" y="360050"/>
            <a:ext cx="7917871" cy="44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/>
          <p:nvPr/>
        </p:nvSpPr>
        <p:spPr>
          <a:xfrm>
            <a:off x="7227000" y="3483000"/>
            <a:ext cx="405000" cy="441000"/>
          </a:xfrm>
          <a:prstGeom prst="bracePair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9"/>
          <p:cNvCxnSpPr/>
          <p:nvPr/>
        </p:nvCxnSpPr>
        <p:spPr>
          <a:xfrm>
            <a:off x="1719000" y="1905750"/>
            <a:ext cx="9000" cy="66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95959"/>
          </a:solidFill>
          <a:ln>
            <a:noFill/>
          </a:ln>
          <a:effectLst>
            <a:outerShdw blurRad="57150" rotWithShape="0" algn="bl" dir="5400000" dist="19050">
              <a:srgbClr val="094A59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357759" y="360045"/>
            <a:ext cx="8428500" cy="442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812" y="360050"/>
            <a:ext cx="7316188" cy="44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/>
          <p:nvPr/>
        </p:nvSpPr>
        <p:spPr>
          <a:xfrm>
            <a:off x="1210800" y="540000"/>
            <a:ext cx="450000" cy="4140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357759" y="360045"/>
            <a:ext cx="8428500" cy="442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3" y="376238"/>
            <a:ext cx="7953375" cy="43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/>
          <p:nvPr/>
        </p:nvSpPr>
        <p:spPr>
          <a:xfrm>
            <a:off x="760800" y="432000"/>
            <a:ext cx="450000" cy="4140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357759" y="360045"/>
            <a:ext cx="8428500" cy="442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236" y="360050"/>
            <a:ext cx="7567688" cy="44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3"/>
          <p:cNvSpPr/>
          <p:nvPr/>
        </p:nvSpPr>
        <p:spPr>
          <a:xfrm>
            <a:off x="357759" y="360045"/>
            <a:ext cx="8428500" cy="442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0" y="477215"/>
            <a:ext cx="8370651" cy="416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4A59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 rot="10800000">
            <a:off x="0" y="0"/>
            <a:ext cx="6319727" cy="5143500"/>
          </a:xfrm>
          <a:custGeom>
            <a:rect b="b" l="l" r="r" t="t"/>
            <a:pathLst>
              <a:path extrusionOk="0" h="6858000" w="8426302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/>
          <p:nvPr/>
        </p:nvSpPr>
        <p:spPr>
          <a:xfrm rot="10800000">
            <a:off x="0" y="0"/>
            <a:ext cx="6131199" cy="5143500"/>
          </a:xfrm>
          <a:custGeom>
            <a:rect b="b" l="l" r="r" t="t"/>
            <a:pathLst>
              <a:path extrusionOk="0" h="6858000" w="8174932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613201" y="947976"/>
            <a:ext cx="4452300" cy="25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en" sz="4800">
                <a:solidFill>
                  <a:srgbClr val="FFFFFF"/>
                </a:solidFill>
              </a:rPr>
              <a:t>The Set-Up: Background &amp; 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en" sz="4800">
                <a:solidFill>
                  <a:srgbClr val="FFFFFF"/>
                </a:solidFill>
              </a:rPr>
              <a:t>Business Questions</a:t>
            </a:r>
            <a:endParaRPr b="1" sz="4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4A59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/>
          <p:nvPr/>
        </p:nvSpPr>
        <p:spPr>
          <a:xfrm rot="10800000">
            <a:off x="0" y="0"/>
            <a:ext cx="6319727" cy="5143500"/>
          </a:xfrm>
          <a:custGeom>
            <a:rect b="b" l="l" r="r" t="t"/>
            <a:pathLst>
              <a:path extrusionOk="0" h="6858000" w="8426302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/>
          <p:nvPr/>
        </p:nvSpPr>
        <p:spPr>
          <a:xfrm rot="10800000">
            <a:off x="-14975" y="0"/>
            <a:ext cx="6131199" cy="5143500"/>
          </a:xfrm>
          <a:custGeom>
            <a:rect b="b" l="l" r="r" t="t"/>
            <a:pathLst>
              <a:path extrusionOk="0" h="6858000" w="8174932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576675" y="1280350"/>
            <a:ext cx="3103200" cy="13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35000"/>
              <a:buFont typeface="Calibri"/>
              <a:buNone/>
            </a:pPr>
            <a:br>
              <a:rPr b="1" lang="en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4000">
                <a:solidFill>
                  <a:srgbClr val="FFFFFF"/>
                </a:solidFill>
              </a:rPr>
              <a:t>Conclusions</a:t>
            </a:r>
            <a:r>
              <a:rPr b="1" lang="en" sz="4000">
                <a:solidFill>
                  <a:srgbClr val="FFFFFF"/>
                </a:solidFill>
              </a:rPr>
              <a:t> &amp; Next Steps</a:t>
            </a:r>
            <a:endParaRPr b="1" sz="4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4E9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668975" y="0"/>
            <a:ext cx="53205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Observations &amp; Conclusions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115950" y="853325"/>
            <a:ext cx="8912100" cy="4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11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More Highscores and other engagement on games correlate to higher confidence ratings on flashcards.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More flashcard confidence ratings correlate with more Game Center engagement.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More flashcards per course correlate with more Game Center engagement.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Different games, different results</a:t>
            </a:r>
            <a:r>
              <a:rPr lang="en" sz="1300">
                <a:solidFill>
                  <a:schemeClr val="dk1"/>
                </a:solidFill>
              </a:rPr>
              <a:t>: </a:t>
            </a:r>
            <a:r>
              <a:rPr lang="en" sz="1300">
                <a:solidFill>
                  <a:srgbClr val="000000"/>
                </a:solidFill>
              </a:rPr>
              <a:t>‘Crossword’ and ‘Card Picker’ Highscores correlate to high confidence, but Highscores from other games, like Card Hunter 1, show little to no correlation with learner flashcard confidence..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At around 300-400+ flashcards per course → better odds of higher game Highscores and more card game flip milestones.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At about 500-600 flashcard game Highscores, % low confidence on flashcards remains well below 35%</a:t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4E9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FE4E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6"/>
          <p:cNvSpPr txBox="1"/>
          <p:nvPr>
            <p:ph type="title"/>
          </p:nvPr>
        </p:nvSpPr>
        <p:spPr>
          <a:xfrm>
            <a:off x="2221550" y="60450"/>
            <a:ext cx="57732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Calibri"/>
              <a:buNone/>
            </a:pPr>
            <a:r>
              <a:rPr b="1" lang="en"/>
              <a:t>Recommendations &amp; </a:t>
            </a:r>
            <a:r>
              <a:rPr b="1" lang="en"/>
              <a:t>Next Steps?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151225" y="673375"/>
            <a:ext cx="8922300" cy="4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Recommendations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Provide at least 300 Flashcards for a robust Game Center experience.</a:t>
            </a:r>
            <a:endParaRPr sz="1200">
              <a:solidFill>
                <a:srgbClr val="000000"/>
              </a:solidFill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Encourage Game Center engagement to support Flashcard mastery, especially on select games.</a:t>
            </a:r>
            <a:endParaRPr sz="1200">
              <a:solidFill>
                <a:srgbClr val="000000"/>
              </a:solidFill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Pair the Flashcard and Game Center modalities together more during course design, product, and sales conversations.</a:t>
            </a:r>
            <a:endParaRPr sz="1200">
              <a:solidFill>
                <a:srgbClr val="000000"/>
              </a:solidFill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Promote the Bookmark feature on Flashcards - it is underutilized!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Next Steps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Compare flashcard confidence level to the ‘upper-tier’ game flip milestones.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What is causing each flashcard game’s unique impact on confidence ratings?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This study analyzed ~500 courses spanning multiple market verticals, user personas, and industries. I’d like to segment </a:t>
            </a:r>
            <a:r>
              <a:rPr lang="en" sz="1200">
                <a:solidFill>
                  <a:srgbClr val="000000"/>
                </a:solidFill>
              </a:rPr>
              <a:t>courses by industry and learner demographic to compare flashcard and game engagement by course type and then repeat to tailor content recommendations to </a:t>
            </a:r>
            <a:r>
              <a:rPr lang="en" sz="1200">
                <a:solidFill>
                  <a:srgbClr val="000000"/>
                </a:solidFill>
              </a:rPr>
              <a:t>different</a:t>
            </a:r>
            <a:r>
              <a:rPr lang="en" sz="1200">
                <a:solidFill>
                  <a:srgbClr val="000000"/>
                </a:solidFill>
              </a:rPr>
              <a:t> business models and learner needs.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4A59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/>
          <p:nvPr/>
        </p:nvSpPr>
        <p:spPr>
          <a:xfrm rot="10800000">
            <a:off x="0" y="0"/>
            <a:ext cx="6319727" cy="5143500"/>
          </a:xfrm>
          <a:custGeom>
            <a:rect b="b" l="l" r="r" t="t"/>
            <a:pathLst>
              <a:path extrusionOk="0" h="6858000" w="8426302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7"/>
          <p:cNvSpPr/>
          <p:nvPr/>
        </p:nvSpPr>
        <p:spPr>
          <a:xfrm rot="10800000">
            <a:off x="-14975" y="0"/>
            <a:ext cx="6131199" cy="5143500"/>
          </a:xfrm>
          <a:custGeom>
            <a:rect b="b" l="l" r="r" t="t"/>
            <a:pathLst>
              <a:path extrusionOk="0" h="6858000" w="8174932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7"/>
          <p:cNvSpPr txBox="1"/>
          <p:nvPr>
            <p:ph type="title"/>
          </p:nvPr>
        </p:nvSpPr>
        <p:spPr>
          <a:xfrm>
            <a:off x="212175" y="1217400"/>
            <a:ext cx="5786400" cy="270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35000"/>
              <a:buFont typeface="Calibri"/>
              <a:buNone/>
            </a:pPr>
            <a:br>
              <a:rPr b="1" lang="en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Part 2: </a:t>
            </a:r>
            <a:r>
              <a:rPr b="1" lang="en" sz="4000">
                <a:solidFill>
                  <a:srgbClr val="FFFFFF"/>
                </a:solidFill>
              </a:rPr>
              <a:t>A Deeper Analysis</a:t>
            </a:r>
            <a:endParaRPr b="1" sz="4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35000"/>
              <a:buFont typeface="Calibri"/>
              <a:buNone/>
            </a:pPr>
            <a:r>
              <a:t/>
            </a:r>
            <a:endParaRPr b="1" sz="4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70000"/>
              <a:buFont typeface="Calibri"/>
              <a:buNone/>
            </a:pPr>
            <a:r>
              <a:rPr b="1" lang="en" sz="2000">
                <a:solidFill>
                  <a:srgbClr val="FFFFFF"/>
                </a:solidFill>
              </a:rPr>
              <a:t>(Visualizations by Tableau)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35000"/>
              <a:buFont typeface="Calibri"/>
              <a:buNone/>
            </a:pPr>
            <a:r>
              <a:t/>
            </a:r>
            <a:endParaRPr b="1" sz="4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70000"/>
              <a:buFont typeface="Calibri"/>
              <a:buNone/>
            </a:pPr>
            <a:r>
              <a:rPr b="1" lang="en" sz="2000">
                <a:solidFill>
                  <a:srgbClr val="FFFFFF"/>
                </a:solidFill>
              </a:rPr>
              <a:t>6/24/21</a:t>
            </a:r>
            <a:endParaRPr b="1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4E9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FE4E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55555"/>
                </a:solidFill>
              </a:rPr>
              <a:t>Problem Statement/Summary: </a:t>
            </a:r>
            <a:r>
              <a:rPr lang="en">
                <a:solidFill>
                  <a:srgbClr val="555555"/>
                </a:solidFill>
              </a:rPr>
              <a:t>In this analysis, I extended and deepened my analysis of Flashcard and Game Center engagement from Project 2 to investigate the following questions:</a:t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55555"/>
                </a:solidFill>
              </a:rPr>
              <a:t>- What impact does a course’s industry/topic have on flashcard and Game Center engagement?</a:t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55555"/>
                </a:solidFill>
              </a:rPr>
              <a:t>- What impact does a course’s learner demographic - have on flashcard and Game Center engagement?</a:t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55555"/>
                </a:solidFill>
              </a:rPr>
              <a:t>- Is there a relationship between the number of flashcard enthusiasts (fka “flashcard game addicts”) to flashcard confidence level ratings across learner demographic or course topic?</a:t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55555"/>
                </a:solidFill>
              </a:rPr>
              <a:t>Approach: </a:t>
            </a:r>
            <a:r>
              <a:rPr lang="en">
                <a:solidFill>
                  <a:srgbClr val="555555"/>
                </a:solidFill>
              </a:rPr>
              <a:t>Using industry expertise, I classified over 600 courses from our online learning platform with the industry/subject of their content and the learner demographic of their target audience. I then redid my analysis of flashcard and Game Center engagement, analyzing trends by these course demographics and content subject matter.</a:t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5555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55555"/>
                </a:solidFill>
              </a:rPr>
              <a:t>Audience: </a:t>
            </a:r>
            <a:r>
              <a:rPr lang="en">
                <a:solidFill>
                  <a:srgbClr val="555555"/>
                </a:solidFill>
              </a:rPr>
              <a:t>Internal stakeholders who make content and product decisions.</a:t>
            </a:r>
            <a:endParaRPr>
              <a:solidFill>
                <a:srgbClr val="555555"/>
              </a:solidFill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1787850" y="107725"/>
            <a:ext cx="556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Background Information</a:t>
            </a:r>
            <a:endParaRPr b="1"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4E9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FE4E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363" y="0"/>
            <a:ext cx="6160175" cy="5143499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4E9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FE4E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29" y="0"/>
            <a:ext cx="6515543" cy="514350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4E9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FE4E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456" y="0"/>
            <a:ext cx="5371088" cy="5143499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76" name="Google Shape;27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2075" y="261925"/>
            <a:ext cx="1504950" cy="4619625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4E9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FE4E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525" y="67000"/>
            <a:ext cx="6144375" cy="1968475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84" name="Google Shape;28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9525" y="2070434"/>
            <a:ext cx="6144376" cy="2986416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4E9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/>
          <p:nvPr/>
        </p:nvSpPr>
        <p:spPr>
          <a:xfrm>
            <a:off x="-8350" y="0"/>
            <a:ext cx="9144000" cy="5210400"/>
          </a:xfrm>
          <a:prstGeom prst="rect">
            <a:avLst/>
          </a:prstGeom>
          <a:solidFill>
            <a:srgbClr val="CFE4E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700" y="37100"/>
            <a:ext cx="6329799" cy="1831625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92" name="Google Shape;29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500" y="1904450"/>
            <a:ext cx="6296000" cy="3239051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4E9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334750" y="144000"/>
            <a:ext cx="44745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>
                <a:solidFill>
                  <a:srgbClr val="000000"/>
                </a:solidFill>
              </a:rPr>
              <a:t>Background Information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00" y="3068352"/>
            <a:ext cx="2911925" cy="1931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999" y="1213450"/>
            <a:ext cx="4594128" cy="37865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1295400" y="678725"/>
            <a:ext cx="1530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000">
                <a:solidFill>
                  <a:srgbClr val="000000"/>
                </a:solidFill>
              </a:rPr>
              <a:t>Flashcards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5659800" y="678725"/>
            <a:ext cx="1773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000">
                <a:solidFill>
                  <a:srgbClr val="000000"/>
                </a:solidFill>
              </a:rPr>
              <a:t>Game Center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399" y="1152000"/>
            <a:ext cx="2911924" cy="1773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4E9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/>
          <p:nvPr/>
        </p:nvSpPr>
        <p:spPr>
          <a:xfrm>
            <a:off x="-8350" y="0"/>
            <a:ext cx="9144000" cy="5210400"/>
          </a:xfrm>
          <a:prstGeom prst="rect">
            <a:avLst/>
          </a:prstGeom>
          <a:solidFill>
            <a:srgbClr val="CFE4E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250" y="0"/>
            <a:ext cx="5932600" cy="51435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00" name="Google Shape;30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2388" y="161938"/>
            <a:ext cx="1457325" cy="1895475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4E9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/>
          <p:nvPr/>
        </p:nvSpPr>
        <p:spPr>
          <a:xfrm>
            <a:off x="-8350" y="0"/>
            <a:ext cx="9144000" cy="5210400"/>
          </a:xfrm>
          <a:prstGeom prst="rect">
            <a:avLst/>
          </a:prstGeom>
          <a:solidFill>
            <a:srgbClr val="CFE4E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114" y="0"/>
            <a:ext cx="5958911" cy="5210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08" name="Google Shape;30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9725" y="130075"/>
            <a:ext cx="14668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4E9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/>
          <p:nvPr/>
        </p:nvSpPr>
        <p:spPr>
          <a:xfrm>
            <a:off x="-8350" y="0"/>
            <a:ext cx="9144000" cy="5210400"/>
          </a:xfrm>
          <a:prstGeom prst="rect">
            <a:avLst/>
          </a:prstGeom>
          <a:solidFill>
            <a:srgbClr val="CFE4E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125" y="0"/>
            <a:ext cx="6016499" cy="5210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16" name="Google Shape;31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2350" y="63263"/>
            <a:ext cx="1428750" cy="2581275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4E9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/>
          <p:nvPr/>
        </p:nvSpPr>
        <p:spPr>
          <a:xfrm>
            <a:off x="-8350" y="0"/>
            <a:ext cx="9144000" cy="5210400"/>
          </a:xfrm>
          <a:prstGeom prst="rect">
            <a:avLst/>
          </a:prstGeom>
          <a:solidFill>
            <a:srgbClr val="CFE4E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847" y="0"/>
            <a:ext cx="6193929" cy="5210399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24" name="Google Shape;32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9200" y="76125"/>
            <a:ext cx="1466850" cy="260985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4E9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/>
          <p:nvPr/>
        </p:nvSpPr>
        <p:spPr>
          <a:xfrm>
            <a:off x="-8350" y="0"/>
            <a:ext cx="9144000" cy="5210400"/>
          </a:xfrm>
          <a:prstGeom prst="rect">
            <a:avLst/>
          </a:prstGeom>
          <a:solidFill>
            <a:srgbClr val="CFE4E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524" y="0"/>
            <a:ext cx="5874152" cy="51435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32" name="Google Shape;3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8325" y="81600"/>
            <a:ext cx="1466850" cy="257175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4E9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FE4E9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9"/>
          <p:cNvSpPr txBox="1"/>
          <p:nvPr>
            <p:ph type="title"/>
          </p:nvPr>
        </p:nvSpPr>
        <p:spPr>
          <a:xfrm>
            <a:off x="2221550" y="60450"/>
            <a:ext cx="57732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Calibri"/>
              <a:buNone/>
            </a:pPr>
            <a:r>
              <a:rPr b="1" lang="en"/>
              <a:t>Recommendations &amp; Next Steps?</a:t>
            </a:r>
            <a:endParaRPr/>
          </a:p>
        </p:txBody>
      </p:sp>
      <p:sp>
        <p:nvSpPr>
          <p:cNvPr id="340" name="Google Shape;340;p49"/>
          <p:cNvSpPr txBox="1"/>
          <p:nvPr>
            <p:ph idx="1" type="body"/>
          </p:nvPr>
        </p:nvSpPr>
        <p:spPr>
          <a:xfrm>
            <a:off x="151225" y="673375"/>
            <a:ext cx="8922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Recommendations</a:t>
            </a:r>
            <a:endParaRPr sz="1600">
              <a:solidFill>
                <a:srgbClr val="000000"/>
              </a:solidFill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Promote confidence ratings in HS and Mixed courses</a:t>
            </a:r>
            <a:endParaRPr sz="1200">
              <a:solidFill>
                <a:srgbClr val="000000"/>
              </a:solidFill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Look for ways to connect playing multiple flashcard games to better confidence ratings on flashcards</a:t>
            </a:r>
            <a:endParaRPr sz="1200">
              <a:solidFill>
                <a:srgbClr val="000000"/>
              </a:solidFill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Investigate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Next Steps</a:t>
            </a:r>
            <a:endParaRPr b="1" sz="1600">
              <a:solidFill>
                <a:srgbClr val="000000"/>
              </a:solidFill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Investigate those courses with unusually large % low confidence ratings for their total Highscore counts.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Review the course with the outlier Highscore count on its flashcard games.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Compare flashcard confidence level to the ‘upper-tier’ game flip milestones.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Look more into causality of each flashcard game’s impact on confidence ratings</a:t>
            </a:r>
            <a:endParaRPr sz="1200">
              <a:solidFill>
                <a:schemeClr val="dk1"/>
              </a:solidFill>
            </a:endParaRPr>
          </a:p>
          <a:p>
            <a:pPr indent="-165100" lvl="1" marL="520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Compare confidence ratings in courses with different ‘Flashcard Addict’ vs. ‘Flashcard Player’ populations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16510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 used between 400 and 600 courses for most of these analyses. I’d like to isolate those courses with the most user activity in each industry and demographic for at-scale findings.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4A59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/>
          <p:nvPr/>
        </p:nvSpPr>
        <p:spPr>
          <a:xfrm rot="10800000">
            <a:off x="0" y="0"/>
            <a:ext cx="6319727" cy="5143500"/>
          </a:xfrm>
          <a:custGeom>
            <a:rect b="b" l="l" r="r" t="t"/>
            <a:pathLst>
              <a:path extrusionOk="0" h="6858000" w="8426302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50"/>
          <p:cNvSpPr/>
          <p:nvPr/>
        </p:nvSpPr>
        <p:spPr>
          <a:xfrm rot="10800000">
            <a:off x="0" y="0"/>
            <a:ext cx="6131199" cy="5143500"/>
          </a:xfrm>
          <a:custGeom>
            <a:rect b="b" l="l" r="r" t="t"/>
            <a:pathLst>
              <a:path extrusionOk="0" h="6858000" w="8174932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50"/>
          <p:cNvSpPr txBox="1"/>
          <p:nvPr>
            <p:ph type="title"/>
          </p:nvPr>
        </p:nvSpPr>
        <p:spPr>
          <a:xfrm>
            <a:off x="593125" y="1238876"/>
            <a:ext cx="44523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b="1" lang="en" sz="5400">
                <a:solidFill>
                  <a:srgbClr val="FFFFFF"/>
                </a:solidFill>
              </a:rPr>
              <a:t>Appendix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4E9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>
            <p:ph type="title"/>
          </p:nvPr>
        </p:nvSpPr>
        <p:spPr>
          <a:xfrm>
            <a:off x="628650" y="-11"/>
            <a:ext cx="78867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I</a:t>
            </a:r>
            <a:r>
              <a:rPr b="1" lang="en"/>
              <a:t>ndustry Terminology</a:t>
            </a:r>
            <a:endParaRPr/>
          </a:p>
        </p:txBody>
      </p:sp>
      <p:sp>
        <p:nvSpPr>
          <p:cNvPr id="354" name="Google Shape;354;p51"/>
          <p:cNvSpPr txBox="1"/>
          <p:nvPr>
            <p:ph idx="1" type="body"/>
          </p:nvPr>
        </p:nvSpPr>
        <p:spPr>
          <a:xfrm>
            <a:off x="111325" y="1135300"/>
            <a:ext cx="8742900" cy="26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CMS = Content Management System; In this case, a software-driven tool that allows users to CRUD digital learning content on behalf of the customer.</a:t>
            </a:r>
            <a:endParaRPr sz="1200">
              <a:solidFill>
                <a:schemeClr val="dk1"/>
              </a:solidFill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Flashcard = An interactive content item with a Side 1 view for a vocab term + a Side 2 term for a definition or explanation of the term</a:t>
            </a:r>
            <a:endParaRPr sz="1200">
              <a:solidFill>
                <a:schemeClr val="dk1"/>
              </a:solidFill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Game Center = An area of the course with different games a learner can play. Almost all games are powered by </a:t>
            </a:r>
            <a:r>
              <a:rPr lang="en" sz="1200">
                <a:solidFill>
                  <a:schemeClr val="dk1"/>
                </a:solidFill>
              </a:rPr>
              <a:t>flashcards</a:t>
            </a:r>
            <a:r>
              <a:rPr lang="en" sz="1200">
                <a:solidFill>
                  <a:schemeClr val="dk1"/>
                </a:solidFill>
              </a:rPr>
              <a:t>, though one is powered by questions.</a:t>
            </a:r>
            <a:endParaRPr sz="1200">
              <a:solidFill>
                <a:schemeClr val="dk1"/>
              </a:solidFill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Achievement = A “badge” awarded to a learner in a specific course when they meet certain </a:t>
            </a:r>
            <a:r>
              <a:rPr lang="en" sz="1200">
                <a:solidFill>
                  <a:schemeClr val="dk1"/>
                </a:solidFill>
              </a:rPr>
              <a:t>content</a:t>
            </a:r>
            <a:r>
              <a:rPr lang="en" sz="1200">
                <a:solidFill>
                  <a:schemeClr val="dk1"/>
                </a:solidFill>
              </a:rPr>
              <a:t> engagement requirements or complete certain activities in that course.</a:t>
            </a:r>
            <a:endParaRPr sz="1200">
              <a:solidFill>
                <a:schemeClr val="dk1"/>
              </a:solidFill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Highscore = A record created when a learner scores more points on a specific game than any prior player of that game in the course’s history (including themselves).</a:t>
            </a:r>
            <a:endParaRPr sz="1200">
              <a:solidFill>
                <a:schemeClr val="dk1"/>
              </a:solidFill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UI = User Interface; What a user interacts with to operate a tool</a:t>
            </a:r>
            <a:endParaRPr>
              <a:solidFill>
                <a:schemeClr val="dk1"/>
              </a:solidFill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Real/Live learners/users = Individuals who have purchased a course to study its content to achieve a specific goal.</a:t>
            </a:r>
            <a:endParaRPr>
              <a:solidFill>
                <a:schemeClr val="dk1"/>
              </a:solidFill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Launched course = A course that has been published for use by live learners to study and use its content.</a:t>
            </a:r>
            <a:endParaRPr>
              <a:solidFill>
                <a:schemeClr val="dk1"/>
              </a:solidFill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Confidence level/rating = Selected by the learner, one of three options to describe how certain they are about their mastery of the topic/s addressed by the specific lesson, question, or flashcard they’ve been shown. Can be changed after initially selected, but the original rating is still recorded in the </a:t>
            </a:r>
            <a:r>
              <a:rPr b="1" lang="en" sz="1200">
                <a:solidFill>
                  <a:schemeClr val="dk1"/>
                </a:solidFill>
              </a:rPr>
              <a:t>confidence_level</a:t>
            </a:r>
            <a:r>
              <a:rPr lang="en" sz="1200">
                <a:solidFill>
                  <a:schemeClr val="dk1"/>
                </a:solidFill>
              </a:rPr>
              <a:t> table.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Low = I am not certain I understand/don’t understand this material.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Medium = I somewhat understand/understand part of this material.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High = I am certain I understand this material.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4E9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Business Questions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628650" y="1671673"/>
            <a:ext cx="78867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Q1: </a:t>
            </a:r>
            <a:r>
              <a:rPr i="1" lang="en">
                <a:solidFill>
                  <a:schemeClr val="dk1"/>
                </a:solidFill>
              </a:rPr>
              <a:t>Does Flashcard volume &amp; usage impact Game Center engagement?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Q2: </a:t>
            </a:r>
            <a:r>
              <a:rPr i="1" lang="en">
                <a:solidFill>
                  <a:schemeClr val="dk1"/>
                </a:solidFill>
              </a:rPr>
              <a:t>Does Game Center engagement impact learner confidence in flashcard study?</a:t>
            </a:r>
            <a:endParaRPr i="1">
              <a:solidFill>
                <a:schemeClr val="dk1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4A59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 rot="10800000">
            <a:off x="0" y="0"/>
            <a:ext cx="6319727" cy="5143500"/>
          </a:xfrm>
          <a:custGeom>
            <a:rect b="b" l="l" r="r" t="t"/>
            <a:pathLst>
              <a:path extrusionOk="0" h="6858000" w="8426302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/>
          <p:nvPr/>
        </p:nvSpPr>
        <p:spPr>
          <a:xfrm rot="10800000">
            <a:off x="0" y="0"/>
            <a:ext cx="6131199" cy="5143500"/>
          </a:xfrm>
          <a:custGeom>
            <a:rect b="b" l="l" r="r" t="t"/>
            <a:pathLst>
              <a:path extrusionOk="0" h="6858000" w="8174932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188325" y="1082574"/>
            <a:ext cx="6131400" cy="12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b="1" lang="en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to Investigate?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4E9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Investigating </a:t>
            </a:r>
            <a:r>
              <a:rPr b="1" lang="en"/>
              <a:t>Q1</a:t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670500" y="1470875"/>
            <a:ext cx="7696200" cy="693000"/>
          </a:xfrm>
          <a:prstGeom prst="roundRect">
            <a:avLst>
              <a:gd fmla="val 16667" name="adj"/>
            </a:avLst>
          </a:prstGeom>
          <a:solidFill>
            <a:srgbClr val="9FC9D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670500" y="1612675"/>
            <a:ext cx="7886700" cy="3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Does F</a:t>
            </a:r>
            <a:r>
              <a:rPr i="1" lang="en">
                <a:solidFill>
                  <a:schemeClr val="dk1"/>
                </a:solidFill>
              </a:rPr>
              <a:t>lashcard volume &amp; usage impact Game Center engagement?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 i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Examine: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Flashcard counts, Confidence ratings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Game Center total highscores, total highscore achievements, and average highscore per course, flashcard game flip milestones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4E9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/>
              <a:t>Investigating</a:t>
            </a:r>
            <a:r>
              <a:rPr b="1" lang="en"/>
              <a:t> Q2</a:t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612000" y="1521000"/>
            <a:ext cx="7803000" cy="693000"/>
          </a:xfrm>
          <a:prstGeom prst="roundRect">
            <a:avLst>
              <a:gd fmla="val 16667" name="adj"/>
            </a:avLst>
          </a:prstGeom>
          <a:solidFill>
            <a:srgbClr val="9FC9D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628650" y="1602472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i="1" lang="en">
                <a:solidFill>
                  <a:srgbClr val="000000"/>
                </a:solidFill>
              </a:rPr>
              <a:t>Does Game Center engagement impact learner confidence in flashcard study?</a:t>
            </a:r>
            <a:endParaRPr b="1" i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Examine: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Game Center total highscores, total highscore achievements, and average highscore per course, </a:t>
            </a:r>
            <a:r>
              <a:rPr lang="en">
                <a:solidFill>
                  <a:schemeClr val="dk1"/>
                </a:solidFill>
              </a:rPr>
              <a:t>flashcard game flip milestones</a:t>
            </a:r>
            <a:endParaRPr>
              <a:solidFill>
                <a:srgbClr val="000000"/>
              </a:solidFill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vs.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% Low Confidence ratings on flashcards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4A59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 rot="10800000">
            <a:off x="0" y="0"/>
            <a:ext cx="6319727" cy="5143500"/>
          </a:xfrm>
          <a:custGeom>
            <a:rect b="b" l="l" r="r" t="t"/>
            <a:pathLst>
              <a:path extrusionOk="0" h="6858000" w="8426302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/>
          <p:nvPr/>
        </p:nvSpPr>
        <p:spPr>
          <a:xfrm rot="10800000">
            <a:off x="0" y="0"/>
            <a:ext cx="6131199" cy="5143500"/>
          </a:xfrm>
          <a:custGeom>
            <a:rect b="b" l="l" r="r" t="t"/>
            <a:pathLst>
              <a:path extrusionOk="0" h="6858000" w="8174932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155863" y="1424840"/>
            <a:ext cx="5289000" cy="25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>
                <a:solidFill>
                  <a:srgbClr val="FFFFFF"/>
                </a:solidFill>
              </a:rPr>
              <a:t>“</a:t>
            </a:r>
            <a:r>
              <a:rPr i="1" lang="en" sz="3200">
                <a:solidFill>
                  <a:srgbClr val="FFFFFF"/>
                </a:solidFill>
              </a:rPr>
              <a:t>Does Flashcard volume &amp; usage impact Game Center engagement?”</a:t>
            </a:r>
            <a:endParaRPr b="1" sz="3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b="1" lang="en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Q1 Findings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357759" y="360045"/>
            <a:ext cx="8428500" cy="442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938" y="360000"/>
            <a:ext cx="7006121" cy="442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