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88" r:id="rId3"/>
    <p:sldId id="258" r:id="rId4"/>
    <p:sldId id="259" r:id="rId5"/>
    <p:sldId id="265" r:id="rId6"/>
    <p:sldId id="292" r:id="rId7"/>
    <p:sldId id="293" r:id="rId8"/>
    <p:sldId id="289" r:id="rId9"/>
    <p:sldId id="294" r:id="rId10"/>
    <p:sldId id="290" r:id="rId11"/>
    <p:sldId id="295" r:id="rId12"/>
    <p:sldId id="291" r:id="rId13"/>
    <p:sldId id="296" r:id="rId14"/>
    <p:sldId id="278" r:id="rId15"/>
  </p:sldIdLst>
  <p:sldSz cx="9144000" cy="5143500" type="screen16x9"/>
  <p:notesSz cx="6858000" cy="9144000"/>
  <p:embeddedFontLst>
    <p:embeddedFont>
      <p:font typeface="Kulim Park" pitchFamily="2" charset="77"/>
      <p:regular r:id="rId17"/>
      <p:bold r:id="rId18"/>
      <p:italic r:id="rId19"/>
      <p:boldItalic r:id="rId20"/>
    </p:embeddedFont>
    <p:embeddedFont>
      <p:font typeface="Source Sans Pro" panose="020B0503030403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CC5E8C-8932-4C50-BC92-68B6CE62A92C}">
  <a:tblStyle styleId="{95CC5E8C-8932-4C50-BC92-68B6CE62A9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1A1B0A0-E66D-48AE-B0BC-7214E24B64F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7"/>
  </p:normalViewPr>
  <p:slideViewPr>
    <p:cSldViewPr snapToGrid="0">
      <p:cViewPr varScale="1">
        <p:scale>
          <a:sx n="139" d="100"/>
          <a:sy n="139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848FB10E-183C-3EB6-CA98-DD827FCFD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>
            <a:extLst>
              <a:ext uri="{FF2B5EF4-FFF2-40B4-BE49-F238E27FC236}">
                <a16:creationId xmlns:a16="http://schemas.microsoft.com/office/drawing/2014/main" id="{08775C66-4FC3-C8A3-B636-E166186C90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>
            <a:extLst>
              <a:ext uri="{FF2B5EF4-FFF2-40B4-BE49-F238E27FC236}">
                <a16:creationId xmlns:a16="http://schemas.microsoft.com/office/drawing/2014/main" id="{5015F4C3-E2F2-A637-350A-38588AE1E0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7359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>
          <a:extLst>
            <a:ext uri="{FF2B5EF4-FFF2-40B4-BE49-F238E27FC236}">
              <a16:creationId xmlns:a16="http://schemas.microsoft.com/office/drawing/2014/main" id="{5A0F1C59-AA38-602F-2E25-B94E9CB01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57:notes">
            <a:extLst>
              <a:ext uri="{FF2B5EF4-FFF2-40B4-BE49-F238E27FC236}">
                <a16:creationId xmlns:a16="http://schemas.microsoft.com/office/drawing/2014/main" id="{7706335C-E5D6-F269-AC82-EC0C6B1854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57:notes">
            <a:extLst>
              <a:ext uri="{FF2B5EF4-FFF2-40B4-BE49-F238E27FC236}">
                <a16:creationId xmlns:a16="http://schemas.microsoft.com/office/drawing/2014/main" id="{F13B237C-6CA1-1EA4-0B9E-B6FF055030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7705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21253944-8FD4-AC1C-AA44-47F2C197B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>
            <a:extLst>
              <a:ext uri="{FF2B5EF4-FFF2-40B4-BE49-F238E27FC236}">
                <a16:creationId xmlns:a16="http://schemas.microsoft.com/office/drawing/2014/main" id="{35E1C638-CD14-3043-423C-6F765905A6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>
            <a:extLst>
              <a:ext uri="{FF2B5EF4-FFF2-40B4-BE49-F238E27FC236}">
                <a16:creationId xmlns:a16="http://schemas.microsoft.com/office/drawing/2014/main" id="{BB840F0D-B7BF-CB65-29D0-321614960E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555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>
          <a:extLst>
            <a:ext uri="{FF2B5EF4-FFF2-40B4-BE49-F238E27FC236}">
              <a16:creationId xmlns:a16="http://schemas.microsoft.com/office/drawing/2014/main" id="{6F6BA13C-AC2B-B7AF-9469-57C1A8E20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57:notes">
            <a:extLst>
              <a:ext uri="{FF2B5EF4-FFF2-40B4-BE49-F238E27FC236}">
                <a16:creationId xmlns:a16="http://schemas.microsoft.com/office/drawing/2014/main" id="{7E889C33-1275-D6DB-0263-3C3C107040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57:notes">
            <a:extLst>
              <a:ext uri="{FF2B5EF4-FFF2-40B4-BE49-F238E27FC236}">
                <a16:creationId xmlns:a16="http://schemas.microsoft.com/office/drawing/2014/main" id="{E75C4C69-097B-EC40-3417-7B69859B13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03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a1facfd0ff_0_5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a1facfd0ff_0_5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cd566ac1d1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cd566ac1d1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E62D0D13-43EB-BB81-9A08-A0D332ED5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>
            <a:extLst>
              <a:ext uri="{FF2B5EF4-FFF2-40B4-BE49-F238E27FC236}">
                <a16:creationId xmlns:a16="http://schemas.microsoft.com/office/drawing/2014/main" id="{6C9A618C-ABB3-264C-7467-943A0C4BB4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>
            <a:extLst>
              <a:ext uri="{FF2B5EF4-FFF2-40B4-BE49-F238E27FC236}">
                <a16:creationId xmlns:a16="http://schemas.microsoft.com/office/drawing/2014/main" id="{BCB23490-8F7A-1635-A96D-5ABA57D94C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465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>
          <a:extLst>
            <a:ext uri="{FF2B5EF4-FFF2-40B4-BE49-F238E27FC236}">
              <a16:creationId xmlns:a16="http://schemas.microsoft.com/office/drawing/2014/main" id="{243EB0E1-E80D-7325-F491-EC129A93A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57:notes">
            <a:extLst>
              <a:ext uri="{FF2B5EF4-FFF2-40B4-BE49-F238E27FC236}">
                <a16:creationId xmlns:a16="http://schemas.microsoft.com/office/drawing/2014/main" id="{EE8CED2E-624F-0633-915C-F193665FFE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57:notes">
            <a:extLst>
              <a:ext uri="{FF2B5EF4-FFF2-40B4-BE49-F238E27FC236}">
                <a16:creationId xmlns:a16="http://schemas.microsoft.com/office/drawing/2014/main" id="{CF8981F8-738D-24CE-E9A3-A689B74B76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765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5CA3EB6E-55A2-6181-FF7B-14279C022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>
            <a:extLst>
              <a:ext uri="{FF2B5EF4-FFF2-40B4-BE49-F238E27FC236}">
                <a16:creationId xmlns:a16="http://schemas.microsoft.com/office/drawing/2014/main" id="{687B920E-D868-D1D8-E981-EBBED572DF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>
            <a:extLst>
              <a:ext uri="{FF2B5EF4-FFF2-40B4-BE49-F238E27FC236}">
                <a16:creationId xmlns:a16="http://schemas.microsoft.com/office/drawing/2014/main" id="{797D3E92-0CC8-DA0A-113F-CD65FE26F4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9435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>
          <a:extLst>
            <a:ext uri="{FF2B5EF4-FFF2-40B4-BE49-F238E27FC236}">
              <a16:creationId xmlns:a16="http://schemas.microsoft.com/office/drawing/2014/main" id="{9E277EBD-E73C-5628-1458-11A81F360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57:notes">
            <a:extLst>
              <a:ext uri="{FF2B5EF4-FFF2-40B4-BE49-F238E27FC236}">
                <a16:creationId xmlns:a16="http://schemas.microsoft.com/office/drawing/2014/main" id="{55AD9E69-7058-339F-0A4E-CBC21EC9EB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57:notes">
            <a:extLst>
              <a:ext uri="{FF2B5EF4-FFF2-40B4-BE49-F238E27FC236}">
                <a16:creationId xmlns:a16="http://schemas.microsoft.com/office/drawing/2014/main" id="{420A6A12-4FC6-1548-F4A3-04EB3D00EC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6527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970" y="1"/>
            <a:ext cx="4099451" cy="5145755"/>
          </a:xfrm>
          <a:custGeom>
            <a:avLst/>
            <a:gdLst/>
            <a:ahLst/>
            <a:cxnLst/>
            <a:rect l="l" t="t" r="r" b="b"/>
            <a:pathLst>
              <a:path w="2009535" h="2522429" extrusionOk="0">
                <a:moveTo>
                  <a:pt x="1578387" y="1949978"/>
                </a:moveTo>
                <a:lnTo>
                  <a:pt x="1358608" y="1751220"/>
                </a:lnTo>
                <a:lnTo>
                  <a:pt x="1358842" y="1750986"/>
                </a:lnTo>
                <a:lnTo>
                  <a:pt x="1667606" y="0"/>
                </a:lnTo>
                <a:lnTo>
                  <a:pt x="0" y="0"/>
                </a:lnTo>
                <a:lnTo>
                  <a:pt x="0" y="2522429"/>
                </a:lnTo>
                <a:lnTo>
                  <a:pt x="1880844" y="2522429"/>
                </a:lnTo>
                <a:lnTo>
                  <a:pt x="2009535" y="179302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416450" y="701175"/>
            <a:ext cx="4099500" cy="200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770809" y="0"/>
            <a:ext cx="1172070" cy="35704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603" y="0"/>
                </a:moveTo>
                <a:lnTo>
                  <a:pt x="0" y="21600"/>
                </a:lnTo>
                <a:lnTo>
                  <a:pt x="10690" y="20324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3835223" y="3445179"/>
            <a:ext cx="841968" cy="16983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3915" y="21600"/>
                </a:moveTo>
                <a:lnTo>
                  <a:pt x="21600" y="0"/>
                </a:lnTo>
                <a:lnTo>
                  <a:pt x="6732" y="268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770334" y="3039892"/>
            <a:ext cx="1906902" cy="93630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9350"/>
                </a:moveTo>
                <a:lnTo>
                  <a:pt x="5076" y="21600"/>
                </a:lnTo>
                <a:lnTo>
                  <a:pt x="0" y="12250"/>
                </a:lnTo>
                <a:lnTo>
                  <a:pt x="1651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6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702900" y="3004250"/>
            <a:ext cx="5026200" cy="105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702900" y="4075901"/>
            <a:ext cx="5026200" cy="36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6997544" y="7"/>
            <a:ext cx="2146445" cy="5145755"/>
          </a:xfrm>
          <a:custGeom>
            <a:avLst/>
            <a:gdLst/>
            <a:ahLst/>
            <a:cxnLst/>
            <a:rect l="l" t="t" r="r" b="b"/>
            <a:pathLst>
              <a:path w="1052179" h="2522429" extrusionOk="0">
                <a:moveTo>
                  <a:pt x="290547" y="0"/>
                </a:moveTo>
                <a:lnTo>
                  <a:pt x="0" y="1647520"/>
                </a:lnTo>
                <a:lnTo>
                  <a:pt x="430681" y="1490802"/>
                </a:lnTo>
                <a:lnTo>
                  <a:pt x="650693" y="1689560"/>
                </a:lnTo>
                <a:lnTo>
                  <a:pt x="650693" y="1689560"/>
                </a:lnTo>
                <a:lnTo>
                  <a:pt x="503785" y="2522429"/>
                </a:lnTo>
                <a:lnTo>
                  <a:pt x="1052180" y="2522429"/>
                </a:lnTo>
                <a:lnTo>
                  <a:pt x="1052180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6427799" y="0"/>
            <a:ext cx="1172070" cy="35704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603" y="0"/>
                </a:moveTo>
                <a:lnTo>
                  <a:pt x="0" y="21600"/>
                </a:lnTo>
                <a:lnTo>
                  <a:pt x="10682" y="20324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7492217" y="3445179"/>
            <a:ext cx="841968" cy="16983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3915" y="21600"/>
                </a:moveTo>
                <a:lnTo>
                  <a:pt x="21600" y="0"/>
                </a:lnTo>
                <a:lnTo>
                  <a:pt x="6719" y="268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6426846" y="3039892"/>
            <a:ext cx="1907388" cy="93630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9350"/>
                </a:moveTo>
                <a:lnTo>
                  <a:pt x="5080" y="21600"/>
                </a:lnTo>
                <a:lnTo>
                  <a:pt x="0" y="12250"/>
                </a:lnTo>
                <a:lnTo>
                  <a:pt x="165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4325375" y="836000"/>
            <a:ext cx="4256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4325375" y="1353949"/>
            <a:ext cx="4256100" cy="15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-970" y="1"/>
            <a:ext cx="4099451" cy="5145755"/>
          </a:xfrm>
          <a:custGeom>
            <a:avLst/>
            <a:gdLst/>
            <a:ahLst/>
            <a:cxnLst/>
            <a:rect l="l" t="t" r="r" b="b"/>
            <a:pathLst>
              <a:path w="2009535" h="2522429" extrusionOk="0">
                <a:moveTo>
                  <a:pt x="1578387" y="1949978"/>
                </a:moveTo>
                <a:lnTo>
                  <a:pt x="1358608" y="1751220"/>
                </a:lnTo>
                <a:lnTo>
                  <a:pt x="1358842" y="1750986"/>
                </a:lnTo>
                <a:lnTo>
                  <a:pt x="1667606" y="0"/>
                </a:lnTo>
                <a:lnTo>
                  <a:pt x="0" y="0"/>
                </a:lnTo>
                <a:lnTo>
                  <a:pt x="0" y="2522429"/>
                </a:lnTo>
                <a:lnTo>
                  <a:pt x="1880844" y="2522429"/>
                </a:lnTo>
                <a:lnTo>
                  <a:pt x="2009535" y="179302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2770809" y="0"/>
            <a:ext cx="1172070" cy="35704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603" y="0"/>
                </a:moveTo>
                <a:lnTo>
                  <a:pt x="0" y="21600"/>
                </a:lnTo>
                <a:lnTo>
                  <a:pt x="10690" y="20324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3835223" y="3445179"/>
            <a:ext cx="841968" cy="16983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3915" y="21600"/>
                </a:moveTo>
                <a:lnTo>
                  <a:pt x="21600" y="0"/>
                </a:lnTo>
                <a:lnTo>
                  <a:pt x="6732" y="268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2770334" y="3039892"/>
            <a:ext cx="1906902" cy="93630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9350"/>
                </a:moveTo>
                <a:lnTo>
                  <a:pt x="5076" y="21600"/>
                </a:lnTo>
                <a:lnTo>
                  <a:pt x="0" y="12250"/>
                </a:lnTo>
                <a:lnTo>
                  <a:pt x="1651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Half">
  <p:cSld name="BLANK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-970" y="1"/>
            <a:ext cx="4099451" cy="5145755"/>
          </a:xfrm>
          <a:custGeom>
            <a:avLst/>
            <a:gdLst/>
            <a:ahLst/>
            <a:cxnLst/>
            <a:rect l="l" t="t" r="r" b="b"/>
            <a:pathLst>
              <a:path w="2009535" h="2522429" extrusionOk="0">
                <a:moveTo>
                  <a:pt x="1578387" y="1949978"/>
                </a:moveTo>
                <a:lnTo>
                  <a:pt x="1358608" y="1751220"/>
                </a:lnTo>
                <a:lnTo>
                  <a:pt x="1358842" y="1750986"/>
                </a:lnTo>
                <a:lnTo>
                  <a:pt x="1667606" y="0"/>
                </a:lnTo>
                <a:lnTo>
                  <a:pt x="0" y="0"/>
                </a:lnTo>
                <a:lnTo>
                  <a:pt x="0" y="2522429"/>
                </a:lnTo>
                <a:lnTo>
                  <a:pt x="1880844" y="2522429"/>
                </a:lnTo>
                <a:lnTo>
                  <a:pt x="2009535" y="179302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2763221" y="0"/>
            <a:ext cx="1172070" cy="35704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603" y="0"/>
                </a:moveTo>
                <a:lnTo>
                  <a:pt x="0" y="21600"/>
                </a:lnTo>
                <a:lnTo>
                  <a:pt x="10690" y="20324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3827634" y="3445179"/>
            <a:ext cx="841968" cy="16983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3915" y="21600"/>
                </a:moveTo>
                <a:lnTo>
                  <a:pt x="21600" y="0"/>
                </a:lnTo>
                <a:lnTo>
                  <a:pt x="6732" y="268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2762745" y="3039892"/>
            <a:ext cx="1906902" cy="93630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9350"/>
                </a:moveTo>
                <a:lnTo>
                  <a:pt x="5076" y="21600"/>
                </a:lnTo>
                <a:lnTo>
                  <a:pt x="0" y="12250"/>
                </a:lnTo>
                <a:lnTo>
                  <a:pt x="1651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2" name="Google Shape;302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3" name="Google Shape;303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453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6700" y="1430148"/>
            <a:ext cx="52761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Kulim Park"/>
              <a:buChar char="▸"/>
              <a:defRPr sz="24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Kulim Park"/>
              <a:buChar char="▹"/>
              <a:defRPr sz="24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Kulim Park"/>
              <a:buChar char="■"/>
              <a:defRPr sz="24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"/>
              <a:buChar char="●"/>
              <a:defRPr sz="24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"/>
              <a:buChar char="○"/>
              <a:defRPr sz="24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"/>
              <a:buChar char="■"/>
              <a:defRPr sz="24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"/>
              <a:buChar char="●"/>
              <a:defRPr sz="24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"/>
              <a:buChar char="○"/>
              <a:defRPr sz="24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Kulim Park"/>
              <a:buChar char="■"/>
              <a:defRPr sz="24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algn="r" rtl="0">
              <a:buNone/>
              <a:defRPr sz="13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algn="r" rtl="0">
              <a:buNone/>
              <a:defRPr sz="13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algn="r" rtl="0">
              <a:buNone/>
              <a:defRPr sz="13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algn="r" rtl="0">
              <a:buNone/>
              <a:defRPr sz="13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algn="r" rtl="0">
              <a:buNone/>
              <a:defRPr sz="13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algn="r" rtl="0">
              <a:buNone/>
              <a:defRPr sz="13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algn="r" rtl="0">
              <a:buNone/>
              <a:defRPr sz="13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algn="r" rtl="0">
              <a:buNone/>
              <a:defRPr sz="13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9" r:id="rId4"/>
    <p:sldLayoutId id="2147483661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ctrTitle"/>
          </p:nvPr>
        </p:nvSpPr>
        <p:spPr>
          <a:xfrm>
            <a:off x="4416450" y="1295535"/>
            <a:ext cx="4099500" cy="200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World Bank Dataset</a:t>
            </a:r>
            <a:br>
              <a:rPr lang="en-US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945B30-24C8-712F-EC27-354A97377583}"/>
              </a:ext>
            </a:extLst>
          </p:cNvPr>
          <p:cNvSpPr txBox="1"/>
          <p:nvPr/>
        </p:nvSpPr>
        <p:spPr>
          <a:xfrm>
            <a:off x="4489704" y="2679192"/>
            <a:ext cx="3401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Kelsey Woody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B2011F98-8FF1-7D38-5346-F70C73E37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>
            <a:extLst>
              <a:ext uri="{FF2B5EF4-FFF2-40B4-BE49-F238E27FC236}">
                <a16:creationId xmlns:a16="http://schemas.microsoft.com/office/drawing/2014/main" id="{DFE6DC90-1A30-C782-5FC3-A5183AB76096}"/>
              </a:ext>
            </a:extLst>
          </p:cNvPr>
          <p:cNvSpPr/>
          <p:nvPr/>
        </p:nvSpPr>
        <p:spPr>
          <a:xfrm>
            <a:off x="702898" y="735575"/>
            <a:ext cx="1750500" cy="44079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rgbClr val="0B6AB1">
                    <a:alpha val="47490"/>
                  </a:srgbClr>
                </a:solidFill>
                <a:latin typeface="Kulim Park"/>
              </a:rPr>
              <a:t>4</a:t>
            </a:r>
            <a:endParaRPr b="1" i="0" dirty="0">
              <a:ln>
                <a:noFill/>
              </a:ln>
              <a:solidFill>
                <a:srgbClr val="0B6AB1">
                  <a:alpha val="47490"/>
                </a:srgbClr>
              </a:solidFill>
              <a:latin typeface="Kulim Park"/>
            </a:endParaRPr>
          </a:p>
        </p:txBody>
      </p:sp>
      <p:sp>
        <p:nvSpPr>
          <p:cNvPr id="128" name="Google Shape;128;p17">
            <a:extLst>
              <a:ext uri="{FF2B5EF4-FFF2-40B4-BE49-F238E27FC236}">
                <a16:creationId xmlns:a16="http://schemas.microsoft.com/office/drawing/2014/main" id="{DF532623-9345-A160-4A49-E662530D805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2898" y="3488882"/>
            <a:ext cx="5026200" cy="105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Policy Recommendations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39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>
          <a:extLst>
            <a:ext uri="{FF2B5EF4-FFF2-40B4-BE49-F238E27FC236}">
              <a16:creationId xmlns:a16="http://schemas.microsoft.com/office/drawing/2014/main" id="{1BE8E4A5-D5D2-DE28-CC18-A1E341949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>
            <a:extLst>
              <a:ext uri="{FF2B5EF4-FFF2-40B4-BE49-F238E27FC236}">
                <a16:creationId xmlns:a16="http://schemas.microsoft.com/office/drawing/2014/main" id="{5BE6043B-0181-C87F-B031-491CD16681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5375" y="836000"/>
            <a:ext cx="4256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Policy Recommendations</a:t>
            </a:r>
            <a:endParaRPr dirty="0"/>
          </a:p>
        </p:txBody>
      </p:sp>
      <p:sp>
        <p:nvSpPr>
          <p:cNvPr id="189" name="Google Shape;189;p23">
            <a:extLst>
              <a:ext uri="{FF2B5EF4-FFF2-40B4-BE49-F238E27FC236}">
                <a16:creationId xmlns:a16="http://schemas.microsoft.com/office/drawing/2014/main" id="{190D65AA-6239-F3B4-8A53-6822A48289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25375" y="1353949"/>
            <a:ext cx="4256100" cy="15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I rec</a:t>
            </a:r>
            <a:r>
              <a:rPr lang="en-US" dirty="0"/>
              <a:t>om</a:t>
            </a:r>
            <a:r>
              <a:rPr lang="en" dirty="0"/>
              <a:t>mend more access for low income and middle income countries for energy, trade, and agriculture.</a:t>
            </a:r>
            <a:endParaRPr dirty="0"/>
          </a:p>
        </p:txBody>
      </p:sp>
      <p:sp>
        <p:nvSpPr>
          <p:cNvPr id="190" name="Google Shape;190;p23">
            <a:extLst>
              <a:ext uri="{FF2B5EF4-FFF2-40B4-BE49-F238E27FC236}">
                <a16:creationId xmlns:a16="http://schemas.microsoft.com/office/drawing/2014/main" id="{75DA37BF-E24A-5F74-7E2C-4AF81E56AD5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0709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CE9E6FBE-2CDD-2853-5434-CF2905E4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>
            <a:extLst>
              <a:ext uri="{FF2B5EF4-FFF2-40B4-BE49-F238E27FC236}">
                <a16:creationId xmlns:a16="http://schemas.microsoft.com/office/drawing/2014/main" id="{16205DB5-5172-49DF-0F8C-312E3E9427CA}"/>
              </a:ext>
            </a:extLst>
          </p:cNvPr>
          <p:cNvSpPr/>
          <p:nvPr/>
        </p:nvSpPr>
        <p:spPr>
          <a:xfrm>
            <a:off x="702898" y="735575"/>
            <a:ext cx="1750500" cy="44079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rgbClr val="0B6AB1">
                    <a:alpha val="47490"/>
                  </a:srgbClr>
                </a:solidFill>
                <a:latin typeface="Kulim Park"/>
              </a:rPr>
              <a:t>5</a:t>
            </a:r>
            <a:endParaRPr b="1" i="0" dirty="0">
              <a:ln>
                <a:noFill/>
              </a:ln>
              <a:solidFill>
                <a:srgbClr val="0B6AB1">
                  <a:alpha val="47490"/>
                </a:srgbClr>
              </a:solidFill>
              <a:latin typeface="Kulim Park"/>
            </a:endParaRPr>
          </a:p>
        </p:txBody>
      </p:sp>
      <p:sp>
        <p:nvSpPr>
          <p:cNvPr id="128" name="Google Shape;128;p17">
            <a:extLst>
              <a:ext uri="{FF2B5EF4-FFF2-40B4-BE49-F238E27FC236}">
                <a16:creationId xmlns:a16="http://schemas.microsoft.com/office/drawing/2014/main" id="{25DAFCAF-3287-7DC6-E159-5DFC2A83E5A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2898" y="3649633"/>
            <a:ext cx="6355080" cy="105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 Highlights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1278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>
          <a:extLst>
            <a:ext uri="{FF2B5EF4-FFF2-40B4-BE49-F238E27FC236}">
              <a16:creationId xmlns:a16="http://schemas.microsoft.com/office/drawing/2014/main" id="{F71C3218-5E53-BAC4-4BD8-A4EE23C56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>
            <a:extLst>
              <a:ext uri="{FF2B5EF4-FFF2-40B4-BE49-F238E27FC236}">
                <a16:creationId xmlns:a16="http://schemas.microsoft.com/office/drawing/2014/main" id="{12BA0353-24ED-12BF-7C64-CBD6710777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5375" y="836000"/>
            <a:ext cx="4256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Visualizations</a:t>
            </a:r>
            <a:endParaRPr dirty="0"/>
          </a:p>
        </p:txBody>
      </p:sp>
      <p:sp>
        <p:nvSpPr>
          <p:cNvPr id="189" name="Google Shape;189;p23">
            <a:extLst>
              <a:ext uri="{FF2B5EF4-FFF2-40B4-BE49-F238E27FC236}">
                <a16:creationId xmlns:a16="http://schemas.microsoft.com/office/drawing/2014/main" id="{D9D82F1F-F9A6-58FB-2907-136E0E95CB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25375" y="1353949"/>
            <a:ext cx="4256100" cy="15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I found that organizing my visualizations by theme and filtering by region, year, or census report fiscal year made the visuals clean and easy to read.</a:t>
            </a:r>
            <a:endParaRPr dirty="0"/>
          </a:p>
        </p:txBody>
      </p:sp>
      <p:sp>
        <p:nvSpPr>
          <p:cNvPr id="190" name="Google Shape;190;p23">
            <a:extLst>
              <a:ext uri="{FF2B5EF4-FFF2-40B4-BE49-F238E27FC236}">
                <a16:creationId xmlns:a16="http://schemas.microsoft.com/office/drawing/2014/main" id="{695921C7-3957-85FA-6259-A0A68688E1E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8344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6"/>
          <p:cNvSpPr txBox="1">
            <a:spLocks noGrp="1"/>
          </p:cNvSpPr>
          <p:nvPr>
            <p:ph type="ctrTitle" idx="4294967295"/>
          </p:nvPr>
        </p:nvSpPr>
        <p:spPr>
          <a:xfrm>
            <a:off x="4136725" y="440350"/>
            <a:ext cx="448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>
                <a:solidFill>
                  <a:schemeClr val="accent4"/>
                </a:solidFill>
              </a:rPr>
              <a:t>Thanks!</a:t>
            </a:r>
            <a:endParaRPr sz="7600">
              <a:solidFill>
                <a:schemeClr val="accent4"/>
              </a:solidFill>
            </a:endParaRPr>
          </a:p>
        </p:txBody>
      </p:sp>
      <p:sp>
        <p:nvSpPr>
          <p:cNvPr id="370" name="Google Shape;370;p36"/>
          <p:cNvSpPr txBox="1">
            <a:spLocks noGrp="1"/>
          </p:cNvSpPr>
          <p:nvPr>
            <p:ph type="subTitle" idx="4294967295"/>
          </p:nvPr>
        </p:nvSpPr>
        <p:spPr>
          <a:xfrm>
            <a:off x="4136725" y="1639975"/>
            <a:ext cx="4480800" cy="166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rPr>
              <a:t>Any questions?</a:t>
            </a:r>
            <a:endParaRPr sz="1700" b="1" dirty="0">
              <a:solidFill>
                <a:schemeClr val="accent3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-US" sz="1700" b="1" dirty="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rPr>
              <a:t>DM me on DISCO </a:t>
            </a:r>
            <a:r>
              <a:rPr lang="en-US" sz="1700" b="1" dirty="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Wingdings" pitchFamily="2" charset="2"/>
              </a:rPr>
              <a:t></a:t>
            </a:r>
            <a:endParaRPr lang="en-US" sz="1700" b="1" dirty="0">
              <a:solidFill>
                <a:schemeClr val="accent3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/>
          </a:p>
        </p:txBody>
      </p:sp>
      <p:sp>
        <p:nvSpPr>
          <p:cNvPr id="371" name="Google Shape;371;p3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34ED7E-E7A7-50C6-AA43-4040E70AB85B}"/>
              </a:ext>
            </a:extLst>
          </p:cNvPr>
          <p:cNvSpPr/>
          <p:nvPr/>
        </p:nvSpPr>
        <p:spPr>
          <a:xfrm>
            <a:off x="-108715" y="-19878"/>
            <a:ext cx="9281917" cy="5367130"/>
          </a:xfrm>
          <a:prstGeom prst="rect">
            <a:avLst/>
          </a:prstGeom>
          <a:solidFill>
            <a:srgbClr val="191F2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4" name="Google Shape;914;p45"/>
          <p:cNvSpPr txBox="1">
            <a:spLocks noGrp="1"/>
          </p:cNvSpPr>
          <p:nvPr>
            <p:ph type="title"/>
          </p:nvPr>
        </p:nvSpPr>
        <p:spPr>
          <a:xfrm>
            <a:off x="855300" y="38879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Data Heroes</a:t>
            </a:r>
            <a:endParaRPr sz="2400" dirty="0"/>
          </a:p>
        </p:txBody>
      </p:sp>
      <p:sp>
        <p:nvSpPr>
          <p:cNvPr id="915" name="Google Shape;915;p4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917" name="Google Shape;917;p45"/>
          <p:cNvSpPr txBox="1"/>
          <p:nvPr/>
        </p:nvSpPr>
        <p:spPr>
          <a:xfrm>
            <a:off x="852788" y="3205233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Kelsey Woody</a:t>
            </a:r>
            <a:endParaRPr lang="en-US" sz="800" b="1" dirty="0">
              <a:solidFill>
                <a:schemeClr val="bg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Scientist</a:t>
            </a:r>
            <a:endParaRPr dirty="0">
              <a:solidFill>
                <a:schemeClr val="bg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18" name="Google Shape;918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5025" y="1607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19" name="Google Shape;919;p45"/>
          <p:cNvSpPr txBox="1"/>
          <p:nvPr/>
        </p:nvSpPr>
        <p:spPr>
          <a:xfrm>
            <a:off x="2835025" y="32083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Marcos Galán</a:t>
            </a:r>
            <a:br>
              <a:rPr lang="en" dirty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 dirty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Senior Data </a:t>
            </a:r>
            <a:r>
              <a:rPr lang="en-US" sz="800" dirty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Scientist</a:t>
            </a:r>
            <a:endParaRPr sz="800" dirty="0">
              <a:solidFill>
                <a:schemeClr val="bg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20" name="Google Shape;920;p45"/>
          <p:cNvPicPr preferRelativeResize="0"/>
          <p:nvPr/>
        </p:nvPicPr>
        <p:blipFill rotWithShape="1">
          <a:blip r:embed="rId4">
            <a:alphaModFix/>
          </a:blip>
          <a:srcRect l="47271" t="22330" b="24940"/>
          <a:stretch/>
        </p:blipFill>
        <p:spPr>
          <a:xfrm>
            <a:off x="4814750" y="1607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21" name="Google Shape;921;p45"/>
          <p:cNvSpPr txBox="1"/>
          <p:nvPr/>
        </p:nvSpPr>
        <p:spPr>
          <a:xfrm>
            <a:off x="4817262" y="3205233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Michelle Valdía</a:t>
            </a:r>
            <a:br>
              <a:rPr lang="en" dirty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sz="800" dirty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Lead Data Scientist</a:t>
            </a:r>
            <a:endParaRPr sz="800" dirty="0">
              <a:solidFill>
                <a:schemeClr val="bg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22" name="Google Shape;922;p45"/>
          <p:cNvPicPr preferRelativeResize="0"/>
          <p:nvPr/>
        </p:nvPicPr>
        <p:blipFill rotWithShape="1">
          <a:blip r:embed="rId5">
            <a:alphaModFix/>
          </a:blip>
          <a:srcRect t="3926" b="29406"/>
          <a:stretch/>
        </p:blipFill>
        <p:spPr>
          <a:xfrm>
            <a:off x="6794475" y="1607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23" name="Google Shape;923;p45"/>
          <p:cNvSpPr txBox="1"/>
          <p:nvPr/>
        </p:nvSpPr>
        <p:spPr>
          <a:xfrm>
            <a:off x="6799499" y="3210388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Neil Turner</a:t>
            </a:r>
            <a:br>
              <a:rPr lang="en" dirty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sz="800" dirty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Project PMO</a:t>
            </a: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lang="en-US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" name="Picture 6" descr="A person smiling for a selfie&#10;&#10;Description automatically generated">
            <a:extLst>
              <a:ext uri="{FF2B5EF4-FFF2-40B4-BE49-F238E27FC236}">
                <a16:creationId xmlns:a16="http://schemas.microsoft.com/office/drawing/2014/main" id="{BF338537-E5CD-309C-4622-B10B140CFA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966" y="1607575"/>
            <a:ext cx="1717917" cy="148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ctrTitle" idx="4294967295"/>
          </p:nvPr>
        </p:nvSpPr>
        <p:spPr>
          <a:xfrm>
            <a:off x="4136725" y="440350"/>
            <a:ext cx="448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 dirty="0"/>
              <a:t>Agenda</a:t>
            </a:r>
            <a:endParaRPr sz="7600" dirty="0"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4294967295"/>
          </p:nvPr>
        </p:nvSpPr>
        <p:spPr>
          <a:xfrm>
            <a:off x="4767661" y="1731414"/>
            <a:ext cx="4480800" cy="200848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700" b="1" dirty="0"/>
              <a:t>Executive Summary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700" b="1" dirty="0"/>
              <a:t>Methodology Overview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700" b="1" dirty="0"/>
              <a:t>Key Findings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700" b="1" dirty="0"/>
              <a:t>Policy Recommendations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700" b="1" dirty="0"/>
              <a:t>Visualization Highlights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700" b="1" dirty="0"/>
          </a:p>
        </p:txBody>
      </p:sp>
      <p:sp>
        <p:nvSpPr>
          <p:cNvPr id="121" name="Google Shape;121;p1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/>
          <p:nvPr/>
        </p:nvSpPr>
        <p:spPr>
          <a:xfrm>
            <a:off x="702898" y="735575"/>
            <a:ext cx="1750500" cy="44079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rgbClr val="0B6AB1">
                    <a:alpha val="47490"/>
                  </a:srgbClr>
                </a:solidFill>
                <a:latin typeface="Kulim Park"/>
              </a:rPr>
              <a:t>1</a:t>
            </a:r>
          </a:p>
        </p:txBody>
      </p:sp>
      <p:sp>
        <p:nvSpPr>
          <p:cNvPr id="128" name="Google Shape;128;p17"/>
          <p:cNvSpPr txBox="1">
            <a:spLocks noGrp="1"/>
          </p:cNvSpPr>
          <p:nvPr>
            <p:ph type="ctrTitle"/>
          </p:nvPr>
        </p:nvSpPr>
        <p:spPr>
          <a:xfrm>
            <a:off x="702898" y="3799778"/>
            <a:ext cx="5026200" cy="105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Executive Summary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>
            <a:spLocks noGrp="1"/>
          </p:cNvSpPr>
          <p:nvPr>
            <p:ph type="title"/>
          </p:nvPr>
        </p:nvSpPr>
        <p:spPr>
          <a:xfrm>
            <a:off x="4325375" y="836000"/>
            <a:ext cx="4256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Executive Summary</a:t>
            </a:r>
            <a:endParaRPr dirty="0"/>
          </a:p>
        </p:txBody>
      </p:sp>
      <p:sp>
        <p:nvSpPr>
          <p:cNvPr id="189" name="Google Shape;189;p23"/>
          <p:cNvSpPr txBox="1">
            <a:spLocks noGrp="1"/>
          </p:cNvSpPr>
          <p:nvPr>
            <p:ph type="body" idx="1"/>
          </p:nvPr>
        </p:nvSpPr>
        <p:spPr>
          <a:xfrm>
            <a:off x="4325375" y="1353949"/>
            <a:ext cx="4256100" cy="15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/>
              <a:t>This dataset provided various topics about the World Bank.</a:t>
            </a:r>
            <a:endParaRPr dirty="0"/>
          </a:p>
        </p:txBody>
      </p:sp>
      <p:sp>
        <p:nvSpPr>
          <p:cNvPr id="190" name="Google Shape;190;p2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E6714D87-CD21-74E4-B6E2-12093E422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>
            <a:extLst>
              <a:ext uri="{FF2B5EF4-FFF2-40B4-BE49-F238E27FC236}">
                <a16:creationId xmlns:a16="http://schemas.microsoft.com/office/drawing/2014/main" id="{C4AD35B0-0E95-36A5-DFBB-8DD5EE18600B}"/>
              </a:ext>
            </a:extLst>
          </p:cNvPr>
          <p:cNvSpPr/>
          <p:nvPr/>
        </p:nvSpPr>
        <p:spPr>
          <a:xfrm>
            <a:off x="702898" y="735575"/>
            <a:ext cx="1750500" cy="44079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rgbClr val="0B6AB1">
                    <a:alpha val="47490"/>
                  </a:srgbClr>
                </a:solidFill>
                <a:latin typeface="Kulim Park"/>
              </a:rPr>
              <a:t>2</a:t>
            </a:r>
            <a:endParaRPr b="1" i="0" dirty="0">
              <a:ln>
                <a:noFill/>
              </a:ln>
              <a:solidFill>
                <a:srgbClr val="0B6AB1">
                  <a:alpha val="47490"/>
                </a:srgbClr>
              </a:solidFill>
              <a:latin typeface="Kulim Park"/>
            </a:endParaRPr>
          </a:p>
        </p:txBody>
      </p:sp>
      <p:sp>
        <p:nvSpPr>
          <p:cNvPr id="128" name="Google Shape;128;p17">
            <a:extLst>
              <a:ext uri="{FF2B5EF4-FFF2-40B4-BE49-F238E27FC236}">
                <a16:creationId xmlns:a16="http://schemas.microsoft.com/office/drawing/2014/main" id="{55854A08-69B2-3237-49B7-62FBDC34F1A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2898" y="3745315"/>
            <a:ext cx="6208776" cy="105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 Overview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790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>
          <a:extLst>
            <a:ext uri="{FF2B5EF4-FFF2-40B4-BE49-F238E27FC236}">
              <a16:creationId xmlns:a16="http://schemas.microsoft.com/office/drawing/2014/main" id="{45593215-2F81-87C0-4609-F30E690FF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>
            <a:extLst>
              <a:ext uri="{FF2B5EF4-FFF2-40B4-BE49-F238E27FC236}">
                <a16:creationId xmlns:a16="http://schemas.microsoft.com/office/drawing/2014/main" id="{E93B72AA-64BC-9BF6-2E11-E6E7F197AE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5375" y="836000"/>
            <a:ext cx="4256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 Overview</a:t>
            </a:r>
            <a:endParaRPr dirty="0"/>
          </a:p>
        </p:txBody>
      </p:sp>
      <p:sp>
        <p:nvSpPr>
          <p:cNvPr id="189" name="Google Shape;189;p23">
            <a:extLst>
              <a:ext uri="{FF2B5EF4-FFF2-40B4-BE49-F238E27FC236}">
                <a16:creationId xmlns:a16="http://schemas.microsoft.com/office/drawing/2014/main" id="{A7BD8128-0825-10A0-2543-84B1CA2B7E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25375" y="1353949"/>
            <a:ext cx="4256100" cy="15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/>
              <a:t>I utilized data cleaning, statical methods, and visualizations for my analysis.</a:t>
            </a:r>
            <a:endParaRPr dirty="0"/>
          </a:p>
        </p:txBody>
      </p:sp>
      <p:sp>
        <p:nvSpPr>
          <p:cNvPr id="190" name="Google Shape;190;p23">
            <a:extLst>
              <a:ext uri="{FF2B5EF4-FFF2-40B4-BE49-F238E27FC236}">
                <a16:creationId xmlns:a16="http://schemas.microsoft.com/office/drawing/2014/main" id="{87BDE270-5CB2-2DAE-F8CC-C3A6E4D84FE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2112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DEAA44A9-A8C4-2856-4D0A-0BF2C573C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>
            <a:extLst>
              <a:ext uri="{FF2B5EF4-FFF2-40B4-BE49-F238E27FC236}">
                <a16:creationId xmlns:a16="http://schemas.microsoft.com/office/drawing/2014/main" id="{8CF0E508-308F-C6E3-827A-1F4065F56611}"/>
              </a:ext>
            </a:extLst>
          </p:cNvPr>
          <p:cNvSpPr/>
          <p:nvPr/>
        </p:nvSpPr>
        <p:spPr>
          <a:xfrm>
            <a:off x="702898" y="735575"/>
            <a:ext cx="1750500" cy="44079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rgbClr val="0B6AB1">
                    <a:alpha val="47490"/>
                  </a:srgbClr>
                </a:solidFill>
                <a:latin typeface="Kulim Park"/>
              </a:rPr>
              <a:t>3</a:t>
            </a:r>
            <a:endParaRPr b="1" i="0" dirty="0">
              <a:ln>
                <a:noFill/>
              </a:ln>
              <a:solidFill>
                <a:srgbClr val="0B6AB1">
                  <a:alpha val="47490"/>
                </a:srgbClr>
              </a:solidFill>
              <a:latin typeface="Kulim Park"/>
            </a:endParaRPr>
          </a:p>
        </p:txBody>
      </p:sp>
      <p:sp>
        <p:nvSpPr>
          <p:cNvPr id="128" name="Google Shape;128;p17">
            <a:extLst>
              <a:ext uri="{FF2B5EF4-FFF2-40B4-BE49-F238E27FC236}">
                <a16:creationId xmlns:a16="http://schemas.microsoft.com/office/drawing/2014/main" id="{939E76D4-A119-3B3B-23E3-5AFE0221FBE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2898" y="3589466"/>
            <a:ext cx="5026200" cy="105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Findings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1930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>
          <a:extLst>
            <a:ext uri="{FF2B5EF4-FFF2-40B4-BE49-F238E27FC236}">
              <a16:creationId xmlns:a16="http://schemas.microsoft.com/office/drawing/2014/main" id="{0CC70454-D6BE-0CCF-549A-5DD27820C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>
            <a:extLst>
              <a:ext uri="{FF2B5EF4-FFF2-40B4-BE49-F238E27FC236}">
                <a16:creationId xmlns:a16="http://schemas.microsoft.com/office/drawing/2014/main" id="{F0073D94-B3C8-96E3-33CC-7526525C4F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5375" y="836000"/>
            <a:ext cx="4256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Findings</a:t>
            </a:r>
            <a:endParaRPr dirty="0"/>
          </a:p>
        </p:txBody>
      </p:sp>
      <p:sp>
        <p:nvSpPr>
          <p:cNvPr id="189" name="Google Shape;189;p23">
            <a:extLst>
              <a:ext uri="{FF2B5EF4-FFF2-40B4-BE49-F238E27FC236}">
                <a16:creationId xmlns:a16="http://schemas.microsoft.com/office/drawing/2014/main" id="{A8ECC400-A6B1-E32E-444C-B7325116FC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25375" y="1353949"/>
            <a:ext cx="4256100" cy="15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spcAft>
                <a:spcPts val="800"/>
              </a:spcAft>
            </a:pPr>
            <a:r>
              <a:rPr lang="en" dirty="0"/>
              <a:t>It was helpful to organize the data by income level and region</a:t>
            </a:r>
          </a:p>
          <a:p>
            <a:pPr marL="342900" indent="-342900">
              <a:spcAft>
                <a:spcPts val="800"/>
              </a:spcAft>
            </a:pPr>
            <a:r>
              <a:rPr lang="en" dirty="0"/>
              <a:t>I found that each visual</a:t>
            </a:r>
            <a:r>
              <a:rPr lang="en-US" dirty="0" err="1"/>
              <a:t>i</a:t>
            </a:r>
            <a:r>
              <a:rPr lang="en" dirty="0"/>
              <a:t>zation provided a different value</a:t>
            </a:r>
            <a:endParaRPr dirty="0"/>
          </a:p>
        </p:txBody>
      </p:sp>
      <p:sp>
        <p:nvSpPr>
          <p:cNvPr id="190" name="Google Shape;190;p23">
            <a:extLst>
              <a:ext uri="{FF2B5EF4-FFF2-40B4-BE49-F238E27FC236}">
                <a16:creationId xmlns:a16="http://schemas.microsoft.com/office/drawing/2014/main" id="{8BAE7AD9-ECCE-7C29-52F9-3574BA1EE83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0699890"/>
      </p:ext>
    </p:extLst>
  </p:cSld>
  <p:clrMapOvr>
    <a:masterClrMapping/>
  </p:clrMapOvr>
</p:sld>
</file>

<file path=ppt/theme/theme1.xml><?xml version="1.0" encoding="utf-8"?>
<a:theme xmlns:a="http://schemas.openxmlformats.org/drawingml/2006/main" name="Gregory template">
  <a:themeElements>
    <a:clrScheme name="Custom 347">
      <a:dk1>
        <a:srgbClr val="122431"/>
      </a:dk1>
      <a:lt1>
        <a:srgbClr val="FFFFFF"/>
      </a:lt1>
      <a:dk2>
        <a:srgbClr val="84898D"/>
      </a:dk2>
      <a:lt2>
        <a:srgbClr val="ECEFF3"/>
      </a:lt2>
      <a:accent1>
        <a:srgbClr val="FEC200"/>
      </a:accent1>
      <a:accent2>
        <a:srgbClr val="A2EAE9"/>
      </a:accent2>
      <a:accent3>
        <a:srgbClr val="0B6AB1"/>
      </a:accent3>
      <a:accent4>
        <a:srgbClr val="FF981F"/>
      </a:accent4>
      <a:accent5>
        <a:srgbClr val="FFE03F"/>
      </a:accent5>
      <a:accent6>
        <a:srgbClr val="023E69"/>
      </a:accent6>
      <a:hlink>
        <a:srgbClr val="0B6AB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180</Words>
  <Application>Microsoft Macintosh PowerPoint</Application>
  <PresentationFormat>On-screen Show (16:9)</PresentationFormat>
  <Paragraphs>46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Kulim Park</vt:lpstr>
      <vt:lpstr>Source Sans Pro</vt:lpstr>
      <vt:lpstr>Arial</vt:lpstr>
      <vt:lpstr>Calibri</vt:lpstr>
      <vt:lpstr>Gregory template</vt:lpstr>
      <vt:lpstr>World Bank Dataset </vt:lpstr>
      <vt:lpstr>Data Heroes</vt:lpstr>
      <vt:lpstr>Agenda</vt:lpstr>
      <vt:lpstr>Executive Summary</vt:lpstr>
      <vt:lpstr>Executive Summary</vt:lpstr>
      <vt:lpstr>Methodology Overview</vt:lpstr>
      <vt:lpstr>Methodology Overview</vt:lpstr>
      <vt:lpstr>Key Findings</vt:lpstr>
      <vt:lpstr>Key Findings</vt:lpstr>
      <vt:lpstr>Policy Recommendations</vt:lpstr>
      <vt:lpstr>Policy Recommendations</vt:lpstr>
      <vt:lpstr>Visualization Highlights</vt:lpstr>
      <vt:lpstr>Visualizations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Kelsey1 Woody</cp:lastModifiedBy>
  <cp:revision>24</cp:revision>
  <dcterms:modified xsi:type="dcterms:W3CDTF">2025-03-27T01:35:44Z</dcterms:modified>
</cp:coreProperties>
</file>