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2" r:id="rId4"/>
    <p:sldId id="261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PROJECT</a:t>
            </a:r>
            <a:r>
              <a:rPr lang="en-US" baseline="0" dirty="0" smtClean="0"/>
              <a:t> TEAM</a:t>
            </a:r>
            <a:endParaRPr lang="en-US" dirty="0"/>
          </a:p>
        </c:rich>
      </c:tx>
      <c:layout>
        <c:manualLayout>
          <c:xMode val="edge"/>
          <c:yMode val="edge"/>
          <c:x val="0.20996272602884639"/>
          <c:y val="9.764723973550668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562-48EF-AD7B-FAB2ED9D5E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600-4A5D-83DC-8232E1C287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562-48EF-AD7B-FAB2ED9D5E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562-48EF-AD7B-FAB2ED9D5E7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562-48EF-AD7B-FAB2ED9D5E7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562-48EF-AD7B-FAB2ED9D5E7E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Electrical Engineering</c:v>
                </c:pt>
                <c:pt idx="1">
                  <c:v>Software Engineering</c:v>
                </c:pt>
                <c:pt idx="2">
                  <c:v>Health Informatics &amp; Business</c:v>
                </c:pt>
                <c:pt idx="3">
                  <c:v>Nursing</c:v>
                </c:pt>
                <c:pt idx="4">
                  <c:v>Patient </c:v>
                </c:pt>
                <c:pt idx="5">
                  <c:v>Additional Expertise Required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00-4A5D-83DC-8232E1C2879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5187502402492175"/>
          <c:y val="0.28054743964324158"/>
          <c:w val="0.48660846890801851"/>
          <c:h val="0.613253882823312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5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PROJECT</a:t>
            </a:r>
            <a:r>
              <a:rPr lang="en-US" baseline="0" dirty="0" smtClean="0"/>
              <a:t> TEAM</a:t>
            </a:r>
            <a:endParaRPr lang="en-US" dirty="0"/>
          </a:p>
        </c:rich>
      </c:tx>
      <c:layout>
        <c:manualLayout>
          <c:xMode val="edge"/>
          <c:yMode val="edge"/>
          <c:x val="0.20996272602884639"/>
          <c:y val="9.764723973550668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E41-40D6-AB33-145E115DDC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600-4A5D-83DC-8232E1C287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E41-40D6-AB33-145E115DDC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E41-40D6-AB33-145E115DDC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E41-40D6-AB33-145E115DDC0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E41-40D6-AB33-145E115DDC04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Electrical Engineering</c:v>
                </c:pt>
                <c:pt idx="1">
                  <c:v>Software Engineering</c:v>
                </c:pt>
                <c:pt idx="2">
                  <c:v>Health Informatics &amp; Business</c:v>
                </c:pt>
                <c:pt idx="3">
                  <c:v>Nursing</c:v>
                </c:pt>
                <c:pt idx="4">
                  <c:v>Patient </c:v>
                </c:pt>
                <c:pt idx="5">
                  <c:v>Additional Expertise Required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00-4A5D-83DC-8232E1C2879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5187502402492175"/>
          <c:y val="0.28054743964324158"/>
          <c:w val="0.48660846890801851"/>
          <c:h val="0.613253882823312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5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958C0-E3E1-4EAD-997A-610099CF5BC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97CA31B-82CB-4144-A0BD-6069F632A435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800" b="1" dirty="0" smtClean="0"/>
            <a:t>Phase 0: Code Hack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800" dirty="0" smtClean="0"/>
            <a:t>(March 7-8, 2020)</a:t>
          </a:r>
          <a:endParaRPr lang="en-US" sz="800" dirty="0"/>
        </a:p>
      </dgm:t>
    </dgm:pt>
    <dgm:pt modelId="{445CD41B-0CBA-42E4-8CCA-87B3FA462D11}" type="parTrans" cxnId="{4D5D3CFC-CA38-4B1C-9810-FED9373D08E9}">
      <dgm:prSet/>
      <dgm:spPr/>
      <dgm:t>
        <a:bodyPr/>
        <a:lstStyle/>
        <a:p>
          <a:endParaRPr lang="en-US"/>
        </a:p>
      </dgm:t>
    </dgm:pt>
    <dgm:pt modelId="{D46A67CB-FF09-46E5-BBDD-CE0E1AB70DF9}" type="sibTrans" cxnId="{4D5D3CFC-CA38-4B1C-9810-FED9373D08E9}">
      <dgm:prSet/>
      <dgm:spPr/>
      <dgm:t>
        <a:bodyPr/>
        <a:lstStyle/>
        <a:p>
          <a:endParaRPr lang="en-US"/>
        </a:p>
      </dgm:t>
    </dgm:pt>
    <dgm:pt modelId="{D82CF07A-63DF-44A5-AD84-D51DBC83EFF1}">
      <dgm:prSet phldrT="[Text]" custT="1"/>
      <dgm:spPr/>
      <dgm:t>
        <a:bodyPr/>
        <a:lstStyle/>
        <a:p>
          <a:r>
            <a:rPr lang="en-US" sz="800" b="1" dirty="0" smtClean="0"/>
            <a:t>Phase 1:</a:t>
          </a:r>
          <a:r>
            <a:rPr lang="en-US" sz="800" dirty="0" smtClean="0"/>
            <a:t> Patient-Created Roadmap (March, 2021)</a:t>
          </a:r>
        </a:p>
      </dgm:t>
    </dgm:pt>
    <dgm:pt modelId="{537BEB58-454C-4778-A8B8-D0CF3693DA16}" type="parTrans" cxnId="{3CBEDCAB-DEEA-47E0-917F-C2B0F04BD658}">
      <dgm:prSet/>
      <dgm:spPr/>
      <dgm:t>
        <a:bodyPr/>
        <a:lstStyle/>
        <a:p>
          <a:endParaRPr lang="en-US"/>
        </a:p>
      </dgm:t>
    </dgm:pt>
    <dgm:pt modelId="{877B80FC-8CA7-4D93-874F-2308EF595284}" type="sibTrans" cxnId="{3CBEDCAB-DEEA-47E0-917F-C2B0F04BD658}">
      <dgm:prSet/>
      <dgm:spPr/>
      <dgm:t>
        <a:bodyPr/>
        <a:lstStyle/>
        <a:p>
          <a:endParaRPr lang="en-US"/>
        </a:p>
      </dgm:t>
    </dgm:pt>
    <dgm:pt modelId="{61284F65-FBFF-42B6-B82E-194FBE57B933}">
      <dgm:prSet phldrT="[Text]" custT="1"/>
      <dgm:spPr/>
      <dgm:t>
        <a:bodyPr/>
        <a:lstStyle/>
        <a:p>
          <a:r>
            <a:rPr lang="en-US" sz="800" b="1" dirty="0" smtClean="0"/>
            <a:t>Phase 2</a:t>
          </a:r>
          <a:r>
            <a:rPr lang="en-US" sz="800" dirty="0" smtClean="0"/>
            <a:t>: Health Record API Integration &amp; Data Visualization (March 2023)</a:t>
          </a:r>
          <a:endParaRPr lang="en-US" sz="800" dirty="0"/>
        </a:p>
      </dgm:t>
    </dgm:pt>
    <dgm:pt modelId="{A19CFE5E-1FCA-4B20-B0F7-EF14F3296948}" type="parTrans" cxnId="{51983697-AC3D-4E0E-B5D2-04AE343E0814}">
      <dgm:prSet/>
      <dgm:spPr/>
      <dgm:t>
        <a:bodyPr/>
        <a:lstStyle/>
        <a:p>
          <a:endParaRPr lang="en-US"/>
        </a:p>
      </dgm:t>
    </dgm:pt>
    <dgm:pt modelId="{DAD7E1F5-D63A-49C3-B505-90606E88CBC7}" type="sibTrans" cxnId="{51983697-AC3D-4E0E-B5D2-04AE343E0814}">
      <dgm:prSet/>
      <dgm:spPr/>
      <dgm:t>
        <a:bodyPr/>
        <a:lstStyle/>
        <a:p>
          <a:endParaRPr lang="en-US"/>
        </a:p>
      </dgm:t>
    </dgm:pt>
    <dgm:pt modelId="{2302910C-9484-43DE-A1C8-8A1CC0231491}">
      <dgm:prSet phldrT="[Text]" custT="1"/>
      <dgm:spPr/>
      <dgm:t>
        <a:bodyPr/>
        <a:lstStyle/>
        <a:p>
          <a:r>
            <a:rPr lang="en-US" sz="800" b="1" dirty="0" smtClean="0"/>
            <a:t>Phase 3: </a:t>
          </a:r>
          <a:r>
            <a:rPr lang="en-US" sz="800" dirty="0" smtClean="0"/>
            <a:t>Integration with other Health Authorities (March 2025)</a:t>
          </a:r>
          <a:endParaRPr lang="en-US" sz="800" dirty="0"/>
        </a:p>
      </dgm:t>
    </dgm:pt>
    <dgm:pt modelId="{127313CF-86FA-4774-BC50-B5F242A37A6D}" type="parTrans" cxnId="{D885D722-E79E-4069-9E5B-2568E25CE7E0}">
      <dgm:prSet/>
      <dgm:spPr/>
      <dgm:t>
        <a:bodyPr/>
        <a:lstStyle/>
        <a:p>
          <a:endParaRPr lang="en-US"/>
        </a:p>
      </dgm:t>
    </dgm:pt>
    <dgm:pt modelId="{F176202B-6C97-43E9-B925-4D6215DB6DB8}" type="sibTrans" cxnId="{D885D722-E79E-4069-9E5B-2568E25CE7E0}">
      <dgm:prSet/>
      <dgm:spPr/>
      <dgm:t>
        <a:bodyPr/>
        <a:lstStyle/>
        <a:p>
          <a:endParaRPr lang="en-US"/>
        </a:p>
      </dgm:t>
    </dgm:pt>
    <dgm:pt modelId="{06A48C36-366D-4FAF-A7CF-058EF732B80C}">
      <dgm:prSet phldrT="[Text]" custT="1"/>
      <dgm:spPr/>
      <dgm:t>
        <a:bodyPr/>
        <a:lstStyle/>
        <a:p>
          <a:r>
            <a:rPr lang="en-US" sz="800" b="1" dirty="0" smtClean="0"/>
            <a:t>Phase 0.5: Prototyping, Piloting, and Evaluation  </a:t>
          </a:r>
          <a:r>
            <a:rPr lang="en-US" sz="800" dirty="0" smtClean="0"/>
            <a:t>(August 2020)</a:t>
          </a:r>
        </a:p>
      </dgm:t>
    </dgm:pt>
    <dgm:pt modelId="{79722931-50E0-4B4C-9255-E6445139247C}" type="parTrans" cxnId="{7A979A16-BF0A-485B-AEA8-B446629B063F}">
      <dgm:prSet/>
      <dgm:spPr/>
      <dgm:t>
        <a:bodyPr/>
        <a:lstStyle/>
        <a:p>
          <a:endParaRPr lang="en-US"/>
        </a:p>
      </dgm:t>
    </dgm:pt>
    <dgm:pt modelId="{FBE9C26B-9516-413D-A987-1F3CE968DD00}" type="sibTrans" cxnId="{7A979A16-BF0A-485B-AEA8-B446629B063F}">
      <dgm:prSet/>
      <dgm:spPr/>
      <dgm:t>
        <a:bodyPr/>
        <a:lstStyle/>
        <a:p>
          <a:endParaRPr lang="en-US"/>
        </a:p>
      </dgm:t>
    </dgm:pt>
    <dgm:pt modelId="{218D60C7-FB1F-4D4A-973B-41FDE864DCC5}" type="pres">
      <dgm:prSet presAssocID="{F93958C0-E3E1-4EAD-997A-610099CF5BC9}" presName="Name0" presStyleCnt="0">
        <dgm:presLayoutVars>
          <dgm:dir/>
          <dgm:resizeHandles val="exact"/>
        </dgm:presLayoutVars>
      </dgm:prSet>
      <dgm:spPr/>
    </dgm:pt>
    <dgm:pt modelId="{354A9524-6FAB-42AA-9FE1-DE12F2910901}" type="pres">
      <dgm:prSet presAssocID="{F93958C0-E3E1-4EAD-997A-610099CF5BC9}" presName="arrow" presStyleLbl="bgShp" presStyleIdx="0" presStyleCnt="1"/>
      <dgm:spPr/>
    </dgm:pt>
    <dgm:pt modelId="{E22D8321-36EF-45EE-8BCA-784F2B6FA841}" type="pres">
      <dgm:prSet presAssocID="{F93958C0-E3E1-4EAD-997A-610099CF5BC9}" presName="points" presStyleCnt="0"/>
      <dgm:spPr/>
    </dgm:pt>
    <dgm:pt modelId="{E55C5638-FC20-4AA6-9B6E-632136A45583}" type="pres">
      <dgm:prSet presAssocID="{697CA31B-82CB-4144-A0BD-6069F632A435}" presName="compositeA" presStyleCnt="0"/>
      <dgm:spPr/>
    </dgm:pt>
    <dgm:pt modelId="{678B6FF9-3EC2-41D0-B715-76C46B5FA686}" type="pres">
      <dgm:prSet presAssocID="{697CA31B-82CB-4144-A0BD-6069F632A435}" presName="textA" presStyleLbl="revTx" presStyleIdx="0" presStyleCnt="5" custScaleX="1977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80E53-F0E4-4CA5-B989-4F4E10459971}" type="pres">
      <dgm:prSet presAssocID="{697CA31B-82CB-4144-A0BD-6069F632A435}" presName="circleA" presStyleLbl="node1" presStyleIdx="0" presStyleCnt="5"/>
      <dgm:spPr>
        <a:solidFill>
          <a:srgbClr val="FFC000"/>
        </a:solidFill>
        <a:ln>
          <a:solidFill>
            <a:schemeClr val="accent5">
              <a:lumMod val="75000"/>
            </a:schemeClr>
          </a:solidFill>
        </a:ln>
      </dgm:spPr>
    </dgm:pt>
    <dgm:pt modelId="{BD0250EE-6A4A-4EE5-9955-7EAA9FA760A6}" type="pres">
      <dgm:prSet presAssocID="{697CA31B-82CB-4144-A0BD-6069F632A435}" presName="spaceA" presStyleCnt="0"/>
      <dgm:spPr/>
    </dgm:pt>
    <dgm:pt modelId="{FC4AA8BB-0B29-4D5E-9583-93D0CD07E172}" type="pres">
      <dgm:prSet presAssocID="{D46A67CB-FF09-46E5-BBDD-CE0E1AB70DF9}" presName="space" presStyleCnt="0"/>
      <dgm:spPr/>
    </dgm:pt>
    <dgm:pt modelId="{9EAA0037-D7E5-4498-8E58-9A2F5A508DFB}" type="pres">
      <dgm:prSet presAssocID="{06A48C36-366D-4FAF-A7CF-058EF732B80C}" presName="compositeB" presStyleCnt="0"/>
      <dgm:spPr/>
    </dgm:pt>
    <dgm:pt modelId="{CAABB89F-7CF6-4884-AFA3-30FCBAB65C22}" type="pres">
      <dgm:prSet presAssocID="{06A48C36-366D-4FAF-A7CF-058EF732B80C}" presName="textB" presStyleLbl="revTx" presStyleIdx="1" presStyleCnt="5" custScaleX="334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3022B-D440-4D91-B037-6EB91241BB52}" type="pres">
      <dgm:prSet presAssocID="{06A48C36-366D-4FAF-A7CF-058EF732B80C}" presName="circleB" presStyleLbl="node1" presStyleIdx="1" presStyleCnt="5"/>
      <dgm:spPr>
        <a:solidFill>
          <a:srgbClr val="FFC000"/>
        </a:solidFill>
        <a:ln>
          <a:solidFill>
            <a:schemeClr val="accent5">
              <a:lumMod val="75000"/>
            </a:schemeClr>
          </a:solidFill>
        </a:ln>
      </dgm:spPr>
    </dgm:pt>
    <dgm:pt modelId="{35F13BFF-E4D7-46FA-818C-DC3FE58EB34B}" type="pres">
      <dgm:prSet presAssocID="{06A48C36-366D-4FAF-A7CF-058EF732B80C}" presName="spaceB" presStyleCnt="0"/>
      <dgm:spPr/>
    </dgm:pt>
    <dgm:pt modelId="{C8B03FA8-B90C-417C-91CB-A1DE48D8D10C}" type="pres">
      <dgm:prSet presAssocID="{FBE9C26B-9516-413D-A987-1F3CE968DD00}" presName="space" presStyleCnt="0"/>
      <dgm:spPr/>
    </dgm:pt>
    <dgm:pt modelId="{A4CB1C64-C4E8-485A-A009-F92F771CD4FE}" type="pres">
      <dgm:prSet presAssocID="{D82CF07A-63DF-44A5-AD84-D51DBC83EFF1}" presName="compositeA" presStyleCnt="0"/>
      <dgm:spPr/>
    </dgm:pt>
    <dgm:pt modelId="{B8726C4E-293A-4D11-8397-C9B1EAD3646F}" type="pres">
      <dgm:prSet presAssocID="{D82CF07A-63DF-44A5-AD84-D51DBC83EFF1}" presName="textA" presStyleLbl="revTx" presStyleIdx="2" presStyleCnt="5" custScaleX="248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4F568-ECF5-40AC-A1BB-580E92AE78A0}" type="pres">
      <dgm:prSet presAssocID="{D82CF07A-63DF-44A5-AD84-D51DBC83EFF1}" presName="circleA" presStyleLbl="node1" presStyleIdx="2" presStyleCnt="5"/>
      <dgm:spPr>
        <a:solidFill>
          <a:srgbClr val="FFC000"/>
        </a:solidFill>
        <a:ln>
          <a:solidFill>
            <a:schemeClr val="accent5">
              <a:lumMod val="75000"/>
            </a:schemeClr>
          </a:solidFill>
        </a:ln>
      </dgm:spPr>
    </dgm:pt>
    <dgm:pt modelId="{A5C30D58-B80C-410F-9D3D-5F3363A98BD2}" type="pres">
      <dgm:prSet presAssocID="{D82CF07A-63DF-44A5-AD84-D51DBC83EFF1}" presName="spaceA" presStyleCnt="0"/>
      <dgm:spPr/>
    </dgm:pt>
    <dgm:pt modelId="{1B28BD76-3BFB-4AD1-A7DE-92D4A42B6918}" type="pres">
      <dgm:prSet presAssocID="{877B80FC-8CA7-4D93-874F-2308EF595284}" presName="space" presStyleCnt="0"/>
      <dgm:spPr/>
    </dgm:pt>
    <dgm:pt modelId="{2F182449-86C2-469D-B5D6-B40215161A96}" type="pres">
      <dgm:prSet presAssocID="{61284F65-FBFF-42B6-B82E-194FBE57B933}" presName="compositeB" presStyleCnt="0"/>
      <dgm:spPr/>
    </dgm:pt>
    <dgm:pt modelId="{61BDD3F5-2F4B-48A5-889B-241858B5F328}" type="pres">
      <dgm:prSet presAssocID="{61284F65-FBFF-42B6-B82E-194FBE57B933}" presName="textB" presStyleLbl="revTx" presStyleIdx="3" presStyleCnt="5" custScaleX="393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77A8F-3E75-4D38-BBD0-2E63D0329AF2}" type="pres">
      <dgm:prSet presAssocID="{61284F65-FBFF-42B6-B82E-194FBE57B933}" presName="circleB" presStyleLbl="node1" presStyleIdx="3" presStyleCnt="5"/>
      <dgm:spPr>
        <a:solidFill>
          <a:srgbClr val="FFC000"/>
        </a:solidFill>
        <a:ln>
          <a:solidFill>
            <a:schemeClr val="accent5">
              <a:lumMod val="75000"/>
            </a:schemeClr>
          </a:solidFill>
        </a:ln>
      </dgm:spPr>
    </dgm:pt>
    <dgm:pt modelId="{8B631FFB-992A-4563-AB2F-53774A1B4DAC}" type="pres">
      <dgm:prSet presAssocID="{61284F65-FBFF-42B6-B82E-194FBE57B933}" presName="spaceB" presStyleCnt="0"/>
      <dgm:spPr/>
    </dgm:pt>
    <dgm:pt modelId="{3A247BC0-F239-47D3-B29F-469A3205A9B2}" type="pres">
      <dgm:prSet presAssocID="{DAD7E1F5-D63A-49C3-B505-90606E88CBC7}" presName="space" presStyleCnt="0"/>
      <dgm:spPr/>
    </dgm:pt>
    <dgm:pt modelId="{F32EF0C0-907A-45A3-9D00-7F3F1BCCC2DD}" type="pres">
      <dgm:prSet presAssocID="{2302910C-9484-43DE-A1C8-8A1CC0231491}" presName="compositeA" presStyleCnt="0"/>
      <dgm:spPr/>
    </dgm:pt>
    <dgm:pt modelId="{F9A8592E-4D9E-46FE-A56F-A9F6F8725390}" type="pres">
      <dgm:prSet presAssocID="{2302910C-9484-43DE-A1C8-8A1CC0231491}" presName="textA" presStyleLbl="revTx" presStyleIdx="4" presStyleCnt="5" custScaleX="308084" custScaleY="103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0BE8C-8FF2-4D19-8111-21FFA4C72B4E}" type="pres">
      <dgm:prSet presAssocID="{2302910C-9484-43DE-A1C8-8A1CC0231491}" presName="circleA" presStyleLbl="node1" presStyleIdx="4" presStyleCnt="5"/>
      <dgm:spPr>
        <a:solidFill>
          <a:srgbClr val="FFC000"/>
        </a:solidFill>
        <a:ln>
          <a:solidFill>
            <a:schemeClr val="accent5">
              <a:lumMod val="75000"/>
            </a:schemeClr>
          </a:solidFill>
        </a:ln>
      </dgm:spPr>
    </dgm:pt>
    <dgm:pt modelId="{1587C884-1A8D-4F60-81D3-F0B6A259C73B}" type="pres">
      <dgm:prSet presAssocID="{2302910C-9484-43DE-A1C8-8A1CC0231491}" presName="spaceA" presStyleCnt="0"/>
      <dgm:spPr/>
    </dgm:pt>
  </dgm:ptLst>
  <dgm:cxnLst>
    <dgm:cxn modelId="{51983697-AC3D-4E0E-B5D2-04AE343E0814}" srcId="{F93958C0-E3E1-4EAD-997A-610099CF5BC9}" destId="{61284F65-FBFF-42B6-B82E-194FBE57B933}" srcOrd="3" destOrd="0" parTransId="{A19CFE5E-1FCA-4B20-B0F7-EF14F3296948}" sibTransId="{DAD7E1F5-D63A-49C3-B505-90606E88CBC7}"/>
    <dgm:cxn modelId="{A41B3824-7B3C-4BCA-B385-7EF83E881677}" type="presOf" srcId="{61284F65-FBFF-42B6-B82E-194FBE57B933}" destId="{61BDD3F5-2F4B-48A5-889B-241858B5F328}" srcOrd="0" destOrd="0" presId="urn:microsoft.com/office/officeart/2005/8/layout/hProcess11"/>
    <dgm:cxn modelId="{3CBEDCAB-DEEA-47E0-917F-C2B0F04BD658}" srcId="{F93958C0-E3E1-4EAD-997A-610099CF5BC9}" destId="{D82CF07A-63DF-44A5-AD84-D51DBC83EFF1}" srcOrd="2" destOrd="0" parTransId="{537BEB58-454C-4778-A8B8-D0CF3693DA16}" sibTransId="{877B80FC-8CA7-4D93-874F-2308EF595284}"/>
    <dgm:cxn modelId="{4D5D3CFC-CA38-4B1C-9810-FED9373D08E9}" srcId="{F93958C0-E3E1-4EAD-997A-610099CF5BC9}" destId="{697CA31B-82CB-4144-A0BD-6069F632A435}" srcOrd="0" destOrd="0" parTransId="{445CD41B-0CBA-42E4-8CCA-87B3FA462D11}" sibTransId="{D46A67CB-FF09-46E5-BBDD-CE0E1AB70DF9}"/>
    <dgm:cxn modelId="{B3DFE952-3630-4E78-85E4-8EBC08C5274E}" type="presOf" srcId="{2302910C-9484-43DE-A1C8-8A1CC0231491}" destId="{F9A8592E-4D9E-46FE-A56F-A9F6F8725390}" srcOrd="0" destOrd="0" presId="urn:microsoft.com/office/officeart/2005/8/layout/hProcess11"/>
    <dgm:cxn modelId="{8CEFFFE0-7408-4904-9EF2-802E16C8C49A}" type="presOf" srcId="{D82CF07A-63DF-44A5-AD84-D51DBC83EFF1}" destId="{B8726C4E-293A-4D11-8397-C9B1EAD3646F}" srcOrd="0" destOrd="0" presId="urn:microsoft.com/office/officeart/2005/8/layout/hProcess11"/>
    <dgm:cxn modelId="{5E189273-9C50-4DC2-A254-9C59E656B679}" type="presOf" srcId="{06A48C36-366D-4FAF-A7CF-058EF732B80C}" destId="{CAABB89F-7CF6-4884-AFA3-30FCBAB65C22}" srcOrd="0" destOrd="0" presId="urn:microsoft.com/office/officeart/2005/8/layout/hProcess11"/>
    <dgm:cxn modelId="{7A979A16-BF0A-485B-AEA8-B446629B063F}" srcId="{F93958C0-E3E1-4EAD-997A-610099CF5BC9}" destId="{06A48C36-366D-4FAF-A7CF-058EF732B80C}" srcOrd="1" destOrd="0" parTransId="{79722931-50E0-4B4C-9255-E6445139247C}" sibTransId="{FBE9C26B-9516-413D-A987-1F3CE968DD00}"/>
    <dgm:cxn modelId="{3CF78C68-BB8B-4175-8B23-FE298D8FCAA3}" type="presOf" srcId="{697CA31B-82CB-4144-A0BD-6069F632A435}" destId="{678B6FF9-3EC2-41D0-B715-76C46B5FA686}" srcOrd="0" destOrd="0" presId="urn:microsoft.com/office/officeart/2005/8/layout/hProcess11"/>
    <dgm:cxn modelId="{3063CDDC-F967-4821-90DD-CBD7A5739146}" type="presOf" srcId="{F93958C0-E3E1-4EAD-997A-610099CF5BC9}" destId="{218D60C7-FB1F-4D4A-973B-41FDE864DCC5}" srcOrd="0" destOrd="0" presId="urn:microsoft.com/office/officeart/2005/8/layout/hProcess11"/>
    <dgm:cxn modelId="{D885D722-E79E-4069-9E5B-2568E25CE7E0}" srcId="{F93958C0-E3E1-4EAD-997A-610099CF5BC9}" destId="{2302910C-9484-43DE-A1C8-8A1CC0231491}" srcOrd="4" destOrd="0" parTransId="{127313CF-86FA-4774-BC50-B5F242A37A6D}" sibTransId="{F176202B-6C97-43E9-B925-4D6215DB6DB8}"/>
    <dgm:cxn modelId="{8C959E5F-07FA-47E1-900D-EAF7E89B98C7}" type="presParOf" srcId="{218D60C7-FB1F-4D4A-973B-41FDE864DCC5}" destId="{354A9524-6FAB-42AA-9FE1-DE12F2910901}" srcOrd="0" destOrd="0" presId="urn:microsoft.com/office/officeart/2005/8/layout/hProcess11"/>
    <dgm:cxn modelId="{2F4BD80A-E7B0-4AE1-B2DF-6AEC0A168261}" type="presParOf" srcId="{218D60C7-FB1F-4D4A-973B-41FDE864DCC5}" destId="{E22D8321-36EF-45EE-8BCA-784F2B6FA841}" srcOrd="1" destOrd="0" presId="urn:microsoft.com/office/officeart/2005/8/layout/hProcess11"/>
    <dgm:cxn modelId="{24553BB0-CF90-4124-BF19-B2D4B6890C23}" type="presParOf" srcId="{E22D8321-36EF-45EE-8BCA-784F2B6FA841}" destId="{E55C5638-FC20-4AA6-9B6E-632136A45583}" srcOrd="0" destOrd="0" presId="urn:microsoft.com/office/officeart/2005/8/layout/hProcess11"/>
    <dgm:cxn modelId="{05413589-9BEA-43CA-A96C-4F50775BCE6F}" type="presParOf" srcId="{E55C5638-FC20-4AA6-9B6E-632136A45583}" destId="{678B6FF9-3EC2-41D0-B715-76C46B5FA686}" srcOrd="0" destOrd="0" presId="urn:microsoft.com/office/officeart/2005/8/layout/hProcess11"/>
    <dgm:cxn modelId="{4CFC45A5-CEDB-4EF4-958F-843331651F79}" type="presParOf" srcId="{E55C5638-FC20-4AA6-9B6E-632136A45583}" destId="{01280E53-F0E4-4CA5-B989-4F4E10459971}" srcOrd="1" destOrd="0" presId="urn:microsoft.com/office/officeart/2005/8/layout/hProcess11"/>
    <dgm:cxn modelId="{AB7744EA-1FC2-4292-A266-4AF2BC857B30}" type="presParOf" srcId="{E55C5638-FC20-4AA6-9B6E-632136A45583}" destId="{BD0250EE-6A4A-4EE5-9955-7EAA9FA760A6}" srcOrd="2" destOrd="0" presId="urn:microsoft.com/office/officeart/2005/8/layout/hProcess11"/>
    <dgm:cxn modelId="{7C93C2D3-446E-40B9-84F3-CDFCBF4472E7}" type="presParOf" srcId="{E22D8321-36EF-45EE-8BCA-784F2B6FA841}" destId="{FC4AA8BB-0B29-4D5E-9583-93D0CD07E172}" srcOrd="1" destOrd="0" presId="urn:microsoft.com/office/officeart/2005/8/layout/hProcess11"/>
    <dgm:cxn modelId="{26FFB054-A271-490F-AD9B-9F6BC8A27A30}" type="presParOf" srcId="{E22D8321-36EF-45EE-8BCA-784F2B6FA841}" destId="{9EAA0037-D7E5-4498-8E58-9A2F5A508DFB}" srcOrd="2" destOrd="0" presId="urn:microsoft.com/office/officeart/2005/8/layout/hProcess11"/>
    <dgm:cxn modelId="{6B634D10-E726-4EB1-8EF9-984CB073C8EF}" type="presParOf" srcId="{9EAA0037-D7E5-4498-8E58-9A2F5A508DFB}" destId="{CAABB89F-7CF6-4884-AFA3-30FCBAB65C22}" srcOrd="0" destOrd="0" presId="urn:microsoft.com/office/officeart/2005/8/layout/hProcess11"/>
    <dgm:cxn modelId="{2C75BEF9-214A-4EBC-A959-D4714780A931}" type="presParOf" srcId="{9EAA0037-D7E5-4498-8E58-9A2F5A508DFB}" destId="{9073022B-D440-4D91-B037-6EB91241BB52}" srcOrd="1" destOrd="0" presId="urn:microsoft.com/office/officeart/2005/8/layout/hProcess11"/>
    <dgm:cxn modelId="{113C1077-FE09-4A21-A28B-79A6C872E58E}" type="presParOf" srcId="{9EAA0037-D7E5-4498-8E58-9A2F5A508DFB}" destId="{35F13BFF-E4D7-46FA-818C-DC3FE58EB34B}" srcOrd="2" destOrd="0" presId="urn:microsoft.com/office/officeart/2005/8/layout/hProcess11"/>
    <dgm:cxn modelId="{9AA824C3-AEA0-4550-A889-222DD407081E}" type="presParOf" srcId="{E22D8321-36EF-45EE-8BCA-784F2B6FA841}" destId="{C8B03FA8-B90C-417C-91CB-A1DE48D8D10C}" srcOrd="3" destOrd="0" presId="urn:microsoft.com/office/officeart/2005/8/layout/hProcess11"/>
    <dgm:cxn modelId="{EC73475B-2005-4A18-82FB-95EC699FEE37}" type="presParOf" srcId="{E22D8321-36EF-45EE-8BCA-784F2B6FA841}" destId="{A4CB1C64-C4E8-485A-A009-F92F771CD4FE}" srcOrd="4" destOrd="0" presId="urn:microsoft.com/office/officeart/2005/8/layout/hProcess11"/>
    <dgm:cxn modelId="{595946B7-9492-4D11-8BE1-EFDCD5ADE749}" type="presParOf" srcId="{A4CB1C64-C4E8-485A-A009-F92F771CD4FE}" destId="{B8726C4E-293A-4D11-8397-C9B1EAD3646F}" srcOrd="0" destOrd="0" presId="urn:microsoft.com/office/officeart/2005/8/layout/hProcess11"/>
    <dgm:cxn modelId="{AF85BC67-75C5-478E-B896-330C9DE41A55}" type="presParOf" srcId="{A4CB1C64-C4E8-485A-A009-F92F771CD4FE}" destId="{B5E4F568-ECF5-40AC-A1BB-580E92AE78A0}" srcOrd="1" destOrd="0" presId="urn:microsoft.com/office/officeart/2005/8/layout/hProcess11"/>
    <dgm:cxn modelId="{5F2E982A-0FCB-4B8D-9497-9ADBACF02F97}" type="presParOf" srcId="{A4CB1C64-C4E8-485A-A009-F92F771CD4FE}" destId="{A5C30D58-B80C-410F-9D3D-5F3363A98BD2}" srcOrd="2" destOrd="0" presId="urn:microsoft.com/office/officeart/2005/8/layout/hProcess11"/>
    <dgm:cxn modelId="{B75D11AB-B272-413F-9B12-4732FF516490}" type="presParOf" srcId="{E22D8321-36EF-45EE-8BCA-784F2B6FA841}" destId="{1B28BD76-3BFB-4AD1-A7DE-92D4A42B6918}" srcOrd="5" destOrd="0" presId="urn:microsoft.com/office/officeart/2005/8/layout/hProcess11"/>
    <dgm:cxn modelId="{D210BFE7-9275-4736-B0E9-D18366091062}" type="presParOf" srcId="{E22D8321-36EF-45EE-8BCA-784F2B6FA841}" destId="{2F182449-86C2-469D-B5D6-B40215161A96}" srcOrd="6" destOrd="0" presId="urn:microsoft.com/office/officeart/2005/8/layout/hProcess11"/>
    <dgm:cxn modelId="{17BFD90C-F067-454A-AA1A-AE4E5534237F}" type="presParOf" srcId="{2F182449-86C2-469D-B5D6-B40215161A96}" destId="{61BDD3F5-2F4B-48A5-889B-241858B5F328}" srcOrd="0" destOrd="0" presId="urn:microsoft.com/office/officeart/2005/8/layout/hProcess11"/>
    <dgm:cxn modelId="{157D81BE-2335-4D26-9A88-3A67FC66F6EB}" type="presParOf" srcId="{2F182449-86C2-469D-B5D6-B40215161A96}" destId="{B5677A8F-3E75-4D38-BBD0-2E63D0329AF2}" srcOrd="1" destOrd="0" presId="urn:microsoft.com/office/officeart/2005/8/layout/hProcess11"/>
    <dgm:cxn modelId="{192092C2-DA16-4D80-872E-D7DBD68B2BF9}" type="presParOf" srcId="{2F182449-86C2-469D-B5D6-B40215161A96}" destId="{8B631FFB-992A-4563-AB2F-53774A1B4DAC}" srcOrd="2" destOrd="0" presId="urn:microsoft.com/office/officeart/2005/8/layout/hProcess11"/>
    <dgm:cxn modelId="{0B568D5C-FAAD-4426-B1E2-438AA3690F8A}" type="presParOf" srcId="{E22D8321-36EF-45EE-8BCA-784F2B6FA841}" destId="{3A247BC0-F239-47D3-B29F-469A3205A9B2}" srcOrd="7" destOrd="0" presId="urn:microsoft.com/office/officeart/2005/8/layout/hProcess11"/>
    <dgm:cxn modelId="{8D5734FD-6D99-45B7-8684-73A5E8D763F3}" type="presParOf" srcId="{E22D8321-36EF-45EE-8BCA-784F2B6FA841}" destId="{F32EF0C0-907A-45A3-9D00-7F3F1BCCC2DD}" srcOrd="8" destOrd="0" presId="urn:microsoft.com/office/officeart/2005/8/layout/hProcess11"/>
    <dgm:cxn modelId="{A8D1155A-540C-4C6F-A3D1-0385B6C67A7E}" type="presParOf" srcId="{F32EF0C0-907A-45A3-9D00-7F3F1BCCC2DD}" destId="{F9A8592E-4D9E-46FE-A56F-A9F6F8725390}" srcOrd="0" destOrd="0" presId="urn:microsoft.com/office/officeart/2005/8/layout/hProcess11"/>
    <dgm:cxn modelId="{4AA77966-1280-4C5F-8422-15B55D7C728D}" type="presParOf" srcId="{F32EF0C0-907A-45A3-9D00-7F3F1BCCC2DD}" destId="{E960BE8C-8FF2-4D19-8111-21FFA4C72B4E}" srcOrd="1" destOrd="0" presId="urn:microsoft.com/office/officeart/2005/8/layout/hProcess11"/>
    <dgm:cxn modelId="{DA9D1869-1EAA-4A62-9150-74C68F127683}" type="presParOf" srcId="{F32EF0C0-907A-45A3-9D00-7F3F1BCCC2DD}" destId="{1587C884-1A8D-4F60-81D3-F0B6A259C73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3958C0-E3E1-4EAD-997A-610099CF5BC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97CA31B-82CB-4144-A0BD-6069F632A435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800" b="1" dirty="0" smtClean="0"/>
            <a:t>Phase 0: Code Hack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800" dirty="0" smtClean="0"/>
            <a:t>(March 7-8, 2020)</a:t>
          </a:r>
          <a:endParaRPr lang="en-US" sz="800" dirty="0"/>
        </a:p>
      </dgm:t>
    </dgm:pt>
    <dgm:pt modelId="{445CD41B-0CBA-42E4-8CCA-87B3FA462D11}" type="parTrans" cxnId="{4D5D3CFC-CA38-4B1C-9810-FED9373D08E9}">
      <dgm:prSet/>
      <dgm:spPr/>
      <dgm:t>
        <a:bodyPr/>
        <a:lstStyle/>
        <a:p>
          <a:endParaRPr lang="en-US"/>
        </a:p>
      </dgm:t>
    </dgm:pt>
    <dgm:pt modelId="{D46A67CB-FF09-46E5-BBDD-CE0E1AB70DF9}" type="sibTrans" cxnId="{4D5D3CFC-CA38-4B1C-9810-FED9373D08E9}">
      <dgm:prSet/>
      <dgm:spPr/>
      <dgm:t>
        <a:bodyPr/>
        <a:lstStyle/>
        <a:p>
          <a:endParaRPr lang="en-US"/>
        </a:p>
      </dgm:t>
    </dgm:pt>
    <dgm:pt modelId="{D82CF07A-63DF-44A5-AD84-D51DBC83EFF1}">
      <dgm:prSet phldrT="[Text]" custT="1"/>
      <dgm:spPr/>
      <dgm:t>
        <a:bodyPr/>
        <a:lstStyle/>
        <a:p>
          <a:r>
            <a:rPr lang="en-US" sz="800" b="1" dirty="0" smtClean="0"/>
            <a:t>Phase 1:</a:t>
          </a:r>
          <a:r>
            <a:rPr lang="en-US" sz="800" dirty="0" smtClean="0"/>
            <a:t> Patient-Created Roadmap (March, 2021)</a:t>
          </a:r>
        </a:p>
      </dgm:t>
    </dgm:pt>
    <dgm:pt modelId="{537BEB58-454C-4778-A8B8-D0CF3693DA16}" type="parTrans" cxnId="{3CBEDCAB-DEEA-47E0-917F-C2B0F04BD658}">
      <dgm:prSet/>
      <dgm:spPr/>
      <dgm:t>
        <a:bodyPr/>
        <a:lstStyle/>
        <a:p>
          <a:endParaRPr lang="en-US"/>
        </a:p>
      </dgm:t>
    </dgm:pt>
    <dgm:pt modelId="{877B80FC-8CA7-4D93-874F-2308EF595284}" type="sibTrans" cxnId="{3CBEDCAB-DEEA-47E0-917F-C2B0F04BD658}">
      <dgm:prSet/>
      <dgm:spPr/>
      <dgm:t>
        <a:bodyPr/>
        <a:lstStyle/>
        <a:p>
          <a:endParaRPr lang="en-US"/>
        </a:p>
      </dgm:t>
    </dgm:pt>
    <dgm:pt modelId="{61284F65-FBFF-42B6-B82E-194FBE57B933}">
      <dgm:prSet phldrT="[Text]" custT="1"/>
      <dgm:spPr/>
      <dgm:t>
        <a:bodyPr/>
        <a:lstStyle/>
        <a:p>
          <a:r>
            <a:rPr lang="en-US" sz="800" b="1" dirty="0" smtClean="0"/>
            <a:t>Phase 2</a:t>
          </a:r>
          <a:r>
            <a:rPr lang="en-US" sz="800" dirty="0" smtClean="0"/>
            <a:t>: Health Record API Integration &amp; Data Visualization (March 2023)</a:t>
          </a:r>
          <a:endParaRPr lang="en-US" sz="800" dirty="0"/>
        </a:p>
      </dgm:t>
    </dgm:pt>
    <dgm:pt modelId="{A19CFE5E-1FCA-4B20-B0F7-EF14F3296948}" type="parTrans" cxnId="{51983697-AC3D-4E0E-B5D2-04AE343E0814}">
      <dgm:prSet/>
      <dgm:spPr/>
      <dgm:t>
        <a:bodyPr/>
        <a:lstStyle/>
        <a:p>
          <a:endParaRPr lang="en-US"/>
        </a:p>
      </dgm:t>
    </dgm:pt>
    <dgm:pt modelId="{DAD7E1F5-D63A-49C3-B505-90606E88CBC7}" type="sibTrans" cxnId="{51983697-AC3D-4E0E-B5D2-04AE343E0814}">
      <dgm:prSet/>
      <dgm:spPr/>
      <dgm:t>
        <a:bodyPr/>
        <a:lstStyle/>
        <a:p>
          <a:endParaRPr lang="en-US"/>
        </a:p>
      </dgm:t>
    </dgm:pt>
    <dgm:pt modelId="{2302910C-9484-43DE-A1C8-8A1CC0231491}">
      <dgm:prSet phldrT="[Text]" custT="1"/>
      <dgm:spPr/>
      <dgm:t>
        <a:bodyPr/>
        <a:lstStyle/>
        <a:p>
          <a:r>
            <a:rPr lang="en-US" sz="800" b="1" dirty="0" smtClean="0"/>
            <a:t>Phase 3: </a:t>
          </a:r>
          <a:r>
            <a:rPr lang="en-US" sz="800" dirty="0" smtClean="0"/>
            <a:t>Integration with other Health Authorities (March 2025)</a:t>
          </a:r>
          <a:endParaRPr lang="en-US" sz="800" dirty="0"/>
        </a:p>
      </dgm:t>
    </dgm:pt>
    <dgm:pt modelId="{127313CF-86FA-4774-BC50-B5F242A37A6D}" type="parTrans" cxnId="{D885D722-E79E-4069-9E5B-2568E25CE7E0}">
      <dgm:prSet/>
      <dgm:spPr/>
      <dgm:t>
        <a:bodyPr/>
        <a:lstStyle/>
        <a:p>
          <a:endParaRPr lang="en-US"/>
        </a:p>
      </dgm:t>
    </dgm:pt>
    <dgm:pt modelId="{F176202B-6C97-43E9-B925-4D6215DB6DB8}" type="sibTrans" cxnId="{D885D722-E79E-4069-9E5B-2568E25CE7E0}">
      <dgm:prSet/>
      <dgm:spPr/>
      <dgm:t>
        <a:bodyPr/>
        <a:lstStyle/>
        <a:p>
          <a:endParaRPr lang="en-US"/>
        </a:p>
      </dgm:t>
    </dgm:pt>
    <dgm:pt modelId="{06A48C36-366D-4FAF-A7CF-058EF732B80C}">
      <dgm:prSet phldrT="[Text]" custT="1"/>
      <dgm:spPr/>
      <dgm:t>
        <a:bodyPr/>
        <a:lstStyle/>
        <a:p>
          <a:r>
            <a:rPr lang="en-US" sz="800" b="1" dirty="0" smtClean="0"/>
            <a:t>Phase 0.5: Prototyping, Piloting, and Evaluation  </a:t>
          </a:r>
          <a:r>
            <a:rPr lang="en-US" sz="800" dirty="0" smtClean="0"/>
            <a:t>(August 2020)</a:t>
          </a:r>
        </a:p>
      </dgm:t>
    </dgm:pt>
    <dgm:pt modelId="{79722931-50E0-4B4C-9255-E6445139247C}" type="parTrans" cxnId="{7A979A16-BF0A-485B-AEA8-B446629B063F}">
      <dgm:prSet/>
      <dgm:spPr/>
      <dgm:t>
        <a:bodyPr/>
        <a:lstStyle/>
        <a:p>
          <a:endParaRPr lang="en-US"/>
        </a:p>
      </dgm:t>
    </dgm:pt>
    <dgm:pt modelId="{FBE9C26B-9516-413D-A987-1F3CE968DD00}" type="sibTrans" cxnId="{7A979A16-BF0A-485B-AEA8-B446629B063F}">
      <dgm:prSet/>
      <dgm:spPr/>
      <dgm:t>
        <a:bodyPr/>
        <a:lstStyle/>
        <a:p>
          <a:endParaRPr lang="en-US"/>
        </a:p>
      </dgm:t>
    </dgm:pt>
    <dgm:pt modelId="{218D60C7-FB1F-4D4A-973B-41FDE864DCC5}" type="pres">
      <dgm:prSet presAssocID="{F93958C0-E3E1-4EAD-997A-610099CF5BC9}" presName="Name0" presStyleCnt="0">
        <dgm:presLayoutVars>
          <dgm:dir/>
          <dgm:resizeHandles val="exact"/>
        </dgm:presLayoutVars>
      </dgm:prSet>
      <dgm:spPr/>
    </dgm:pt>
    <dgm:pt modelId="{354A9524-6FAB-42AA-9FE1-DE12F2910901}" type="pres">
      <dgm:prSet presAssocID="{F93958C0-E3E1-4EAD-997A-610099CF5BC9}" presName="arrow" presStyleLbl="bgShp" presStyleIdx="0" presStyleCnt="1"/>
      <dgm:spPr/>
    </dgm:pt>
    <dgm:pt modelId="{E22D8321-36EF-45EE-8BCA-784F2B6FA841}" type="pres">
      <dgm:prSet presAssocID="{F93958C0-E3E1-4EAD-997A-610099CF5BC9}" presName="points" presStyleCnt="0"/>
      <dgm:spPr/>
    </dgm:pt>
    <dgm:pt modelId="{E55C5638-FC20-4AA6-9B6E-632136A45583}" type="pres">
      <dgm:prSet presAssocID="{697CA31B-82CB-4144-A0BD-6069F632A435}" presName="compositeA" presStyleCnt="0"/>
      <dgm:spPr/>
    </dgm:pt>
    <dgm:pt modelId="{678B6FF9-3EC2-41D0-B715-76C46B5FA686}" type="pres">
      <dgm:prSet presAssocID="{697CA31B-82CB-4144-A0BD-6069F632A435}" presName="textA" presStyleLbl="revTx" presStyleIdx="0" presStyleCnt="5" custScaleX="1977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80E53-F0E4-4CA5-B989-4F4E10459971}" type="pres">
      <dgm:prSet presAssocID="{697CA31B-82CB-4144-A0BD-6069F632A435}" presName="circleA" presStyleLbl="node1" presStyleIdx="0" presStyleCnt="5"/>
      <dgm:spPr>
        <a:solidFill>
          <a:srgbClr val="FFC000"/>
        </a:solidFill>
        <a:ln>
          <a:solidFill>
            <a:schemeClr val="accent5">
              <a:lumMod val="75000"/>
            </a:schemeClr>
          </a:solidFill>
        </a:ln>
      </dgm:spPr>
    </dgm:pt>
    <dgm:pt modelId="{BD0250EE-6A4A-4EE5-9955-7EAA9FA760A6}" type="pres">
      <dgm:prSet presAssocID="{697CA31B-82CB-4144-A0BD-6069F632A435}" presName="spaceA" presStyleCnt="0"/>
      <dgm:spPr/>
    </dgm:pt>
    <dgm:pt modelId="{FC4AA8BB-0B29-4D5E-9583-93D0CD07E172}" type="pres">
      <dgm:prSet presAssocID="{D46A67CB-FF09-46E5-BBDD-CE0E1AB70DF9}" presName="space" presStyleCnt="0"/>
      <dgm:spPr/>
    </dgm:pt>
    <dgm:pt modelId="{9EAA0037-D7E5-4498-8E58-9A2F5A508DFB}" type="pres">
      <dgm:prSet presAssocID="{06A48C36-366D-4FAF-A7CF-058EF732B80C}" presName="compositeB" presStyleCnt="0"/>
      <dgm:spPr/>
    </dgm:pt>
    <dgm:pt modelId="{CAABB89F-7CF6-4884-AFA3-30FCBAB65C22}" type="pres">
      <dgm:prSet presAssocID="{06A48C36-366D-4FAF-A7CF-058EF732B80C}" presName="textB" presStyleLbl="revTx" presStyleIdx="1" presStyleCnt="5" custScaleX="334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3022B-D440-4D91-B037-6EB91241BB52}" type="pres">
      <dgm:prSet presAssocID="{06A48C36-366D-4FAF-A7CF-058EF732B80C}" presName="circleB" presStyleLbl="node1" presStyleIdx="1" presStyleCnt="5"/>
      <dgm:spPr>
        <a:solidFill>
          <a:srgbClr val="FFC000"/>
        </a:solidFill>
        <a:ln>
          <a:solidFill>
            <a:schemeClr val="accent5">
              <a:lumMod val="75000"/>
            </a:schemeClr>
          </a:solidFill>
        </a:ln>
      </dgm:spPr>
    </dgm:pt>
    <dgm:pt modelId="{35F13BFF-E4D7-46FA-818C-DC3FE58EB34B}" type="pres">
      <dgm:prSet presAssocID="{06A48C36-366D-4FAF-A7CF-058EF732B80C}" presName="spaceB" presStyleCnt="0"/>
      <dgm:spPr/>
    </dgm:pt>
    <dgm:pt modelId="{C8B03FA8-B90C-417C-91CB-A1DE48D8D10C}" type="pres">
      <dgm:prSet presAssocID="{FBE9C26B-9516-413D-A987-1F3CE968DD00}" presName="space" presStyleCnt="0"/>
      <dgm:spPr/>
    </dgm:pt>
    <dgm:pt modelId="{A4CB1C64-C4E8-485A-A009-F92F771CD4FE}" type="pres">
      <dgm:prSet presAssocID="{D82CF07A-63DF-44A5-AD84-D51DBC83EFF1}" presName="compositeA" presStyleCnt="0"/>
      <dgm:spPr/>
    </dgm:pt>
    <dgm:pt modelId="{B8726C4E-293A-4D11-8397-C9B1EAD3646F}" type="pres">
      <dgm:prSet presAssocID="{D82CF07A-63DF-44A5-AD84-D51DBC83EFF1}" presName="textA" presStyleLbl="revTx" presStyleIdx="2" presStyleCnt="5" custScaleX="248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4F568-ECF5-40AC-A1BB-580E92AE78A0}" type="pres">
      <dgm:prSet presAssocID="{D82CF07A-63DF-44A5-AD84-D51DBC83EFF1}" presName="circleA" presStyleLbl="node1" presStyleIdx="2" presStyleCnt="5"/>
      <dgm:spPr>
        <a:solidFill>
          <a:srgbClr val="FFC000"/>
        </a:solidFill>
        <a:ln>
          <a:solidFill>
            <a:schemeClr val="accent5">
              <a:lumMod val="75000"/>
            </a:schemeClr>
          </a:solidFill>
        </a:ln>
      </dgm:spPr>
    </dgm:pt>
    <dgm:pt modelId="{A5C30D58-B80C-410F-9D3D-5F3363A98BD2}" type="pres">
      <dgm:prSet presAssocID="{D82CF07A-63DF-44A5-AD84-D51DBC83EFF1}" presName="spaceA" presStyleCnt="0"/>
      <dgm:spPr/>
    </dgm:pt>
    <dgm:pt modelId="{1B28BD76-3BFB-4AD1-A7DE-92D4A42B6918}" type="pres">
      <dgm:prSet presAssocID="{877B80FC-8CA7-4D93-874F-2308EF595284}" presName="space" presStyleCnt="0"/>
      <dgm:spPr/>
    </dgm:pt>
    <dgm:pt modelId="{2F182449-86C2-469D-B5D6-B40215161A96}" type="pres">
      <dgm:prSet presAssocID="{61284F65-FBFF-42B6-B82E-194FBE57B933}" presName="compositeB" presStyleCnt="0"/>
      <dgm:spPr/>
    </dgm:pt>
    <dgm:pt modelId="{61BDD3F5-2F4B-48A5-889B-241858B5F328}" type="pres">
      <dgm:prSet presAssocID="{61284F65-FBFF-42B6-B82E-194FBE57B933}" presName="textB" presStyleLbl="revTx" presStyleIdx="3" presStyleCnt="5" custScaleX="393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77A8F-3E75-4D38-BBD0-2E63D0329AF2}" type="pres">
      <dgm:prSet presAssocID="{61284F65-FBFF-42B6-B82E-194FBE57B933}" presName="circleB" presStyleLbl="node1" presStyleIdx="3" presStyleCnt="5"/>
      <dgm:spPr>
        <a:solidFill>
          <a:srgbClr val="FFC000"/>
        </a:solidFill>
        <a:ln>
          <a:solidFill>
            <a:schemeClr val="accent5">
              <a:lumMod val="75000"/>
            </a:schemeClr>
          </a:solidFill>
        </a:ln>
      </dgm:spPr>
    </dgm:pt>
    <dgm:pt modelId="{8B631FFB-992A-4563-AB2F-53774A1B4DAC}" type="pres">
      <dgm:prSet presAssocID="{61284F65-FBFF-42B6-B82E-194FBE57B933}" presName="spaceB" presStyleCnt="0"/>
      <dgm:spPr/>
    </dgm:pt>
    <dgm:pt modelId="{3A247BC0-F239-47D3-B29F-469A3205A9B2}" type="pres">
      <dgm:prSet presAssocID="{DAD7E1F5-D63A-49C3-B505-90606E88CBC7}" presName="space" presStyleCnt="0"/>
      <dgm:spPr/>
    </dgm:pt>
    <dgm:pt modelId="{F32EF0C0-907A-45A3-9D00-7F3F1BCCC2DD}" type="pres">
      <dgm:prSet presAssocID="{2302910C-9484-43DE-A1C8-8A1CC0231491}" presName="compositeA" presStyleCnt="0"/>
      <dgm:spPr/>
    </dgm:pt>
    <dgm:pt modelId="{F9A8592E-4D9E-46FE-A56F-A9F6F8725390}" type="pres">
      <dgm:prSet presAssocID="{2302910C-9484-43DE-A1C8-8A1CC0231491}" presName="textA" presStyleLbl="revTx" presStyleIdx="4" presStyleCnt="5" custScaleX="308084" custScaleY="103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0BE8C-8FF2-4D19-8111-21FFA4C72B4E}" type="pres">
      <dgm:prSet presAssocID="{2302910C-9484-43DE-A1C8-8A1CC0231491}" presName="circleA" presStyleLbl="node1" presStyleIdx="4" presStyleCnt="5"/>
      <dgm:spPr>
        <a:solidFill>
          <a:srgbClr val="FFC000"/>
        </a:solidFill>
        <a:ln>
          <a:solidFill>
            <a:schemeClr val="accent5">
              <a:lumMod val="75000"/>
            </a:schemeClr>
          </a:solidFill>
        </a:ln>
      </dgm:spPr>
    </dgm:pt>
    <dgm:pt modelId="{1587C884-1A8D-4F60-81D3-F0B6A259C73B}" type="pres">
      <dgm:prSet presAssocID="{2302910C-9484-43DE-A1C8-8A1CC0231491}" presName="spaceA" presStyleCnt="0"/>
      <dgm:spPr/>
    </dgm:pt>
  </dgm:ptLst>
  <dgm:cxnLst>
    <dgm:cxn modelId="{51983697-AC3D-4E0E-B5D2-04AE343E0814}" srcId="{F93958C0-E3E1-4EAD-997A-610099CF5BC9}" destId="{61284F65-FBFF-42B6-B82E-194FBE57B933}" srcOrd="3" destOrd="0" parTransId="{A19CFE5E-1FCA-4B20-B0F7-EF14F3296948}" sibTransId="{DAD7E1F5-D63A-49C3-B505-90606E88CBC7}"/>
    <dgm:cxn modelId="{A41B3824-7B3C-4BCA-B385-7EF83E881677}" type="presOf" srcId="{61284F65-FBFF-42B6-B82E-194FBE57B933}" destId="{61BDD3F5-2F4B-48A5-889B-241858B5F328}" srcOrd="0" destOrd="0" presId="urn:microsoft.com/office/officeart/2005/8/layout/hProcess11"/>
    <dgm:cxn modelId="{3CBEDCAB-DEEA-47E0-917F-C2B0F04BD658}" srcId="{F93958C0-E3E1-4EAD-997A-610099CF5BC9}" destId="{D82CF07A-63DF-44A5-AD84-D51DBC83EFF1}" srcOrd="2" destOrd="0" parTransId="{537BEB58-454C-4778-A8B8-D0CF3693DA16}" sibTransId="{877B80FC-8CA7-4D93-874F-2308EF595284}"/>
    <dgm:cxn modelId="{4D5D3CFC-CA38-4B1C-9810-FED9373D08E9}" srcId="{F93958C0-E3E1-4EAD-997A-610099CF5BC9}" destId="{697CA31B-82CB-4144-A0BD-6069F632A435}" srcOrd="0" destOrd="0" parTransId="{445CD41B-0CBA-42E4-8CCA-87B3FA462D11}" sibTransId="{D46A67CB-FF09-46E5-BBDD-CE0E1AB70DF9}"/>
    <dgm:cxn modelId="{B3DFE952-3630-4E78-85E4-8EBC08C5274E}" type="presOf" srcId="{2302910C-9484-43DE-A1C8-8A1CC0231491}" destId="{F9A8592E-4D9E-46FE-A56F-A9F6F8725390}" srcOrd="0" destOrd="0" presId="urn:microsoft.com/office/officeart/2005/8/layout/hProcess11"/>
    <dgm:cxn modelId="{8CEFFFE0-7408-4904-9EF2-802E16C8C49A}" type="presOf" srcId="{D82CF07A-63DF-44A5-AD84-D51DBC83EFF1}" destId="{B8726C4E-293A-4D11-8397-C9B1EAD3646F}" srcOrd="0" destOrd="0" presId="urn:microsoft.com/office/officeart/2005/8/layout/hProcess11"/>
    <dgm:cxn modelId="{5E189273-9C50-4DC2-A254-9C59E656B679}" type="presOf" srcId="{06A48C36-366D-4FAF-A7CF-058EF732B80C}" destId="{CAABB89F-7CF6-4884-AFA3-30FCBAB65C22}" srcOrd="0" destOrd="0" presId="urn:microsoft.com/office/officeart/2005/8/layout/hProcess11"/>
    <dgm:cxn modelId="{7A979A16-BF0A-485B-AEA8-B446629B063F}" srcId="{F93958C0-E3E1-4EAD-997A-610099CF5BC9}" destId="{06A48C36-366D-4FAF-A7CF-058EF732B80C}" srcOrd="1" destOrd="0" parTransId="{79722931-50E0-4B4C-9255-E6445139247C}" sibTransId="{FBE9C26B-9516-413D-A987-1F3CE968DD00}"/>
    <dgm:cxn modelId="{3CF78C68-BB8B-4175-8B23-FE298D8FCAA3}" type="presOf" srcId="{697CA31B-82CB-4144-A0BD-6069F632A435}" destId="{678B6FF9-3EC2-41D0-B715-76C46B5FA686}" srcOrd="0" destOrd="0" presId="urn:microsoft.com/office/officeart/2005/8/layout/hProcess11"/>
    <dgm:cxn modelId="{3063CDDC-F967-4821-90DD-CBD7A5739146}" type="presOf" srcId="{F93958C0-E3E1-4EAD-997A-610099CF5BC9}" destId="{218D60C7-FB1F-4D4A-973B-41FDE864DCC5}" srcOrd="0" destOrd="0" presId="urn:microsoft.com/office/officeart/2005/8/layout/hProcess11"/>
    <dgm:cxn modelId="{D885D722-E79E-4069-9E5B-2568E25CE7E0}" srcId="{F93958C0-E3E1-4EAD-997A-610099CF5BC9}" destId="{2302910C-9484-43DE-A1C8-8A1CC0231491}" srcOrd="4" destOrd="0" parTransId="{127313CF-86FA-4774-BC50-B5F242A37A6D}" sibTransId="{F176202B-6C97-43E9-B925-4D6215DB6DB8}"/>
    <dgm:cxn modelId="{8C959E5F-07FA-47E1-900D-EAF7E89B98C7}" type="presParOf" srcId="{218D60C7-FB1F-4D4A-973B-41FDE864DCC5}" destId="{354A9524-6FAB-42AA-9FE1-DE12F2910901}" srcOrd="0" destOrd="0" presId="urn:microsoft.com/office/officeart/2005/8/layout/hProcess11"/>
    <dgm:cxn modelId="{2F4BD80A-E7B0-4AE1-B2DF-6AEC0A168261}" type="presParOf" srcId="{218D60C7-FB1F-4D4A-973B-41FDE864DCC5}" destId="{E22D8321-36EF-45EE-8BCA-784F2B6FA841}" srcOrd="1" destOrd="0" presId="urn:microsoft.com/office/officeart/2005/8/layout/hProcess11"/>
    <dgm:cxn modelId="{24553BB0-CF90-4124-BF19-B2D4B6890C23}" type="presParOf" srcId="{E22D8321-36EF-45EE-8BCA-784F2B6FA841}" destId="{E55C5638-FC20-4AA6-9B6E-632136A45583}" srcOrd="0" destOrd="0" presId="urn:microsoft.com/office/officeart/2005/8/layout/hProcess11"/>
    <dgm:cxn modelId="{05413589-9BEA-43CA-A96C-4F50775BCE6F}" type="presParOf" srcId="{E55C5638-FC20-4AA6-9B6E-632136A45583}" destId="{678B6FF9-3EC2-41D0-B715-76C46B5FA686}" srcOrd="0" destOrd="0" presId="urn:microsoft.com/office/officeart/2005/8/layout/hProcess11"/>
    <dgm:cxn modelId="{4CFC45A5-CEDB-4EF4-958F-843331651F79}" type="presParOf" srcId="{E55C5638-FC20-4AA6-9B6E-632136A45583}" destId="{01280E53-F0E4-4CA5-B989-4F4E10459971}" srcOrd="1" destOrd="0" presId="urn:microsoft.com/office/officeart/2005/8/layout/hProcess11"/>
    <dgm:cxn modelId="{AB7744EA-1FC2-4292-A266-4AF2BC857B30}" type="presParOf" srcId="{E55C5638-FC20-4AA6-9B6E-632136A45583}" destId="{BD0250EE-6A4A-4EE5-9955-7EAA9FA760A6}" srcOrd="2" destOrd="0" presId="urn:microsoft.com/office/officeart/2005/8/layout/hProcess11"/>
    <dgm:cxn modelId="{7C93C2D3-446E-40B9-84F3-CDFCBF4472E7}" type="presParOf" srcId="{E22D8321-36EF-45EE-8BCA-784F2B6FA841}" destId="{FC4AA8BB-0B29-4D5E-9583-93D0CD07E172}" srcOrd="1" destOrd="0" presId="urn:microsoft.com/office/officeart/2005/8/layout/hProcess11"/>
    <dgm:cxn modelId="{26FFB054-A271-490F-AD9B-9F6BC8A27A30}" type="presParOf" srcId="{E22D8321-36EF-45EE-8BCA-784F2B6FA841}" destId="{9EAA0037-D7E5-4498-8E58-9A2F5A508DFB}" srcOrd="2" destOrd="0" presId="urn:microsoft.com/office/officeart/2005/8/layout/hProcess11"/>
    <dgm:cxn modelId="{6B634D10-E726-4EB1-8EF9-984CB073C8EF}" type="presParOf" srcId="{9EAA0037-D7E5-4498-8E58-9A2F5A508DFB}" destId="{CAABB89F-7CF6-4884-AFA3-30FCBAB65C22}" srcOrd="0" destOrd="0" presId="urn:microsoft.com/office/officeart/2005/8/layout/hProcess11"/>
    <dgm:cxn modelId="{2C75BEF9-214A-4EBC-A959-D4714780A931}" type="presParOf" srcId="{9EAA0037-D7E5-4498-8E58-9A2F5A508DFB}" destId="{9073022B-D440-4D91-B037-6EB91241BB52}" srcOrd="1" destOrd="0" presId="urn:microsoft.com/office/officeart/2005/8/layout/hProcess11"/>
    <dgm:cxn modelId="{113C1077-FE09-4A21-A28B-79A6C872E58E}" type="presParOf" srcId="{9EAA0037-D7E5-4498-8E58-9A2F5A508DFB}" destId="{35F13BFF-E4D7-46FA-818C-DC3FE58EB34B}" srcOrd="2" destOrd="0" presId="urn:microsoft.com/office/officeart/2005/8/layout/hProcess11"/>
    <dgm:cxn modelId="{9AA824C3-AEA0-4550-A889-222DD407081E}" type="presParOf" srcId="{E22D8321-36EF-45EE-8BCA-784F2B6FA841}" destId="{C8B03FA8-B90C-417C-91CB-A1DE48D8D10C}" srcOrd="3" destOrd="0" presId="urn:microsoft.com/office/officeart/2005/8/layout/hProcess11"/>
    <dgm:cxn modelId="{EC73475B-2005-4A18-82FB-95EC699FEE37}" type="presParOf" srcId="{E22D8321-36EF-45EE-8BCA-784F2B6FA841}" destId="{A4CB1C64-C4E8-485A-A009-F92F771CD4FE}" srcOrd="4" destOrd="0" presId="urn:microsoft.com/office/officeart/2005/8/layout/hProcess11"/>
    <dgm:cxn modelId="{595946B7-9492-4D11-8BE1-EFDCD5ADE749}" type="presParOf" srcId="{A4CB1C64-C4E8-485A-A009-F92F771CD4FE}" destId="{B8726C4E-293A-4D11-8397-C9B1EAD3646F}" srcOrd="0" destOrd="0" presId="urn:microsoft.com/office/officeart/2005/8/layout/hProcess11"/>
    <dgm:cxn modelId="{AF85BC67-75C5-478E-B896-330C9DE41A55}" type="presParOf" srcId="{A4CB1C64-C4E8-485A-A009-F92F771CD4FE}" destId="{B5E4F568-ECF5-40AC-A1BB-580E92AE78A0}" srcOrd="1" destOrd="0" presId="urn:microsoft.com/office/officeart/2005/8/layout/hProcess11"/>
    <dgm:cxn modelId="{5F2E982A-0FCB-4B8D-9497-9ADBACF02F97}" type="presParOf" srcId="{A4CB1C64-C4E8-485A-A009-F92F771CD4FE}" destId="{A5C30D58-B80C-410F-9D3D-5F3363A98BD2}" srcOrd="2" destOrd="0" presId="urn:microsoft.com/office/officeart/2005/8/layout/hProcess11"/>
    <dgm:cxn modelId="{B75D11AB-B272-413F-9B12-4732FF516490}" type="presParOf" srcId="{E22D8321-36EF-45EE-8BCA-784F2B6FA841}" destId="{1B28BD76-3BFB-4AD1-A7DE-92D4A42B6918}" srcOrd="5" destOrd="0" presId="urn:microsoft.com/office/officeart/2005/8/layout/hProcess11"/>
    <dgm:cxn modelId="{D210BFE7-9275-4736-B0E9-D18366091062}" type="presParOf" srcId="{E22D8321-36EF-45EE-8BCA-784F2B6FA841}" destId="{2F182449-86C2-469D-B5D6-B40215161A96}" srcOrd="6" destOrd="0" presId="urn:microsoft.com/office/officeart/2005/8/layout/hProcess11"/>
    <dgm:cxn modelId="{17BFD90C-F067-454A-AA1A-AE4E5534237F}" type="presParOf" srcId="{2F182449-86C2-469D-B5D6-B40215161A96}" destId="{61BDD3F5-2F4B-48A5-889B-241858B5F328}" srcOrd="0" destOrd="0" presId="urn:microsoft.com/office/officeart/2005/8/layout/hProcess11"/>
    <dgm:cxn modelId="{157D81BE-2335-4D26-9A88-3A67FC66F6EB}" type="presParOf" srcId="{2F182449-86C2-469D-B5D6-B40215161A96}" destId="{B5677A8F-3E75-4D38-BBD0-2E63D0329AF2}" srcOrd="1" destOrd="0" presId="urn:microsoft.com/office/officeart/2005/8/layout/hProcess11"/>
    <dgm:cxn modelId="{192092C2-DA16-4D80-872E-D7DBD68B2BF9}" type="presParOf" srcId="{2F182449-86C2-469D-B5D6-B40215161A96}" destId="{8B631FFB-992A-4563-AB2F-53774A1B4DAC}" srcOrd="2" destOrd="0" presId="urn:microsoft.com/office/officeart/2005/8/layout/hProcess11"/>
    <dgm:cxn modelId="{0B568D5C-FAAD-4426-B1E2-438AA3690F8A}" type="presParOf" srcId="{E22D8321-36EF-45EE-8BCA-784F2B6FA841}" destId="{3A247BC0-F239-47D3-B29F-469A3205A9B2}" srcOrd="7" destOrd="0" presId="urn:microsoft.com/office/officeart/2005/8/layout/hProcess11"/>
    <dgm:cxn modelId="{8D5734FD-6D99-45B7-8684-73A5E8D763F3}" type="presParOf" srcId="{E22D8321-36EF-45EE-8BCA-784F2B6FA841}" destId="{F32EF0C0-907A-45A3-9D00-7F3F1BCCC2DD}" srcOrd="8" destOrd="0" presId="urn:microsoft.com/office/officeart/2005/8/layout/hProcess11"/>
    <dgm:cxn modelId="{A8D1155A-540C-4C6F-A3D1-0385B6C67A7E}" type="presParOf" srcId="{F32EF0C0-907A-45A3-9D00-7F3F1BCCC2DD}" destId="{F9A8592E-4D9E-46FE-A56F-A9F6F8725390}" srcOrd="0" destOrd="0" presId="urn:microsoft.com/office/officeart/2005/8/layout/hProcess11"/>
    <dgm:cxn modelId="{4AA77966-1280-4C5F-8422-15B55D7C728D}" type="presParOf" srcId="{F32EF0C0-907A-45A3-9D00-7F3F1BCCC2DD}" destId="{E960BE8C-8FF2-4D19-8111-21FFA4C72B4E}" srcOrd="1" destOrd="0" presId="urn:microsoft.com/office/officeart/2005/8/layout/hProcess11"/>
    <dgm:cxn modelId="{DA9D1869-1EAA-4A62-9150-74C68F127683}" type="presParOf" srcId="{F32EF0C0-907A-45A3-9D00-7F3F1BCCC2DD}" destId="{1587C884-1A8D-4F60-81D3-F0B6A259C73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9524-6FAB-42AA-9FE1-DE12F2910901}">
      <dsp:nvSpPr>
        <dsp:cNvPr id="0" name=""/>
        <dsp:cNvSpPr/>
      </dsp:nvSpPr>
      <dsp:spPr>
        <a:xfrm>
          <a:off x="0" y="453559"/>
          <a:ext cx="8297927" cy="60474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B6FF9-3EC2-41D0-B715-76C46B5FA686}">
      <dsp:nvSpPr>
        <dsp:cNvPr id="0" name=""/>
        <dsp:cNvSpPr/>
      </dsp:nvSpPr>
      <dsp:spPr>
        <a:xfrm>
          <a:off x="5597" y="0"/>
          <a:ext cx="981675" cy="604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800" b="1" kern="1200" dirty="0" smtClean="0"/>
            <a:t>Phase 0: Code Hack </a:t>
          </a: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800" kern="1200" dirty="0" smtClean="0"/>
            <a:t>(March 7-8, 2020)</a:t>
          </a:r>
          <a:endParaRPr lang="en-US" sz="800" kern="1200" dirty="0"/>
        </a:p>
      </dsp:txBody>
      <dsp:txXfrm>
        <a:off x="5597" y="0"/>
        <a:ext cx="981675" cy="604746"/>
      </dsp:txXfrm>
    </dsp:sp>
    <dsp:sp modelId="{01280E53-F0E4-4CA5-B989-4F4E10459971}">
      <dsp:nvSpPr>
        <dsp:cNvPr id="0" name=""/>
        <dsp:cNvSpPr/>
      </dsp:nvSpPr>
      <dsp:spPr>
        <a:xfrm>
          <a:off x="420842" y="680339"/>
          <a:ext cx="151186" cy="15118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BB89F-7CF6-4884-AFA3-30FCBAB65C22}">
      <dsp:nvSpPr>
        <dsp:cNvPr id="0" name=""/>
        <dsp:cNvSpPr/>
      </dsp:nvSpPr>
      <dsp:spPr>
        <a:xfrm>
          <a:off x="1012091" y="907119"/>
          <a:ext cx="1661307" cy="604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Phase 0.5: Prototyping, Piloting, and Evaluation  </a:t>
          </a:r>
          <a:r>
            <a:rPr lang="en-US" sz="800" kern="1200" dirty="0" smtClean="0"/>
            <a:t>(August 2020)</a:t>
          </a:r>
        </a:p>
      </dsp:txBody>
      <dsp:txXfrm>
        <a:off x="1012091" y="907119"/>
        <a:ext cx="1661307" cy="604746"/>
      </dsp:txXfrm>
    </dsp:sp>
    <dsp:sp modelId="{9073022B-D440-4D91-B037-6EB91241BB52}">
      <dsp:nvSpPr>
        <dsp:cNvPr id="0" name=""/>
        <dsp:cNvSpPr/>
      </dsp:nvSpPr>
      <dsp:spPr>
        <a:xfrm>
          <a:off x="1767151" y="680339"/>
          <a:ext cx="151186" cy="15118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26C4E-293A-4D11-8397-C9B1EAD3646F}">
      <dsp:nvSpPr>
        <dsp:cNvPr id="0" name=""/>
        <dsp:cNvSpPr/>
      </dsp:nvSpPr>
      <dsp:spPr>
        <a:xfrm>
          <a:off x="2698216" y="0"/>
          <a:ext cx="1233085" cy="604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Phase 1:</a:t>
          </a:r>
          <a:r>
            <a:rPr lang="en-US" sz="800" kern="1200" dirty="0" smtClean="0"/>
            <a:t> Patient-Created Roadmap (March, 2021)</a:t>
          </a:r>
        </a:p>
      </dsp:txBody>
      <dsp:txXfrm>
        <a:off x="2698216" y="0"/>
        <a:ext cx="1233085" cy="604746"/>
      </dsp:txXfrm>
    </dsp:sp>
    <dsp:sp modelId="{B5E4F568-ECF5-40AC-A1BB-580E92AE78A0}">
      <dsp:nvSpPr>
        <dsp:cNvPr id="0" name=""/>
        <dsp:cNvSpPr/>
      </dsp:nvSpPr>
      <dsp:spPr>
        <a:xfrm>
          <a:off x="3239166" y="680339"/>
          <a:ext cx="151186" cy="15118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DD3F5-2F4B-48A5-889B-241858B5F328}">
      <dsp:nvSpPr>
        <dsp:cNvPr id="0" name=""/>
        <dsp:cNvSpPr/>
      </dsp:nvSpPr>
      <dsp:spPr>
        <a:xfrm>
          <a:off x="3956120" y="907119"/>
          <a:ext cx="1952401" cy="604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Phase 2</a:t>
          </a:r>
          <a:r>
            <a:rPr lang="en-US" sz="800" kern="1200" dirty="0" smtClean="0"/>
            <a:t>: Health Record API Integration &amp; Data Visualization (March 2023)</a:t>
          </a:r>
          <a:endParaRPr lang="en-US" sz="800" kern="1200" dirty="0"/>
        </a:p>
      </dsp:txBody>
      <dsp:txXfrm>
        <a:off x="3956120" y="907119"/>
        <a:ext cx="1952401" cy="604746"/>
      </dsp:txXfrm>
    </dsp:sp>
    <dsp:sp modelId="{B5677A8F-3E75-4D38-BBD0-2E63D0329AF2}">
      <dsp:nvSpPr>
        <dsp:cNvPr id="0" name=""/>
        <dsp:cNvSpPr/>
      </dsp:nvSpPr>
      <dsp:spPr>
        <a:xfrm>
          <a:off x="4856727" y="680339"/>
          <a:ext cx="151186" cy="15118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8592E-4D9E-46FE-A56F-A9F6F8725390}">
      <dsp:nvSpPr>
        <dsp:cNvPr id="0" name=""/>
        <dsp:cNvSpPr/>
      </dsp:nvSpPr>
      <dsp:spPr>
        <a:xfrm>
          <a:off x="5933339" y="-4579"/>
          <a:ext cx="1529197" cy="623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Phase 3: </a:t>
          </a:r>
          <a:r>
            <a:rPr lang="en-US" sz="800" kern="1200" dirty="0" smtClean="0"/>
            <a:t>Integration with other Health Authorities (March 2025)</a:t>
          </a:r>
          <a:endParaRPr lang="en-US" sz="800" kern="1200" dirty="0"/>
        </a:p>
      </dsp:txBody>
      <dsp:txXfrm>
        <a:off x="5933339" y="-4579"/>
        <a:ext cx="1529197" cy="623063"/>
      </dsp:txXfrm>
    </dsp:sp>
    <dsp:sp modelId="{E960BE8C-8FF2-4D19-8111-21FFA4C72B4E}">
      <dsp:nvSpPr>
        <dsp:cNvPr id="0" name=""/>
        <dsp:cNvSpPr/>
      </dsp:nvSpPr>
      <dsp:spPr>
        <a:xfrm>
          <a:off x="6622344" y="684918"/>
          <a:ext cx="151186" cy="15118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9524-6FAB-42AA-9FE1-DE12F2910901}">
      <dsp:nvSpPr>
        <dsp:cNvPr id="0" name=""/>
        <dsp:cNvSpPr/>
      </dsp:nvSpPr>
      <dsp:spPr>
        <a:xfrm>
          <a:off x="0" y="453559"/>
          <a:ext cx="8297927" cy="60474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B6FF9-3EC2-41D0-B715-76C46B5FA686}">
      <dsp:nvSpPr>
        <dsp:cNvPr id="0" name=""/>
        <dsp:cNvSpPr/>
      </dsp:nvSpPr>
      <dsp:spPr>
        <a:xfrm>
          <a:off x="5597" y="0"/>
          <a:ext cx="981675" cy="604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800" b="1" kern="1200" dirty="0" smtClean="0"/>
            <a:t>Phase 0: Code Hack </a:t>
          </a: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800" kern="1200" dirty="0" smtClean="0"/>
            <a:t>(March 7-8, 2020)</a:t>
          </a:r>
          <a:endParaRPr lang="en-US" sz="800" kern="1200" dirty="0"/>
        </a:p>
      </dsp:txBody>
      <dsp:txXfrm>
        <a:off x="5597" y="0"/>
        <a:ext cx="981675" cy="604746"/>
      </dsp:txXfrm>
    </dsp:sp>
    <dsp:sp modelId="{01280E53-F0E4-4CA5-B989-4F4E10459971}">
      <dsp:nvSpPr>
        <dsp:cNvPr id="0" name=""/>
        <dsp:cNvSpPr/>
      </dsp:nvSpPr>
      <dsp:spPr>
        <a:xfrm>
          <a:off x="420842" y="680339"/>
          <a:ext cx="151186" cy="15118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BB89F-7CF6-4884-AFA3-30FCBAB65C22}">
      <dsp:nvSpPr>
        <dsp:cNvPr id="0" name=""/>
        <dsp:cNvSpPr/>
      </dsp:nvSpPr>
      <dsp:spPr>
        <a:xfrm>
          <a:off x="1012091" y="907119"/>
          <a:ext cx="1661307" cy="604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Phase 0.5: Prototyping, Piloting, and Evaluation  </a:t>
          </a:r>
          <a:r>
            <a:rPr lang="en-US" sz="800" kern="1200" dirty="0" smtClean="0"/>
            <a:t>(August 2020)</a:t>
          </a:r>
        </a:p>
      </dsp:txBody>
      <dsp:txXfrm>
        <a:off x="1012091" y="907119"/>
        <a:ext cx="1661307" cy="604746"/>
      </dsp:txXfrm>
    </dsp:sp>
    <dsp:sp modelId="{9073022B-D440-4D91-B037-6EB91241BB52}">
      <dsp:nvSpPr>
        <dsp:cNvPr id="0" name=""/>
        <dsp:cNvSpPr/>
      </dsp:nvSpPr>
      <dsp:spPr>
        <a:xfrm>
          <a:off x="1767151" y="680339"/>
          <a:ext cx="151186" cy="15118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26C4E-293A-4D11-8397-C9B1EAD3646F}">
      <dsp:nvSpPr>
        <dsp:cNvPr id="0" name=""/>
        <dsp:cNvSpPr/>
      </dsp:nvSpPr>
      <dsp:spPr>
        <a:xfrm>
          <a:off x="2698216" y="0"/>
          <a:ext cx="1233085" cy="604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Phase 1:</a:t>
          </a:r>
          <a:r>
            <a:rPr lang="en-US" sz="800" kern="1200" dirty="0" smtClean="0"/>
            <a:t> Patient-Created Roadmap (March, 2021)</a:t>
          </a:r>
        </a:p>
      </dsp:txBody>
      <dsp:txXfrm>
        <a:off x="2698216" y="0"/>
        <a:ext cx="1233085" cy="604746"/>
      </dsp:txXfrm>
    </dsp:sp>
    <dsp:sp modelId="{B5E4F568-ECF5-40AC-A1BB-580E92AE78A0}">
      <dsp:nvSpPr>
        <dsp:cNvPr id="0" name=""/>
        <dsp:cNvSpPr/>
      </dsp:nvSpPr>
      <dsp:spPr>
        <a:xfrm>
          <a:off x="3239166" y="680339"/>
          <a:ext cx="151186" cy="15118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DD3F5-2F4B-48A5-889B-241858B5F328}">
      <dsp:nvSpPr>
        <dsp:cNvPr id="0" name=""/>
        <dsp:cNvSpPr/>
      </dsp:nvSpPr>
      <dsp:spPr>
        <a:xfrm>
          <a:off x="3956120" y="907119"/>
          <a:ext cx="1952401" cy="604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Phase 2</a:t>
          </a:r>
          <a:r>
            <a:rPr lang="en-US" sz="800" kern="1200" dirty="0" smtClean="0"/>
            <a:t>: Health Record API Integration &amp; Data Visualization (March 2023)</a:t>
          </a:r>
          <a:endParaRPr lang="en-US" sz="800" kern="1200" dirty="0"/>
        </a:p>
      </dsp:txBody>
      <dsp:txXfrm>
        <a:off x="3956120" y="907119"/>
        <a:ext cx="1952401" cy="604746"/>
      </dsp:txXfrm>
    </dsp:sp>
    <dsp:sp modelId="{B5677A8F-3E75-4D38-BBD0-2E63D0329AF2}">
      <dsp:nvSpPr>
        <dsp:cNvPr id="0" name=""/>
        <dsp:cNvSpPr/>
      </dsp:nvSpPr>
      <dsp:spPr>
        <a:xfrm>
          <a:off x="4856727" y="680339"/>
          <a:ext cx="151186" cy="15118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8592E-4D9E-46FE-A56F-A9F6F8725390}">
      <dsp:nvSpPr>
        <dsp:cNvPr id="0" name=""/>
        <dsp:cNvSpPr/>
      </dsp:nvSpPr>
      <dsp:spPr>
        <a:xfrm>
          <a:off x="5933339" y="-4579"/>
          <a:ext cx="1529197" cy="623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Phase 3: </a:t>
          </a:r>
          <a:r>
            <a:rPr lang="en-US" sz="800" kern="1200" dirty="0" smtClean="0"/>
            <a:t>Integration with other Health Authorities (March 2025)</a:t>
          </a:r>
          <a:endParaRPr lang="en-US" sz="800" kern="1200" dirty="0"/>
        </a:p>
      </dsp:txBody>
      <dsp:txXfrm>
        <a:off x="5933339" y="-4579"/>
        <a:ext cx="1529197" cy="623063"/>
      </dsp:txXfrm>
    </dsp:sp>
    <dsp:sp modelId="{E960BE8C-8FF2-4D19-8111-21FFA4C72B4E}">
      <dsp:nvSpPr>
        <dsp:cNvPr id="0" name=""/>
        <dsp:cNvSpPr/>
      </dsp:nvSpPr>
      <dsp:spPr>
        <a:xfrm>
          <a:off x="6622344" y="684918"/>
          <a:ext cx="151186" cy="15118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0.23492</cdr:x>
      <cdr:y>0.5457</cdr:y>
    </cdr:from>
    <cdr:to>
      <cdr:x>0.28824</cdr:x>
      <cdr:y>0.58512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 flipV="1">
          <a:off x="803418" y="703118"/>
          <a:ext cx="182344" cy="508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0.23492</cdr:x>
      <cdr:y>0.5457</cdr:y>
    </cdr:from>
    <cdr:to>
      <cdr:x>0.28824</cdr:x>
      <cdr:y>0.58512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 flipV="1">
          <a:off x="803418" y="703118"/>
          <a:ext cx="182344" cy="508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EBF7-9C98-48AB-BCAB-A39EA85B8E6B}" type="datetimeFigureOut">
              <a:rPr lang="en-CA" smtClean="0"/>
              <a:t>08-Mar-2020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1863-308F-40F7-920C-71C72447A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1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EBF7-9C98-48AB-BCAB-A39EA85B8E6B}" type="datetimeFigureOut">
              <a:rPr lang="en-CA" smtClean="0"/>
              <a:t>08-Mar-2020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1863-308F-40F7-920C-71C72447A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667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EBF7-9C98-48AB-BCAB-A39EA85B8E6B}" type="datetimeFigureOut">
              <a:rPr lang="en-CA" smtClean="0"/>
              <a:t>08-Mar-2020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1863-308F-40F7-920C-71C72447A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94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EBF7-9C98-48AB-BCAB-A39EA85B8E6B}" type="datetimeFigureOut">
              <a:rPr lang="en-CA" smtClean="0"/>
              <a:t>08-Mar-2020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1863-308F-40F7-920C-71C72447A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70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EBF7-9C98-48AB-BCAB-A39EA85B8E6B}" type="datetimeFigureOut">
              <a:rPr lang="en-CA" smtClean="0"/>
              <a:t>08-Mar-2020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1863-308F-40F7-920C-71C72447A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02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EBF7-9C98-48AB-BCAB-A39EA85B8E6B}" type="datetimeFigureOut">
              <a:rPr lang="en-CA" smtClean="0"/>
              <a:t>08-Mar-2020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1863-308F-40F7-920C-71C72447A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47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EBF7-9C98-48AB-BCAB-A39EA85B8E6B}" type="datetimeFigureOut">
              <a:rPr lang="en-CA" smtClean="0"/>
              <a:t>08-Mar-2020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1863-308F-40F7-920C-71C72447A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60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EBF7-9C98-48AB-BCAB-A39EA85B8E6B}" type="datetimeFigureOut">
              <a:rPr lang="en-CA" smtClean="0"/>
              <a:t>08-Mar-2020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1863-308F-40F7-920C-71C72447A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65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EBF7-9C98-48AB-BCAB-A39EA85B8E6B}" type="datetimeFigureOut">
              <a:rPr lang="en-CA" smtClean="0"/>
              <a:t>08-Mar-2020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1863-308F-40F7-920C-71C72447A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49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EBF7-9C98-48AB-BCAB-A39EA85B8E6B}" type="datetimeFigureOut">
              <a:rPr lang="en-CA" smtClean="0"/>
              <a:t>08-Mar-2020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1863-308F-40F7-920C-71C72447A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80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EBF7-9C98-48AB-BCAB-A39EA85B8E6B}" type="datetimeFigureOut">
              <a:rPr lang="en-CA" smtClean="0"/>
              <a:t>08-Mar-2020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1863-308F-40F7-920C-71C72447A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45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1EBF7-9C98-48AB-BCAB-A39EA85B8E6B}" type="datetimeFigureOut">
              <a:rPr lang="en-CA" smtClean="0"/>
              <a:t>08-Mar-2020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C1863-308F-40F7-920C-71C72447A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84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diagramQuickStyle" Target="../diagrams/quickStyle1.xml"/><Relationship Id="rId18" Type="http://schemas.openxmlformats.org/officeDocument/2006/relationships/image" Target="../media/image12.png"/><Relationship Id="rId3" Type="http://schemas.openxmlformats.org/officeDocument/2006/relationships/hyperlink" Target="https://mransaw.hotgloo.io/share/vvYmQAFEcgTYijF" TargetMode="External"/><Relationship Id="rId7" Type="http://schemas.openxmlformats.org/officeDocument/2006/relationships/image" Target="../media/image8.jpeg"/><Relationship Id="rId12" Type="http://schemas.openxmlformats.org/officeDocument/2006/relationships/diagramLayout" Target="../diagrams/layout1.xml"/><Relationship Id="rId17" Type="http://schemas.openxmlformats.org/officeDocument/2006/relationships/image" Target="../media/image1.pn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diagramData" Target="../diagrams/data1.xml"/><Relationship Id="rId5" Type="http://schemas.openxmlformats.org/officeDocument/2006/relationships/image" Target="../media/image6.png"/><Relationship Id="rId15" Type="http://schemas.microsoft.com/office/2007/relationships/diagramDrawing" Target="../diagrams/drawing1.xml"/><Relationship Id="rId10" Type="http://schemas.openxmlformats.org/officeDocument/2006/relationships/chart" Target="../charts/chart1.xml"/><Relationship Id="rId19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diagramColors" Target="../diagrams/colors2.xml"/><Relationship Id="rId1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9.jpeg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diagramLayout" Target="../diagrams/layout2.xml"/><Relationship Id="rId5" Type="http://schemas.openxmlformats.org/officeDocument/2006/relationships/image" Target="../media/image7.jpeg"/><Relationship Id="rId15" Type="http://schemas.openxmlformats.org/officeDocument/2006/relationships/image" Target="../media/image11.png"/><Relationship Id="rId10" Type="http://schemas.openxmlformats.org/officeDocument/2006/relationships/diagramData" Target="../diagrams/data2.xml"/><Relationship Id="rId19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chart" Target="../charts/chart2.xml"/><Relationship Id="rId14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0"/>
            <a:ext cx="12192000" cy="326274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328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MyHealth Story: </a:t>
            </a:r>
            <a:r>
              <a:rPr lang="en-CA" b="1" dirty="0" smtClean="0">
                <a:solidFill>
                  <a:schemeClr val="bg1"/>
                </a:solidFill>
              </a:rPr>
              <a:t/>
            </a:r>
            <a:br>
              <a:rPr lang="en-CA" b="1" dirty="0" smtClean="0">
                <a:solidFill>
                  <a:schemeClr val="bg1"/>
                </a:solidFill>
              </a:rPr>
            </a:br>
            <a:r>
              <a:rPr lang="en-CA" i="1" dirty="0" smtClean="0">
                <a:solidFill>
                  <a:schemeClr val="bg1"/>
                </a:solidFill>
              </a:rPr>
              <a:t>The </a:t>
            </a:r>
            <a:r>
              <a:rPr lang="en-CA" i="1" dirty="0">
                <a:solidFill>
                  <a:schemeClr val="bg1"/>
                </a:solidFill>
              </a:rPr>
              <a:t>Next Chapter of </a:t>
            </a:r>
            <a:r>
              <a:rPr lang="en-CA" i="1" dirty="0" smtClean="0">
                <a:solidFill>
                  <a:schemeClr val="bg1"/>
                </a:solidFill>
              </a:rPr>
              <a:t>MyHealth</a:t>
            </a:r>
            <a:br>
              <a:rPr lang="en-CA" i="1" dirty="0" smtClean="0">
                <a:solidFill>
                  <a:schemeClr val="bg1"/>
                </a:solidFill>
              </a:rPr>
            </a:br>
            <a:r>
              <a:rPr lang="en-CA" i="1" dirty="0" smtClean="0">
                <a:solidFill>
                  <a:schemeClr val="bg1"/>
                </a:solidFill>
              </a:rPr>
              <a:t>(Patient </a:t>
            </a:r>
            <a:r>
              <a:rPr lang="en-CA" i="1" dirty="0">
                <a:solidFill>
                  <a:schemeClr val="bg1"/>
                </a:solidFill>
              </a:rPr>
              <a:t>Portal</a:t>
            </a:r>
            <a:r>
              <a:rPr lang="en-CA" i="1" dirty="0" smtClean="0">
                <a:solidFill>
                  <a:schemeClr val="bg1"/>
                </a:solidFill>
              </a:rPr>
              <a:t>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1402" y="5458793"/>
            <a:ext cx="6969195" cy="2138081"/>
          </a:xfrm>
        </p:spPr>
        <p:txBody>
          <a:bodyPr>
            <a:normAutofit/>
          </a:bodyPr>
          <a:lstStyle/>
          <a:p>
            <a:r>
              <a:rPr lang="en-CA" sz="3200" b="1" dirty="0" smtClean="0"/>
              <a:t>Team 8: </a:t>
            </a:r>
            <a:r>
              <a:rPr lang="en-CA" sz="3200" dirty="0" smtClean="0"/>
              <a:t>MyHealth Storytellers</a:t>
            </a:r>
            <a:endParaRPr lang="en-CA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1484" t="14306" r="2812" b="25139"/>
          <a:stretch/>
        </p:blipFill>
        <p:spPr>
          <a:xfrm>
            <a:off x="10929257" y="65219"/>
            <a:ext cx="1110625" cy="1059589"/>
          </a:xfrm>
          <a:prstGeom prst="rect">
            <a:avLst/>
          </a:prstGeom>
        </p:spPr>
      </p:pic>
      <p:pic>
        <p:nvPicPr>
          <p:cNvPr id="6146" name="Picture 2" descr="Vancouver Island Health Authority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2970"/>
            <a:ext cx="1846407" cy="108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flip the p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5" y="5343801"/>
            <a:ext cx="25431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62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6148" y="491836"/>
            <a:ext cx="3097889" cy="4779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b="1" dirty="0" smtClean="0"/>
              <a:t>VALUE </a:t>
            </a:r>
            <a:r>
              <a:rPr lang="en-CA" b="1" dirty="0"/>
              <a:t>PROPOSITION</a:t>
            </a:r>
          </a:p>
          <a:p>
            <a:pPr algn="ctr"/>
            <a:endParaRPr lang="en-CA" dirty="0"/>
          </a:p>
          <a:p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403920" y="491837"/>
            <a:ext cx="2666678" cy="226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b="1" dirty="0" smtClean="0"/>
              <a:t>CLIENT NEEDS</a:t>
            </a:r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9387031" y="491836"/>
            <a:ext cx="2610235" cy="4779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b="1" dirty="0"/>
              <a:t>SOLUTION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74244" y="5405582"/>
            <a:ext cx="11923021" cy="140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i="1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b="1" dirty="0" smtClean="0"/>
          </a:p>
          <a:p>
            <a:endParaRPr lang="en-CA" b="1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76201" y="2770910"/>
            <a:ext cx="3221180" cy="2500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b="1" dirty="0" smtClean="0">
              <a:solidFill>
                <a:schemeClr val="tx1"/>
              </a:solidFill>
            </a:endParaRPr>
          </a:p>
          <a:p>
            <a:pPr algn="ctr"/>
            <a:endParaRPr lang="en-CA" b="1" dirty="0" smtClean="0">
              <a:solidFill>
                <a:schemeClr val="tx1"/>
              </a:solidFill>
            </a:endParaRPr>
          </a:p>
          <a:p>
            <a:pPr algn="ctr"/>
            <a:r>
              <a:rPr lang="en-CA" b="1" dirty="0" smtClean="0">
                <a:solidFill>
                  <a:schemeClr val="tx1"/>
                </a:solidFill>
              </a:rPr>
              <a:t>ROOT </a:t>
            </a:r>
            <a:r>
              <a:rPr lang="en-CA" b="1" dirty="0">
                <a:solidFill>
                  <a:schemeClr val="tx1"/>
                </a:solidFill>
              </a:rPr>
              <a:t>CAUSE </a:t>
            </a:r>
            <a:r>
              <a:rPr lang="en-CA" b="1" dirty="0" smtClean="0">
                <a:solidFill>
                  <a:schemeClr val="tx1"/>
                </a:solidFill>
              </a:rPr>
              <a:t>ANALYSIS</a:t>
            </a:r>
          </a:p>
          <a:p>
            <a:pPr algn="ctr"/>
            <a:endParaRPr lang="en-CA" b="1" dirty="0">
              <a:solidFill>
                <a:schemeClr val="tx1"/>
              </a:solidFill>
            </a:endParaRPr>
          </a:p>
          <a:p>
            <a:pPr algn="ctr"/>
            <a:endParaRPr lang="en-CA" b="1" dirty="0">
              <a:solidFill>
                <a:schemeClr val="tx1"/>
              </a:solidFill>
            </a:endParaRPr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</p:txBody>
      </p:sp>
      <p:sp>
        <p:nvSpPr>
          <p:cNvPr id="14" name="Rectangle 13"/>
          <p:cNvSpPr/>
          <p:nvPr/>
        </p:nvSpPr>
        <p:spPr>
          <a:xfrm>
            <a:off x="3403922" y="2765473"/>
            <a:ext cx="2666677" cy="2500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b="1" dirty="0" smtClean="0">
              <a:solidFill>
                <a:schemeClr val="tx1"/>
              </a:solidFill>
            </a:endParaRPr>
          </a:p>
          <a:p>
            <a:pPr algn="ctr"/>
            <a:r>
              <a:rPr lang="en-CA" b="1" dirty="0" smtClean="0">
                <a:solidFill>
                  <a:schemeClr val="tx1"/>
                </a:solidFill>
              </a:rPr>
              <a:t>SWOT ANALYSIS </a:t>
            </a:r>
            <a:endParaRPr lang="en-CA" b="1" dirty="0">
              <a:solidFill>
                <a:schemeClr val="tx1"/>
              </a:solidFill>
            </a:endParaRPr>
          </a:p>
          <a:p>
            <a:pPr algn="ctr"/>
            <a:endParaRPr lang="en-CA" b="1" dirty="0">
              <a:solidFill>
                <a:schemeClr val="tx1"/>
              </a:solidFill>
            </a:endParaRPr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</p:txBody>
      </p:sp>
      <p:cxnSp>
        <p:nvCxnSpPr>
          <p:cNvPr id="16" name="Straight Connector 15"/>
          <p:cNvCxnSpPr>
            <a:stCxn id="25" idx="1"/>
          </p:cNvCxnSpPr>
          <p:nvPr/>
        </p:nvCxnSpPr>
        <p:spPr>
          <a:xfrm flipH="1">
            <a:off x="4689871" y="3464079"/>
            <a:ext cx="11206" cy="1807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29583" t="32963" r="20208" b="23333"/>
          <a:stretch/>
        </p:blipFill>
        <p:spPr>
          <a:xfrm>
            <a:off x="114573" y="3217985"/>
            <a:ext cx="3150979" cy="196361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403921" y="3351157"/>
            <a:ext cx="1311343" cy="1939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 smtClean="0">
                <a:solidFill>
                  <a:schemeClr val="tx1"/>
                </a:solidFill>
              </a:rPr>
              <a:t>Strengths</a:t>
            </a:r>
            <a:endParaRPr lang="en-CA" sz="11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05054" y="3351157"/>
            <a:ext cx="1365544" cy="20699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 smtClean="0">
                <a:solidFill>
                  <a:schemeClr val="tx1"/>
                </a:solidFill>
              </a:rPr>
              <a:t>Weaknesses</a:t>
            </a:r>
            <a:endParaRPr lang="en-CA" sz="11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03923" y="4385407"/>
            <a:ext cx="1297153" cy="16298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 smtClean="0">
                <a:solidFill>
                  <a:schemeClr val="tx1"/>
                </a:solidFill>
              </a:rPr>
              <a:t>Opportunities</a:t>
            </a:r>
            <a:endParaRPr lang="en-CA" sz="11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01077" y="4384964"/>
            <a:ext cx="1369521" cy="163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 smtClean="0"/>
              <a:t>Threats</a:t>
            </a:r>
            <a:endParaRPr lang="en-CA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403920" y="3551577"/>
            <a:ext cx="13708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- Modular Design</a:t>
            </a:r>
          </a:p>
          <a:p>
            <a:r>
              <a:rPr lang="en-CA" sz="1200" dirty="0" smtClean="0"/>
              <a:t>- Few clicks</a:t>
            </a:r>
          </a:p>
          <a:p>
            <a:r>
              <a:rPr lang="en-CA" sz="1200" dirty="0" smtClean="0"/>
              <a:t>- End-User Support</a:t>
            </a:r>
          </a:p>
          <a:p>
            <a:r>
              <a:rPr lang="en-CA" sz="1200" dirty="0" smtClean="0"/>
              <a:t>- Evidence</a:t>
            </a:r>
          </a:p>
          <a:p>
            <a:endParaRPr lang="en-CA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693541" y="3536790"/>
            <a:ext cx="1430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- Read (Push) only</a:t>
            </a:r>
          </a:p>
          <a:p>
            <a:r>
              <a:rPr lang="en-CA" sz="1200" dirty="0" smtClean="0"/>
              <a:t>- Unavailable offline</a:t>
            </a:r>
          </a:p>
          <a:p>
            <a:r>
              <a:rPr lang="en-CA" sz="1200" dirty="0" smtClean="0"/>
              <a:t>- No Patient story</a:t>
            </a:r>
          </a:p>
          <a:p>
            <a:r>
              <a:rPr lang="en-CA" sz="1200" dirty="0" smtClean="0"/>
              <a:t>- Limited features</a:t>
            </a:r>
            <a:endParaRPr lang="en-CA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365633" y="4494727"/>
            <a:ext cx="1284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- Enhancements</a:t>
            </a:r>
          </a:p>
          <a:p>
            <a:r>
              <a:rPr lang="en-CA" sz="1200" dirty="0" smtClean="0"/>
              <a:t>- Push &amp; Pull data</a:t>
            </a:r>
          </a:p>
          <a:p>
            <a:r>
              <a:rPr lang="en-CA" sz="1200" dirty="0" smtClean="0"/>
              <a:t>- Offline access</a:t>
            </a:r>
          </a:p>
          <a:p>
            <a:r>
              <a:rPr lang="en-CA" sz="1200" dirty="0" smtClean="0"/>
              <a:t>- Partnership</a:t>
            </a:r>
            <a:endParaRPr lang="en-CA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644772" y="4496741"/>
            <a:ext cx="1546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50" dirty="0" smtClean="0"/>
              <a:t>- Privacy &amp; Security</a:t>
            </a:r>
          </a:p>
          <a:p>
            <a:r>
              <a:rPr lang="en-CA" sz="1150" dirty="0" smtClean="0"/>
              <a:t>- Tech. adoption</a:t>
            </a:r>
          </a:p>
          <a:p>
            <a:r>
              <a:rPr lang="en-CA" sz="1150" dirty="0" smtClean="0"/>
              <a:t>- Funding; </a:t>
            </a:r>
            <a:r>
              <a:rPr lang="en-CA" sz="1100" dirty="0" smtClean="0"/>
              <a:t>Competitors</a:t>
            </a:r>
            <a:endParaRPr lang="en-CA" sz="1150" dirty="0" smtClean="0"/>
          </a:p>
          <a:p>
            <a:r>
              <a:rPr lang="en-CA" sz="1150" dirty="0" smtClean="0"/>
              <a:t>- Competing Priorities</a:t>
            </a:r>
            <a:endParaRPr lang="en-CA" sz="1150" dirty="0"/>
          </a:p>
        </p:txBody>
      </p:sp>
      <p:sp>
        <p:nvSpPr>
          <p:cNvPr id="34" name="Oval 33"/>
          <p:cNvSpPr/>
          <p:nvPr/>
        </p:nvSpPr>
        <p:spPr>
          <a:xfrm>
            <a:off x="3469106" y="844338"/>
            <a:ext cx="2545251" cy="1859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3474041" y="1589728"/>
            <a:ext cx="2539781" cy="23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802666" y="1605131"/>
            <a:ext cx="3594" cy="110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miley Face 46"/>
          <p:cNvSpPr/>
          <p:nvPr/>
        </p:nvSpPr>
        <p:spPr>
          <a:xfrm>
            <a:off x="4642164" y="1525273"/>
            <a:ext cx="298136" cy="290585"/>
          </a:xfrm>
          <a:prstGeom prst="smileyFac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4449106" y="794234"/>
            <a:ext cx="589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00B050"/>
                </a:solidFill>
              </a:rPr>
              <a:t>Wants</a:t>
            </a:r>
            <a:endParaRPr lang="en-CA" sz="1200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52719" y="1553039"/>
            <a:ext cx="642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rgbClr val="0070C0"/>
                </a:solidFill>
              </a:rPr>
              <a:t>Needs</a:t>
            </a:r>
            <a:endParaRPr lang="en-CA" sz="1200" b="1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36039" y="1566144"/>
            <a:ext cx="8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rgbClr val="FF0000"/>
                </a:solidFill>
              </a:rPr>
              <a:t>Concerns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67298" y="965980"/>
            <a:ext cx="14734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1100" dirty="0" smtClean="0"/>
              <a:t>To be empowered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1100" dirty="0" smtClean="0"/>
              <a:t>To be engaged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1100" dirty="0" smtClean="0"/>
              <a:t>To be seen &amp; heard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4655" y="1744914"/>
            <a:ext cx="1568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1000" dirty="0" smtClean="0"/>
              <a:t>To share story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1000" dirty="0" smtClean="0"/>
              <a:t>Connect with data everywhere every time, even offline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2108" y="1779200"/>
            <a:ext cx="1730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1000" dirty="0" smtClean="0"/>
              <a:t>Usability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1000" dirty="0" smtClean="0"/>
              <a:t>Security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1000" dirty="0" smtClean="0"/>
              <a:t>Data quality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CA" sz="1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282868" y="844338"/>
            <a:ext cx="2902616" cy="28107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6285905" y="854856"/>
            <a:ext cx="1212988" cy="145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91181" y="2329315"/>
            <a:ext cx="1262533" cy="1270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742103" y="2329314"/>
            <a:ext cx="1443381" cy="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0964" y="1565314"/>
            <a:ext cx="957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rgbClr val="0070C0"/>
                </a:solidFill>
              </a:rPr>
              <a:t>Products </a:t>
            </a:r>
          </a:p>
          <a:p>
            <a:pPr algn="ctr"/>
            <a:r>
              <a:rPr lang="en-CA" sz="1200" b="1" dirty="0" smtClean="0">
                <a:solidFill>
                  <a:srgbClr val="0070C0"/>
                </a:solidFill>
              </a:rPr>
              <a:t>&amp; Services</a:t>
            </a:r>
            <a:endParaRPr lang="en-CA" sz="1200" b="1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91063" y="816296"/>
            <a:ext cx="126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rgbClr val="00B050"/>
                </a:solidFill>
              </a:rPr>
              <a:t>Gain Creators</a:t>
            </a:r>
            <a:endParaRPr lang="en-CA" sz="12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3244" y="2543351"/>
            <a:ext cx="126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rgbClr val="FF0000"/>
                </a:solidFill>
              </a:rPr>
              <a:t>Pain Relievers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27605" y="964510"/>
            <a:ext cx="22707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Informed &amp; Activated Patient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Share Patient Story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/>
              <a:t>P</a:t>
            </a:r>
            <a:r>
              <a:rPr lang="en-CA" sz="1100" dirty="0" smtClean="0"/>
              <a:t>atient-annotated data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Care coordination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PROMS (patient-reported)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53139" y="2012882"/>
            <a:ext cx="1497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Increased Accessibility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2-way </a:t>
            </a:r>
            <a:r>
              <a:rPr lang="en-CA" sz="1100" dirty="0" err="1" smtClean="0"/>
              <a:t>comms</a:t>
            </a:r>
            <a:r>
              <a:rPr lang="en-CA" sz="11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CA" sz="11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6952481" y="2770013"/>
            <a:ext cx="22846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More flexible data visualization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Reduced hospital overutilization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Reduced costs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Patient goals integrated with care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More patient resources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CA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244" y="491836"/>
            <a:ext cx="3222198" cy="2279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b="1" dirty="0"/>
              <a:t>PROBLEM</a:t>
            </a:r>
          </a:p>
          <a:p>
            <a:r>
              <a:rPr lang="en-CA" sz="1200" b="1" dirty="0" smtClean="0"/>
              <a:t>Background: </a:t>
            </a:r>
            <a:r>
              <a:rPr lang="en-CA" sz="1200" dirty="0" smtClean="0"/>
              <a:t>There is a </a:t>
            </a:r>
            <a:r>
              <a:rPr lang="en-CA" sz="1200" b="1" dirty="0" smtClean="0"/>
              <a:t>significant gap </a:t>
            </a:r>
            <a:r>
              <a:rPr lang="en-CA" sz="1200" dirty="0" smtClean="0"/>
              <a:t>in achieving person-centred care at Island Health. </a:t>
            </a:r>
            <a:r>
              <a:rPr lang="en-CA" sz="1200" b="1" dirty="0" smtClean="0">
                <a:solidFill>
                  <a:srgbClr val="FF0000"/>
                </a:solidFill>
              </a:rPr>
              <a:t>Patients</a:t>
            </a:r>
            <a:r>
              <a:rPr lang="en-CA" sz="1200" dirty="0" smtClean="0"/>
              <a:t> are </a:t>
            </a:r>
            <a:r>
              <a:rPr lang="en-CA" sz="1200" i="1" dirty="0" smtClean="0"/>
              <a:t>not </a:t>
            </a:r>
            <a:r>
              <a:rPr lang="en-CA" sz="1200" dirty="0" smtClean="0"/>
              <a:t>partners in their care.</a:t>
            </a:r>
          </a:p>
          <a:p>
            <a:endParaRPr lang="en-CA" sz="800" dirty="0"/>
          </a:p>
          <a:p>
            <a:r>
              <a:rPr lang="en-CA" sz="1200" b="1" dirty="0" smtClean="0"/>
              <a:t>Problem Statement:</a:t>
            </a:r>
            <a:endParaRPr lang="en-CA" sz="1200" b="1" dirty="0"/>
          </a:p>
          <a:p>
            <a:r>
              <a:rPr lang="en-CA" sz="1200" dirty="0"/>
              <a:t>MyHealth (Patient Portal) does not capture the </a:t>
            </a:r>
            <a:r>
              <a:rPr lang="en-CA" sz="1200" b="1" dirty="0">
                <a:solidFill>
                  <a:srgbClr val="FF0000"/>
                </a:solidFill>
              </a:rPr>
              <a:t>patient story </a:t>
            </a:r>
            <a:r>
              <a:rPr lang="en-CA" sz="1200" dirty="0"/>
              <a:t>or allow patients to fully access and share personal health </a:t>
            </a:r>
            <a:r>
              <a:rPr lang="en-CA" sz="1200" dirty="0" smtClean="0"/>
              <a:t>information.</a:t>
            </a:r>
          </a:p>
          <a:p>
            <a:endParaRPr lang="en-CA" sz="900" dirty="0"/>
          </a:p>
          <a:p>
            <a:r>
              <a:rPr lang="en-CA" sz="1200" b="1" dirty="0" smtClean="0"/>
              <a:t>Impact: </a:t>
            </a:r>
            <a:r>
              <a:rPr lang="en-CA" sz="1200" dirty="0" smtClean="0"/>
              <a:t>Patients, families, and care team are </a:t>
            </a:r>
            <a:r>
              <a:rPr lang="en-CA" sz="1200" i="1" dirty="0" smtClean="0">
                <a:solidFill>
                  <a:srgbClr val="FF0000"/>
                </a:solidFill>
              </a:rPr>
              <a:t>insufficiently</a:t>
            </a:r>
            <a:r>
              <a:rPr lang="en-CA" sz="1200" dirty="0" smtClean="0"/>
              <a:t> prepared for </a:t>
            </a:r>
            <a:r>
              <a:rPr lang="en-CA" sz="1200" i="1" dirty="0" smtClean="0"/>
              <a:t>person-centred care</a:t>
            </a:r>
            <a:r>
              <a:rPr lang="en-CA" sz="1200" dirty="0" smtClean="0"/>
              <a:t>. </a:t>
            </a:r>
          </a:p>
        </p:txBody>
      </p:sp>
      <p:sp>
        <p:nvSpPr>
          <p:cNvPr id="37" name="AutoShape 4" descr="https://webmailprod.uvic.ca/?_task=mail&amp;_framed=1&amp;_mbox=INBOX&amp;_uid=7059&amp;_part=2&amp;_action=get&amp;_extwin=1&amp;_mimewarning=1&amp;_embed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" name="AutoShape 6" descr="https://webmailprod.uvic.ca/?_task=mail&amp;_framed=1&amp;_mbox=INBOX&amp;_uid=7059&amp;_part=2&amp;_action=get&amp;_extwin=1&amp;_mimewarning=1&amp;_embed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0" name="Picture 3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483" y="1874370"/>
            <a:ext cx="1377390" cy="253949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399586" y="965980"/>
            <a:ext cx="26402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An </a:t>
            </a:r>
            <a:r>
              <a:rPr lang="en-CA" sz="1100" i="1" dirty="0" smtClean="0"/>
              <a:t>interactive</a:t>
            </a:r>
            <a:r>
              <a:rPr lang="en-CA" sz="1100" dirty="0" smtClean="0"/>
              <a:t> </a:t>
            </a:r>
            <a:r>
              <a:rPr lang="en-CA" sz="1100" b="1" dirty="0" smtClean="0"/>
              <a:t>app</a:t>
            </a:r>
            <a:r>
              <a:rPr lang="en-CA" sz="1100" dirty="0" smtClean="0"/>
              <a:t> that: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100" dirty="0" smtClean="0"/>
              <a:t>Enables patients to be </a:t>
            </a:r>
            <a:r>
              <a:rPr lang="en-CA" sz="1100" dirty="0" smtClean="0">
                <a:solidFill>
                  <a:srgbClr val="00B050"/>
                </a:solidFill>
              </a:rPr>
              <a:t>partners</a:t>
            </a:r>
            <a:r>
              <a:rPr lang="en-CA" sz="1100" dirty="0" smtClean="0"/>
              <a:t> in care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100" dirty="0" smtClean="0"/>
              <a:t>Pulls and pushes patient data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100" dirty="0" smtClean="0"/>
              <a:t>Enhances patient and care team preparation for person-centred care</a:t>
            </a:r>
            <a:endParaRPr lang="en-CA" sz="1100" dirty="0"/>
          </a:p>
        </p:txBody>
      </p:sp>
      <p:sp>
        <p:nvSpPr>
          <p:cNvPr id="2059" name="Rectangle 2058"/>
          <p:cNvSpPr/>
          <p:nvPr/>
        </p:nvSpPr>
        <p:spPr>
          <a:xfrm>
            <a:off x="6803486" y="4573026"/>
            <a:ext cx="411538" cy="230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Rectangle 80"/>
          <p:cNvSpPr/>
          <p:nvPr/>
        </p:nvSpPr>
        <p:spPr>
          <a:xfrm>
            <a:off x="7579044" y="4528072"/>
            <a:ext cx="626229" cy="275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8359339" y="4448636"/>
            <a:ext cx="613946" cy="354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/>
          <p:cNvSpPr/>
          <p:nvPr/>
        </p:nvSpPr>
        <p:spPr>
          <a:xfrm>
            <a:off x="6309963" y="4510831"/>
            <a:ext cx="166048" cy="354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6721090" y="3987383"/>
            <a:ext cx="1191010" cy="7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/>
          <p:cNvSpPr/>
          <p:nvPr/>
        </p:nvSpPr>
        <p:spPr>
          <a:xfrm>
            <a:off x="6390858" y="4644624"/>
            <a:ext cx="104542" cy="87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58" name="TextBox 2057"/>
          <p:cNvSpPr txBox="1"/>
          <p:nvPr/>
        </p:nvSpPr>
        <p:spPr>
          <a:xfrm>
            <a:off x="6688578" y="3732393"/>
            <a:ext cx="2027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/>
              <a:t>FEASIBILITY ANALYSIS</a:t>
            </a:r>
            <a:endParaRPr lang="en-CA" sz="1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383468" y="4561621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/>
              <a:t>Can it be scaled?</a:t>
            </a:r>
          </a:p>
          <a:p>
            <a:r>
              <a:rPr lang="en-CA" sz="700" dirty="0" smtClean="0"/>
              <a:t> - To include other health authorities</a:t>
            </a:r>
            <a:endParaRPr lang="en-CA" sz="700" dirty="0"/>
          </a:p>
        </p:txBody>
      </p:sp>
      <p:sp>
        <p:nvSpPr>
          <p:cNvPr id="64" name="TextBox 63"/>
          <p:cNvSpPr txBox="1"/>
          <p:nvPr/>
        </p:nvSpPr>
        <p:spPr>
          <a:xfrm>
            <a:off x="6385882" y="4856935"/>
            <a:ext cx="1175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/>
              <a:t>Can it be spread?</a:t>
            </a:r>
          </a:p>
          <a:p>
            <a:r>
              <a:rPr lang="en-CA" sz="800" dirty="0" smtClean="0"/>
              <a:t>- To other jurisdictions</a:t>
            </a:r>
            <a:endParaRPr lang="en-CA" sz="11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854598" y="4011329"/>
            <a:ext cx="929" cy="1240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106217" y="3981033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 smtClean="0"/>
              <a:t>Challenges</a:t>
            </a:r>
            <a:endParaRPr lang="en-CA" sz="11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352592" y="3988479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 smtClean="0"/>
              <a:t>Go/No-Go Analysis</a:t>
            </a:r>
            <a:endParaRPr lang="en-CA" sz="1100" b="1" dirty="0"/>
          </a:p>
        </p:txBody>
      </p:sp>
      <p:pic>
        <p:nvPicPr>
          <p:cNvPr id="4100" name="Picture 4" descr="Image result for perso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02" y="4249001"/>
            <a:ext cx="351695" cy="3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mobile ic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 b="11941"/>
          <a:stretch/>
        </p:blipFill>
        <p:spPr bwMode="auto">
          <a:xfrm>
            <a:off x="8601153" y="4230496"/>
            <a:ext cx="410078" cy="36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957593" y="4564676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People</a:t>
            </a:r>
            <a:endParaRPr lang="en-CA" sz="1050" dirty="0"/>
          </a:p>
        </p:txBody>
      </p:sp>
      <p:sp>
        <p:nvSpPr>
          <p:cNvPr id="79" name="TextBox 78"/>
          <p:cNvSpPr txBox="1"/>
          <p:nvPr/>
        </p:nvSpPr>
        <p:spPr>
          <a:xfrm>
            <a:off x="8440606" y="455795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Technology</a:t>
            </a:r>
            <a:endParaRPr lang="en-CA" sz="1050" dirty="0"/>
          </a:p>
        </p:txBody>
      </p:sp>
      <p:pic>
        <p:nvPicPr>
          <p:cNvPr id="4104" name="Picture 8" descr="Image result for policy ico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3" t="17627" r="15739" b="18925"/>
          <a:stretch/>
        </p:blipFill>
        <p:spPr bwMode="auto">
          <a:xfrm>
            <a:off x="8048587" y="4752976"/>
            <a:ext cx="369318" cy="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7984059" y="5059513"/>
            <a:ext cx="5036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Policy</a:t>
            </a:r>
            <a:endParaRPr lang="en-CA" sz="1050" dirty="0"/>
          </a:p>
        </p:txBody>
      </p:sp>
      <p:sp>
        <p:nvSpPr>
          <p:cNvPr id="92" name="TextBox 91"/>
          <p:cNvSpPr txBox="1"/>
          <p:nvPr/>
        </p:nvSpPr>
        <p:spPr>
          <a:xfrm>
            <a:off x="8561595" y="5069106"/>
            <a:ext cx="6238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Funding</a:t>
            </a:r>
            <a:endParaRPr lang="en-CA" sz="1050" dirty="0"/>
          </a:p>
        </p:txBody>
      </p:sp>
      <p:pic>
        <p:nvPicPr>
          <p:cNvPr id="4106" name="Picture 10" descr="Image result for money ico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8"/>
          <a:stretch/>
        </p:blipFill>
        <p:spPr bwMode="auto">
          <a:xfrm>
            <a:off x="8670280" y="4787009"/>
            <a:ext cx="310055" cy="3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mage result for green light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329" y="4242164"/>
            <a:ext cx="261382" cy="26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4" descr="Image result for green light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28" y="4552423"/>
            <a:ext cx="261382" cy="26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4" descr="Image result for green light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171" y="4862153"/>
            <a:ext cx="261382" cy="26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373535" y="4244557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/>
              <a:t>Can it be implemented?</a:t>
            </a:r>
          </a:p>
          <a:p>
            <a:r>
              <a:rPr lang="en-CA" sz="700" dirty="0" smtClean="0"/>
              <a:t>- Yes! Used in multiple care settings.</a:t>
            </a:r>
            <a:endParaRPr lang="en-CA" sz="700" dirty="0"/>
          </a:p>
        </p:txBody>
      </p:sp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1946111283"/>
              </p:ext>
            </p:extLst>
          </p:nvPr>
        </p:nvGraphicFramePr>
        <p:xfrm>
          <a:off x="8561595" y="5405582"/>
          <a:ext cx="3435670" cy="1407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8585328" y="5745799"/>
            <a:ext cx="10967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 smtClean="0"/>
              <a:t>- Integration Expert</a:t>
            </a:r>
          </a:p>
          <a:p>
            <a:r>
              <a:rPr lang="en-CA" sz="900" dirty="0" smtClean="0"/>
              <a:t>- Project Manager</a:t>
            </a:r>
          </a:p>
          <a:p>
            <a:r>
              <a:rPr lang="en-CA" sz="900" dirty="0" smtClean="0"/>
              <a:t>- Policy Expert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06327" y="5350510"/>
            <a:ext cx="3347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IMPLEMENTATION ROADMAP</a:t>
            </a:r>
            <a:endParaRPr lang="en-CA" sz="2000" b="1" dirty="0"/>
          </a:p>
        </p:txBody>
      </p:sp>
      <p:graphicFrame>
        <p:nvGraphicFramePr>
          <p:cNvPr id="57" name="Diagram 56"/>
          <p:cNvGraphicFramePr/>
          <p:nvPr>
            <p:extLst>
              <p:ext uri="{D42A27DB-BD31-4B8C-83A1-F6EECF244321}">
                <p14:modId xmlns:p14="http://schemas.microsoft.com/office/powerpoint/2010/main" val="2756090305"/>
              </p:ext>
            </p:extLst>
          </p:nvPr>
        </p:nvGraphicFramePr>
        <p:xfrm>
          <a:off x="237067" y="5543113"/>
          <a:ext cx="8297927" cy="151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946168" y="9414"/>
            <a:ext cx="808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</a:rPr>
              <a:t>MyHealth Story: </a:t>
            </a:r>
            <a:r>
              <a:rPr lang="en-CA" sz="2400" i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CA" sz="2400" i="1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CA" sz="2400" i="1" dirty="0" smtClean="0">
                <a:solidFill>
                  <a:schemeClr val="accent5">
                    <a:lumMod val="75000"/>
                  </a:schemeClr>
                </a:solidFill>
              </a:rPr>
              <a:t>ext Chapter of MyHealth (Patient Portal)</a:t>
            </a:r>
            <a:endParaRPr lang="en-CA"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48" name="Rectangle 2047"/>
          <p:cNvSpPr/>
          <p:nvPr/>
        </p:nvSpPr>
        <p:spPr>
          <a:xfrm>
            <a:off x="74244" y="491836"/>
            <a:ext cx="3222198" cy="3245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PROBLEM</a:t>
            </a:r>
            <a:endParaRPr lang="en-CA" b="1" dirty="0"/>
          </a:p>
        </p:txBody>
      </p:sp>
      <p:sp>
        <p:nvSpPr>
          <p:cNvPr id="104" name="Rectangle 103"/>
          <p:cNvSpPr/>
          <p:nvPr/>
        </p:nvSpPr>
        <p:spPr>
          <a:xfrm>
            <a:off x="80951" y="2782323"/>
            <a:ext cx="3222198" cy="3568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ROOT CAUSE ANALYSIS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403920" y="472653"/>
            <a:ext cx="2681862" cy="3215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CLIENT NEEDS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409690" y="2765473"/>
            <a:ext cx="2655060" cy="3925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SWOT ANALYSIS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180379" y="473139"/>
            <a:ext cx="3103658" cy="3079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VALUE PROPOSITION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387032" y="483620"/>
            <a:ext cx="2610234" cy="3079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SOLUTION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561594" y="5404212"/>
            <a:ext cx="3439905" cy="3442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PROJECT TEAM PROFILE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4244" y="5402245"/>
            <a:ext cx="8487351" cy="3442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ROADMAP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192333" y="3741792"/>
            <a:ext cx="3091704" cy="2695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FEASIBILITY ANALYSIS</a:t>
            </a:r>
          </a:p>
        </p:txBody>
      </p:sp>
      <p:pic>
        <p:nvPicPr>
          <p:cNvPr id="4112" name="Picture 16" descr="Image result for island health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4" y="74354"/>
            <a:ext cx="626645" cy="36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TextBox 2050"/>
          <p:cNvSpPr txBox="1"/>
          <p:nvPr/>
        </p:nvSpPr>
        <p:spPr>
          <a:xfrm>
            <a:off x="9940199" y="280996"/>
            <a:ext cx="16129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 smtClean="0"/>
              <a:t>Team 8: </a:t>
            </a:r>
            <a:r>
              <a:rPr lang="en-CA" sz="900" dirty="0" smtClean="0"/>
              <a:t>MyHealth Storytellers</a:t>
            </a:r>
            <a:endParaRPr lang="en-CA" sz="900" dirty="0"/>
          </a:p>
        </p:txBody>
      </p:sp>
      <p:pic>
        <p:nvPicPr>
          <p:cNvPr id="2053" name="Picture 2052"/>
          <p:cNvPicPr>
            <a:picLocks noChangeAspect="1"/>
          </p:cNvPicPr>
          <p:nvPr/>
        </p:nvPicPr>
        <p:blipFill rotWithShape="1">
          <a:blip r:embed="rId17"/>
          <a:srcRect l="61484" t="14306" r="2812" b="25139"/>
          <a:stretch/>
        </p:blipFill>
        <p:spPr>
          <a:xfrm>
            <a:off x="11653096" y="65220"/>
            <a:ext cx="386785" cy="369011"/>
          </a:xfrm>
          <a:prstGeom prst="rect">
            <a:avLst/>
          </a:prstGeom>
        </p:spPr>
      </p:pic>
      <p:pic>
        <p:nvPicPr>
          <p:cNvPr id="4118" name="Picture 22" descr="Image result for present icon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7111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260" y="1800194"/>
            <a:ext cx="883375" cy="88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TextBox 2061"/>
          <p:cNvSpPr txBox="1"/>
          <p:nvPr/>
        </p:nvSpPr>
        <p:spPr>
          <a:xfrm>
            <a:off x="9390912" y="4483127"/>
            <a:ext cx="2600197" cy="7885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Key Points of Differentiation: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CA" sz="1100" dirty="0" smtClean="0"/>
              <a:t>Two-Way Interaction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CA" sz="1100" dirty="0" smtClean="0"/>
              <a:t>Patient Annotation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CA" sz="1100" dirty="0" smtClean="0"/>
              <a:t>Offline Access</a:t>
            </a:r>
            <a:endParaRPr lang="en-CA" sz="1100" dirty="0"/>
          </a:p>
        </p:txBody>
      </p:sp>
      <p:pic>
        <p:nvPicPr>
          <p:cNvPr id="4122" name="Picture 26" descr="Image result for finger on app icon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89452">
            <a:off x="11153412" y="4521502"/>
            <a:ext cx="733428" cy="7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2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6148" y="491836"/>
            <a:ext cx="3097889" cy="4779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b="1" dirty="0" smtClean="0"/>
              <a:t>VALUE </a:t>
            </a:r>
            <a:r>
              <a:rPr lang="en-CA" b="1" dirty="0"/>
              <a:t>PROPOSITION</a:t>
            </a:r>
          </a:p>
          <a:p>
            <a:pPr algn="ctr"/>
            <a:endParaRPr lang="en-CA" dirty="0"/>
          </a:p>
          <a:p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403920" y="491837"/>
            <a:ext cx="2666678" cy="226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b="1" dirty="0" smtClean="0"/>
              <a:t>CLIENT NEEDS</a:t>
            </a:r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9387031" y="491836"/>
            <a:ext cx="2610235" cy="4779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b="1" dirty="0"/>
              <a:t>SOLUTION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74244" y="5405582"/>
            <a:ext cx="11923021" cy="140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i="1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b="1" dirty="0" smtClean="0"/>
          </a:p>
          <a:p>
            <a:endParaRPr lang="en-CA" b="1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76201" y="2770910"/>
            <a:ext cx="3221180" cy="2500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b="1" dirty="0" smtClean="0">
              <a:solidFill>
                <a:schemeClr val="tx1"/>
              </a:solidFill>
            </a:endParaRPr>
          </a:p>
          <a:p>
            <a:pPr algn="ctr"/>
            <a:endParaRPr lang="en-CA" b="1" dirty="0" smtClean="0">
              <a:solidFill>
                <a:schemeClr val="tx1"/>
              </a:solidFill>
            </a:endParaRPr>
          </a:p>
          <a:p>
            <a:pPr algn="ctr"/>
            <a:r>
              <a:rPr lang="en-CA" b="1" dirty="0" smtClean="0">
                <a:solidFill>
                  <a:schemeClr val="tx1"/>
                </a:solidFill>
              </a:rPr>
              <a:t>ROOT </a:t>
            </a:r>
            <a:r>
              <a:rPr lang="en-CA" b="1" dirty="0">
                <a:solidFill>
                  <a:schemeClr val="tx1"/>
                </a:solidFill>
              </a:rPr>
              <a:t>CAUSE </a:t>
            </a:r>
            <a:r>
              <a:rPr lang="en-CA" b="1" dirty="0" smtClean="0">
                <a:solidFill>
                  <a:schemeClr val="tx1"/>
                </a:solidFill>
              </a:rPr>
              <a:t>ANALYSIS</a:t>
            </a:r>
          </a:p>
          <a:p>
            <a:pPr algn="ctr"/>
            <a:endParaRPr lang="en-CA" b="1" dirty="0">
              <a:solidFill>
                <a:schemeClr val="tx1"/>
              </a:solidFill>
            </a:endParaRPr>
          </a:p>
          <a:p>
            <a:pPr algn="ctr"/>
            <a:endParaRPr lang="en-CA" b="1" dirty="0">
              <a:solidFill>
                <a:schemeClr val="tx1"/>
              </a:solidFill>
            </a:endParaRPr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</p:txBody>
      </p:sp>
      <p:sp>
        <p:nvSpPr>
          <p:cNvPr id="14" name="Rectangle 13"/>
          <p:cNvSpPr/>
          <p:nvPr/>
        </p:nvSpPr>
        <p:spPr>
          <a:xfrm>
            <a:off x="3403922" y="2765473"/>
            <a:ext cx="2666677" cy="2500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b="1" dirty="0" smtClean="0">
              <a:solidFill>
                <a:schemeClr val="tx1"/>
              </a:solidFill>
            </a:endParaRPr>
          </a:p>
          <a:p>
            <a:pPr algn="ctr"/>
            <a:r>
              <a:rPr lang="en-CA" b="1" dirty="0" smtClean="0">
                <a:solidFill>
                  <a:schemeClr val="tx1"/>
                </a:solidFill>
              </a:rPr>
              <a:t>SWOT ANALYSIS </a:t>
            </a:r>
            <a:endParaRPr lang="en-CA" b="1" dirty="0">
              <a:solidFill>
                <a:schemeClr val="tx1"/>
              </a:solidFill>
            </a:endParaRPr>
          </a:p>
          <a:p>
            <a:pPr algn="ctr"/>
            <a:endParaRPr lang="en-CA" b="1" dirty="0">
              <a:solidFill>
                <a:schemeClr val="tx1"/>
              </a:solidFill>
            </a:endParaRPr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b="1" dirty="0"/>
          </a:p>
        </p:txBody>
      </p:sp>
      <p:cxnSp>
        <p:nvCxnSpPr>
          <p:cNvPr id="16" name="Straight Connector 15"/>
          <p:cNvCxnSpPr>
            <a:stCxn id="25" idx="1"/>
          </p:cNvCxnSpPr>
          <p:nvPr/>
        </p:nvCxnSpPr>
        <p:spPr>
          <a:xfrm flipH="1">
            <a:off x="4689871" y="3464079"/>
            <a:ext cx="11206" cy="1807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29583" t="32963" r="20208" b="23333"/>
          <a:stretch/>
        </p:blipFill>
        <p:spPr>
          <a:xfrm>
            <a:off x="114573" y="3217985"/>
            <a:ext cx="3150979" cy="196361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403921" y="3351157"/>
            <a:ext cx="1311343" cy="1939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 smtClean="0">
                <a:solidFill>
                  <a:schemeClr val="tx1"/>
                </a:solidFill>
              </a:rPr>
              <a:t>Strengths</a:t>
            </a:r>
            <a:endParaRPr lang="en-CA" sz="11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05054" y="3351157"/>
            <a:ext cx="1365544" cy="20699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 smtClean="0">
                <a:solidFill>
                  <a:schemeClr val="tx1"/>
                </a:solidFill>
              </a:rPr>
              <a:t>Weaknesses</a:t>
            </a:r>
            <a:endParaRPr lang="en-CA" sz="11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03923" y="4385407"/>
            <a:ext cx="1297153" cy="16298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 smtClean="0">
                <a:solidFill>
                  <a:schemeClr val="tx1"/>
                </a:solidFill>
              </a:rPr>
              <a:t>Opportunities</a:t>
            </a:r>
            <a:endParaRPr lang="en-CA" sz="11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01077" y="4384964"/>
            <a:ext cx="1369521" cy="163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 smtClean="0"/>
              <a:t>Threats</a:t>
            </a:r>
            <a:endParaRPr lang="en-CA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403920" y="3551577"/>
            <a:ext cx="13708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- Modular Design</a:t>
            </a:r>
          </a:p>
          <a:p>
            <a:r>
              <a:rPr lang="en-CA" sz="1200" dirty="0" smtClean="0"/>
              <a:t>- Few clicks</a:t>
            </a:r>
          </a:p>
          <a:p>
            <a:r>
              <a:rPr lang="en-CA" sz="1200" dirty="0" smtClean="0"/>
              <a:t>- End-User Support</a:t>
            </a:r>
          </a:p>
          <a:p>
            <a:r>
              <a:rPr lang="en-CA" sz="1200" dirty="0" smtClean="0"/>
              <a:t>- Evidence</a:t>
            </a:r>
          </a:p>
          <a:p>
            <a:endParaRPr lang="en-CA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693541" y="3536790"/>
            <a:ext cx="1430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- Read (Push) only</a:t>
            </a:r>
          </a:p>
          <a:p>
            <a:r>
              <a:rPr lang="en-CA" sz="1200" dirty="0" smtClean="0"/>
              <a:t>- Unavailable offline</a:t>
            </a:r>
          </a:p>
          <a:p>
            <a:r>
              <a:rPr lang="en-CA" sz="1200" dirty="0" smtClean="0"/>
              <a:t>- No Patient story</a:t>
            </a:r>
          </a:p>
          <a:p>
            <a:r>
              <a:rPr lang="en-CA" sz="1200" dirty="0" smtClean="0"/>
              <a:t>- Limited features</a:t>
            </a:r>
            <a:endParaRPr lang="en-CA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365633" y="4494727"/>
            <a:ext cx="1284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- Enhancements</a:t>
            </a:r>
          </a:p>
          <a:p>
            <a:r>
              <a:rPr lang="en-CA" sz="1200" dirty="0" smtClean="0"/>
              <a:t>- Push &amp; Pull data</a:t>
            </a:r>
          </a:p>
          <a:p>
            <a:r>
              <a:rPr lang="en-CA" sz="1200" dirty="0" smtClean="0"/>
              <a:t>- Offline access</a:t>
            </a:r>
          </a:p>
          <a:p>
            <a:r>
              <a:rPr lang="en-CA" sz="1200" dirty="0" smtClean="0"/>
              <a:t>- Partnership</a:t>
            </a:r>
            <a:endParaRPr lang="en-CA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644772" y="4496741"/>
            <a:ext cx="1546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50" dirty="0" smtClean="0"/>
              <a:t>- Privacy &amp; Security</a:t>
            </a:r>
          </a:p>
          <a:p>
            <a:r>
              <a:rPr lang="en-CA" sz="1150" dirty="0" smtClean="0"/>
              <a:t>- Tech. adoption</a:t>
            </a:r>
          </a:p>
          <a:p>
            <a:r>
              <a:rPr lang="en-CA" sz="1150" dirty="0" smtClean="0"/>
              <a:t>- Funding; </a:t>
            </a:r>
            <a:r>
              <a:rPr lang="en-CA" sz="1100" dirty="0" smtClean="0"/>
              <a:t>Competitors</a:t>
            </a:r>
            <a:endParaRPr lang="en-CA" sz="1150" dirty="0" smtClean="0"/>
          </a:p>
          <a:p>
            <a:r>
              <a:rPr lang="en-CA" sz="1150" dirty="0" smtClean="0"/>
              <a:t>- Competing Priorities</a:t>
            </a:r>
            <a:endParaRPr lang="en-CA" sz="1150" dirty="0"/>
          </a:p>
        </p:txBody>
      </p:sp>
      <p:sp>
        <p:nvSpPr>
          <p:cNvPr id="34" name="Oval 33"/>
          <p:cNvSpPr/>
          <p:nvPr/>
        </p:nvSpPr>
        <p:spPr>
          <a:xfrm>
            <a:off x="3469106" y="844338"/>
            <a:ext cx="2545251" cy="1859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3474041" y="1589728"/>
            <a:ext cx="2539781" cy="23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802666" y="1605131"/>
            <a:ext cx="3594" cy="110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miley Face 46"/>
          <p:cNvSpPr/>
          <p:nvPr/>
        </p:nvSpPr>
        <p:spPr>
          <a:xfrm>
            <a:off x="4642164" y="1525273"/>
            <a:ext cx="298136" cy="290585"/>
          </a:xfrm>
          <a:prstGeom prst="smileyFac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4449106" y="794234"/>
            <a:ext cx="589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00B050"/>
                </a:solidFill>
              </a:rPr>
              <a:t>Wants</a:t>
            </a:r>
            <a:endParaRPr lang="en-CA" sz="1200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52719" y="1553039"/>
            <a:ext cx="642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rgbClr val="0070C0"/>
                </a:solidFill>
              </a:rPr>
              <a:t>Needs</a:t>
            </a:r>
            <a:endParaRPr lang="en-CA" sz="1200" b="1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36039" y="1566144"/>
            <a:ext cx="8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rgbClr val="FF0000"/>
                </a:solidFill>
              </a:rPr>
              <a:t>Concerns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67298" y="965980"/>
            <a:ext cx="14734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1100" dirty="0" smtClean="0"/>
              <a:t>To be empowered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1100" dirty="0" smtClean="0"/>
              <a:t>To be engaged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1100" dirty="0" smtClean="0"/>
              <a:t>To be seen &amp; heard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4655" y="1744914"/>
            <a:ext cx="1568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1000" dirty="0" smtClean="0"/>
              <a:t>To share story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1000" dirty="0" smtClean="0"/>
              <a:t>Connect with data everywhere every time, even offline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2108" y="1779200"/>
            <a:ext cx="1730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1000" dirty="0" smtClean="0"/>
              <a:t>Usability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1000" dirty="0" smtClean="0"/>
              <a:t>Security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1000" dirty="0" smtClean="0"/>
              <a:t>Data quality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CA" sz="1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282868" y="844338"/>
            <a:ext cx="2902616" cy="28107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6285905" y="854856"/>
            <a:ext cx="1212988" cy="145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09963" y="2329314"/>
            <a:ext cx="1243751" cy="1341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742103" y="2337358"/>
            <a:ext cx="1379215" cy="7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0964" y="1565314"/>
            <a:ext cx="957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rgbClr val="0070C0"/>
                </a:solidFill>
              </a:rPr>
              <a:t>Products </a:t>
            </a:r>
          </a:p>
          <a:p>
            <a:pPr algn="ctr"/>
            <a:r>
              <a:rPr lang="en-CA" sz="1200" b="1" dirty="0" smtClean="0">
                <a:solidFill>
                  <a:srgbClr val="0070C0"/>
                </a:solidFill>
              </a:rPr>
              <a:t>&amp; Services</a:t>
            </a:r>
            <a:endParaRPr lang="en-CA" sz="1200" b="1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91063" y="823223"/>
            <a:ext cx="126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rgbClr val="00B050"/>
                </a:solidFill>
              </a:rPr>
              <a:t>Gain Creators</a:t>
            </a:r>
            <a:endParaRPr lang="en-CA" sz="12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25710" y="2533130"/>
            <a:ext cx="126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rgbClr val="FF0000"/>
                </a:solidFill>
              </a:rPr>
              <a:t>Pain Relievers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43055" y="992746"/>
            <a:ext cx="229762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Informed &amp; Activated Patient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Share Patient Story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/>
              <a:t>P</a:t>
            </a:r>
            <a:r>
              <a:rPr lang="en-CA" sz="1100" dirty="0" smtClean="0"/>
              <a:t>atient-annotated data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Care coordination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PROMS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53139" y="2012882"/>
            <a:ext cx="1497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Increased Accessibility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2-way </a:t>
            </a:r>
            <a:r>
              <a:rPr lang="en-CA" sz="1100" dirty="0" err="1" smtClean="0"/>
              <a:t>comms</a:t>
            </a:r>
            <a:r>
              <a:rPr lang="en-CA" sz="11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CA" sz="11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6991378" y="2768570"/>
            <a:ext cx="228460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More flexible data visualization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Reduced hospital overutilization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Reduced costs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Patient goals integrated with care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CA" sz="1100" dirty="0" smtClean="0"/>
              <a:t>More patient resources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CA" sz="11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CA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244" y="491836"/>
            <a:ext cx="3222198" cy="2279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b="1" dirty="0"/>
              <a:t>PROBLEM</a:t>
            </a:r>
          </a:p>
          <a:p>
            <a:r>
              <a:rPr lang="en-CA" sz="1200" b="1" dirty="0" smtClean="0"/>
              <a:t>Background: </a:t>
            </a:r>
            <a:r>
              <a:rPr lang="en-CA" sz="1200" dirty="0"/>
              <a:t>There is a </a:t>
            </a:r>
            <a:r>
              <a:rPr lang="en-CA" sz="1200" b="1" dirty="0"/>
              <a:t>significant gap </a:t>
            </a:r>
            <a:r>
              <a:rPr lang="en-CA" sz="1200" dirty="0"/>
              <a:t>in achieving person-centred care at Island Health. </a:t>
            </a:r>
            <a:r>
              <a:rPr lang="en-CA" sz="1200" b="1" dirty="0">
                <a:solidFill>
                  <a:srgbClr val="FF0000"/>
                </a:solidFill>
              </a:rPr>
              <a:t>Patients</a:t>
            </a:r>
            <a:r>
              <a:rPr lang="en-CA" sz="1200" dirty="0"/>
              <a:t> are </a:t>
            </a:r>
            <a:r>
              <a:rPr lang="en-CA" sz="1200" i="1" dirty="0"/>
              <a:t>not </a:t>
            </a:r>
            <a:r>
              <a:rPr lang="en-CA" sz="1200" dirty="0"/>
              <a:t>partners in their care</a:t>
            </a:r>
            <a:r>
              <a:rPr lang="en-CA" sz="1200" dirty="0" smtClean="0"/>
              <a:t>.</a:t>
            </a:r>
          </a:p>
          <a:p>
            <a:endParaRPr lang="en-CA" sz="800" dirty="0"/>
          </a:p>
          <a:p>
            <a:r>
              <a:rPr lang="en-CA" sz="1200" b="1" dirty="0" smtClean="0"/>
              <a:t>Problem Statement:</a:t>
            </a:r>
            <a:endParaRPr lang="en-CA" sz="1200" b="1" dirty="0"/>
          </a:p>
          <a:p>
            <a:r>
              <a:rPr lang="en-CA" sz="1200" dirty="0"/>
              <a:t>MyHealth (Patient Portal) does not capture the </a:t>
            </a:r>
            <a:r>
              <a:rPr lang="en-CA" sz="1200" b="1" dirty="0">
                <a:solidFill>
                  <a:srgbClr val="FF0000"/>
                </a:solidFill>
              </a:rPr>
              <a:t>patient story </a:t>
            </a:r>
            <a:r>
              <a:rPr lang="en-CA" sz="1200" dirty="0"/>
              <a:t>or allow patients to fully access and share personal health </a:t>
            </a:r>
            <a:r>
              <a:rPr lang="en-CA" sz="1200" dirty="0" smtClean="0"/>
              <a:t>information.</a:t>
            </a:r>
          </a:p>
          <a:p>
            <a:endParaRPr lang="en-CA" sz="900" dirty="0"/>
          </a:p>
          <a:p>
            <a:r>
              <a:rPr lang="en-CA" sz="1200" b="1" dirty="0" smtClean="0"/>
              <a:t>Impact: </a:t>
            </a:r>
            <a:r>
              <a:rPr lang="en-CA" sz="1200" dirty="0" smtClean="0"/>
              <a:t>Patients, families, and care team are </a:t>
            </a:r>
            <a:r>
              <a:rPr lang="en-CA" sz="1200" i="1" dirty="0" smtClean="0">
                <a:solidFill>
                  <a:srgbClr val="FF0000"/>
                </a:solidFill>
              </a:rPr>
              <a:t>insufficiently</a:t>
            </a:r>
            <a:r>
              <a:rPr lang="en-CA" sz="1200" dirty="0" smtClean="0"/>
              <a:t> prepared for </a:t>
            </a:r>
            <a:r>
              <a:rPr lang="en-CA" sz="1200" i="1" dirty="0" smtClean="0"/>
              <a:t>person-centred care</a:t>
            </a:r>
            <a:r>
              <a:rPr lang="en-CA" sz="1200" dirty="0" smtClean="0"/>
              <a:t>. </a:t>
            </a:r>
          </a:p>
        </p:txBody>
      </p:sp>
      <p:sp>
        <p:nvSpPr>
          <p:cNvPr id="37" name="AutoShape 4" descr="https://webmailprod.uvic.ca/?_task=mail&amp;_framed=1&amp;_mbox=INBOX&amp;_uid=7059&amp;_part=2&amp;_action=get&amp;_extwin=1&amp;_mimewarning=1&amp;_embed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" name="AutoShape 6" descr="https://webmailprod.uvic.ca/?_task=mail&amp;_framed=1&amp;_mbox=INBOX&amp;_uid=7059&amp;_part=2&amp;_action=get&amp;_extwin=1&amp;_mimewarning=1&amp;_embed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55" y="1945587"/>
            <a:ext cx="1721986" cy="317482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399586" y="965980"/>
            <a:ext cx="26402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An </a:t>
            </a:r>
            <a:r>
              <a:rPr lang="en-CA" sz="1100" i="1" dirty="0" smtClean="0"/>
              <a:t>interactive</a:t>
            </a:r>
            <a:r>
              <a:rPr lang="en-CA" sz="1100" dirty="0" smtClean="0"/>
              <a:t> </a:t>
            </a:r>
            <a:r>
              <a:rPr lang="en-CA" sz="1100" b="1" dirty="0" smtClean="0"/>
              <a:t>app</a:t>
            </a:r>
            <a:r>
              <a:rPr lang="en-CA" sz="1100" dirty="0" smtClean="0"/>
              <a:t> that: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100" dirty="0" smtClean="0"/>
              <a:t>Enables patients to be </a:t>
            </a:r>
            <a:r>
              <a:rPr lang="en-CA" sz="1100" dirty="0" smtClean="0">
                <a:solidFill>
                  <a:srgbClr val="00B050"/>
                </a:solidFill>
              </a:rPr>
              <a:t>partners</a:t>
            </a:r>
            <a:r>
              <a:rPr lang="en-CA" sz="1100" dirty="0" smtClean="0"/>
              <a:t> in care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100" dirty="0" smtClean="0"/>
              <a:t>Pulls and pushes patient data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100" dirty="0" smtClean="0"/>
              <a:t>Enhances patient and care team preparation for person-centred care</a:t>
            </a:r>
            <a:endParaRPr lang="en-CA" sz="1100" dirty="0"/>
          </a:p>
        </p:txBody>
      </p:sp>
      <p:sp>
        <p:nvSpPr>
          <p:cNvPr id="2059" name="Rectangle 2058"/>
          <p:cNvSpPr/>
          <p:nvPr/>
        </p:nvSpPr>
        <p:spPr>
          <a:xfrm>
            <a:off x="6803486" y="4573026"/>
            <a:ext cx="411538" cy="230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Rectangle 80"/>
          <p:cNvSpPr/>
          <p:nvPr/>
        </p:nvSpPr>
        <p:spPr>
          <a:xfrm>
            <a:off x="7579044" y="4528072"/>
            <a:ext cx="626229" cy="275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8359339" y="4448636"/>
            <a:ext cx="613946" cy="354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/>
          <p:cNvSpPr/>
          <p:nvPr/>
        </p:nvSpPr>
        <p:spPr>
          <a:xfrm>
            <a:off x="6309963" y="4510831"/>
            <a:ext cx="166048" cy="354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6721090" y="3987383"/>
            <a:ext cx="1191010" cy="7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/>
          <p:cNvSpPr/>
          <p:nvPr/>
        </p:nvSpPr>
        <p:spPr>
          <a:xfrm>
            <a:off x="6390858" y="4644624"/>
            <a:ext cx="104542" cy="87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58" name="TextBox 2057"/>
          <p:cNvSpPr txBox="1"/>
          <p:nvPr/>
        </p:nvSpPr>
        <p:spPr>
          <a:xfrm>
            <a:off x="6688578" y="3732393"/>
            <a:ext cx="2027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/>
              <a:t>FEASIBILITY ANALYSIS</a:t>
            </a:r>
            <a:endParaRPr lang="en-CA" sz="1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383468" y="4561621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/>
              <a:t>Can it be scaled?</a:t>
            </a:r>
          </a:p>
          <a:p>
            <a:r>
              <a:rPr lang="en-CA" sz="700" dirty="0" smtClean="0"/>
              <a:t> - To include other health authorities</a:t>
            </a:r>
            <a:endParaRPr lang="en-CA" sz="700" dirty="0"/>
          </a:p>
        </p:txBody>
      </p:sp>
      <p:sp>
        <p:nvSpPr>
          <p:cNvPr id="64" name="TextBox 63"/>
          <p:cNvSpPr txBox="1"/>
          <p:nvPr/>
        </p:nvSpPr>
        <p:spPr>
          <a:xfrm>
            <a:off x="6385882" y="4856935"/>
            <a:ext cx="1175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/>
              <a:t>Can it be spread?</a:t>
            </a:r>
          </a:p>
          <a:p>
            <a:r>
              <a:rPr lang="en-CA" sz="800" dirty="0" smtClean="0"/>
              <a:t>- To other jurisdictions</a:t>
            </a:r>
            <a:endParaRPr lang="en-CA" sz="11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880569" y="4027317"/>
            <a:ext cx="11536" cy="1253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106217" y="3981033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 smtClean="0"/>
              <a:t>Challenges</a:t>
            </a:r>
            <a:endParaRPr lang="en-CA" sz="11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352592" y="3988479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 smtClean="0"/>
              <a:t>Go/No-Go Analysis</a:t>
            </a:r>
            <a:endParaRPr lang="en-CA" sz="1100" b="1" dirty="0"/>
          </a:p>
        </p:txBody>
      </p:sp>
      <p:pic>
        <p:nvPicPr>
          <p:cNvPr id="4100" name="Picture 4" descr="Image result for pers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02" y="4249001"/>
            <a:ext cx="351695" cy="3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mobile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 b="11941"/>
          <a:stretch/>
        </p:blipFill>
        <p:spPr bwMode="auto">
          <a:xfrm>
            <a:off x="8601153" y="4230496"/>
            <a:ext cx="410078" cy="36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957593" y="4564676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People</a:t>
            </a:r>
            <a:endParaRPr lang="en-CA" sz="1050" dirty="0"/>
          </a:p>
        </p:txBody>
      </p:sp>
      <p:sp>
        <p:nvSpPr>
          <p:cNvPr id="79" name="TextBox 78"/>
          <p:cNvSpPr txBox="1"/>
          <p:nvPr/>
        </p:nvSpPr>
        <p:spPr>
          <a:xfrm>
            <a:off x="8440606" y="455795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Technology</a:t>
            </a:r>
            <a:endParaRPr lang="en-CA" sz="1050" dirty="0"/>
          </a:p>
        </p:txBody>
      </p:sp>
      <p:pic>
        <p:nvPicPr>
          <p:cNvPr id="4104" name="Picture 8" descr="Image result for policy ic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3" t="17627" r="15739" b="18925"/>
          <a:stretch/>
        </p:blipFill>
        <p:spPr bwMode="auto">
          <a:xfrm>
            <a:off x="8048587" y="4752976"/>
            <a:ext cx="369318" cy="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7984059" y="5059513"/>
            <a:ext cx="5036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Policy</a:t>
            </a:r>
            <a:endParaRPr lang="en-CA" sz="1050" dirty="0"/>
          </a:p>
        </p:txBody>
      </p:sp>
      <p:sp>
        <p:nvSpPr>
          <p:cNvPr id="92" name="TextBox 91"/>
          <p:cNvSpPr txBox="1"/>
          <p:nvPr/>
        </p:nvSpPr>
        <p:spPr>
          <a:xfrm>
            <a:off x="8561595" y="5069106"/>
            <a:ext cx="6238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Funding</a:t>
            </a:r>
            <a:endParaRPr lang="en-CA" sz="1050" dirty="0"/>
          </a:p>
        </p:txBody>
      </p:sp>
      <p:pic>
        <p:nvPicPr>
          <p:cNvPr id="4106" name="Picture 10" descr="Image result for money ico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8"/>
          <a:stretch/>
        </p:blipFill>
        <p:spPr bwMode="auto">
          <a:xfrm>
            <a:off x="8670280" y="4787009"/>
            <a:ext cx="310055" cy="3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mage result for green light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329" y="4242164"/>
            <a:ext cx="261382" cy="26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4" descr="Image result for green light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28" y="4552423"/>
            <a:ext cx="261382" cy="26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4" descr="Image result for green light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171" y="4862153"/>
            <a:ext cx="261382" cy="26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373535" y="4244557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/>
              <a:t>Can it be implemented?</a:t>
            </a:r>
          </a:p>
          <a:p>
            <a:r>
              <a:rPr lang="en-CA" sz="700" dirty="0" smtClean="0"/>
              <a:t>- Yes! Used in multiple care settings</a:t>
            </a:r>
            <a:endParaRPr lang="en-CA" sz="700" dirty="0"/>
          </a:p>
        </p:txBody>
      </p:sp>
      <p:graphicFrame>
        <p:nvGraphicFramePr>
          <p:cNvPr id="30" name="Chart 29"/>
          <p:cNvGraphicFramePr/>
          <p:nvPr/>
        </p:nvGraphicFramePr>
        <p:xfrm>
          <a:off x="8561595" y="5405582"/>
          <a:ext cx="3435670" cy="1407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8585328" y="5745799"/>
            <a:ext cx="10967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 smtClean="0"/>
              <a:t>- Integration Expert</a:t>
            </a:r>
          </a:p>
          <a:p>
            <a:r>
              <a:rPr lang="en-CA" sz="900" dirty="0" smtClean="0"/>
              <a:t>- Project Manager</a:t>
            </a:r>
          </a:p>
          <a:p>
            <a:r>
              <a:rPr lang="en-CA" sz="900" dirty="0" smtClean="0"/>
              <a:t>- Policy Expert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06327" y="5350510"/>
            <a:ext cx="3347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IMPLEMENTATION ROADMAP</a:t>
            </a:r>
            <a:endParaRPr lang="en-CA" sz="2000" b="1" dirty="0"/>
          </a:p>
        </p:txBody>
      </p:sp>
      <p:graphicFrame>
        <p:nvGraphicFramePr>
          <p:cNvPr id="57" name="Diagram 56"/>
          <p:cNvGraphicFramePr/>
          <p:nvPr>
            <p:extLst>
              <p:ext uri="{D42A27DB-BD31-4B8C-83A1-F6EECF244321}">
                <p14:modId xmlns:p14="http://schemas.microsoft.com/office/powerpoint/2010/main" val="3557922470"/>
              </p:ext>
            </p:extLst>
          </p:nvPr>
        </p:nvGraphicFramePr>
        <p:xfrm>
          <a:off x="237067" y="5543113"/>
          <a:ext cx="8297927" cy="151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946168" y="9414"/>
            <a:ext cx="808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</a:rPr>
              <a:t>MyHealth Story: </a:t>
            </a:r>
            <a:r>
              <a:rPr lang="en-CA" sz="2400" i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CA" sz="2400" i="1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CA" sz="2400" i="1" dirty="0" smtClean="0">
                <a:solidFill>
                  <a:schemeClr val="accent5">
                    <a:lumMod val="75000"/>
                  </a:schemeClr>
                </a:solidFill>
              </a:rPr>
              <a:t>ext Chapter of MyHealth (Patient Portal)</a:t>
            </a:r>
            <a:endParaRPr lang="en-CA"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48" name="Rectangle 2047"/>
          <p:cNvSpPr/>
          <p:nvPr/>
        </p:nvSpPr>
        <p:spPr>
          <a:xfrm>
            <a:off x="74244" y="491836"/>
            <a:ext cx="3222198" cy="3245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PROBLEM</a:t>
            </a:r>
            <a:endParaRPr lang="en-CA" b="1" dirty="0"/>
          </a:p>
        </p:txBody>
      </p:sp>
      <p:sp>
        <p:nvSpPr>
          <p:cNvPr id="104" name="Rectangle 103"/>
          <p:cNvSpPr/>
          <p:nvPr/>
        </p:nvSpPr>
        <p:spPr>
          <a:xfrm>
            <a:off x="80951" y="2782323"/>
            <a:ext cx="3222198" cy="3568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ROOT CAUSE ANALYSIS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403920" y="472653"/>
            <a:ext cx="2681862" cy="3215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CLIENT NEEDS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409690" y="2765473"/>
            <a:ext cx="2655060" cy="3925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SWOT ANALYSIS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180379" y="473139"/>
            <a:ext cx="3103658" cy="3079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VALUE PROPOSITION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387032" y="483620"/>
            <a:ext cx="2610234" cy="3079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SOLUTION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561594" y="5404212"/>
            <a:ext cx="3439905" cy="3442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PROJECT TEAM PROFILE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4244" y="5402245"/>
            <a:ext cx="8487351" cy="3442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ROADMAP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192333" y="3741792"/>
            <a:ext cx="3091704" cy="2695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FEASIBILITY ANALYSIS</a:t>
            </a:r>
          </a:p>
        </p:txBody>
      </p:sp>
      <p:pic>
        <p:nvPicPr>
          <p:cNvPr id="4112" name="Picture 16" descr="Image result for island health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4" y="74354"/>
            <a:ext cx="626645" cy="36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TextBox 2050"/>
          <p:cNvSpPr txBox="1"/>
          <p:nvPr/>
        </p:nvSpPr>
        <p:spPr>
          <a:xfrm>
            <a:off x="9940199" y="280996"/>
            <a:ext cx="16129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 smtClean="0"/>
              <a:t>Team 8: </a:t>
            </a:r>
            <a:r>
              <a:rPr lang="en-CA" sz="900" dirty="0" smtClean="0"/>
              <a:t>MyHealth Storytellers</a:t>
            </a:r>
            <a:endParaRPr lang="en-CA" sz="900" dirty="0"/>
          </a:p>
        </p:txBody>
      </p:sp>
      <p:pic>
        <p:nvPicPr>
          <p:cNvPr id="2053" name="Picture 2052"/>
          <p:cNvPicPr>
            <a:picLocks noChangeAspect="1"/>
          </p:cNvPicPr>
          <p:nvPr/>
        </p:nvPicPr>
        <p:blipFill rotWithShape="1">
          <a:blip r:embed="rId16"/>
          <a:srcRect l="61484" t="14306" r="2812" b="25139"/>
          <a:stretch/>
        </p:blipFill>
        <p:spPr>
          <a:xfrm>
            <a:off x="11653096" y="65220"/>
            <a:ext cx="386785" cy="369011"/>
          </a:xfrm>
          <a:prstGeom prst="rect">
            <a:avLst/>
          </a:prstGeom>
        </p:spPr>
      </p:pic>
      <p:pic>
        <p:nvPicPr>
          <p:cNvPr id="4118" name="Picture 22" descr="Image result for present 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111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260" y="1800194"/>
            <a:ext cx="883375" cy="88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555937" y="5358406"/>
            <a:ext cx="3636063" cy="1511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Rectangle 86"/>
          <p:cNvSpPr/>
          <p:nvPr/>
        </p:nvSpPr>
        <p:spPr>
          <a:xfrm>
            <a:off x="-4623" y="5329402"/>
            <a:ext cx="8565229" cy="1511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Rectangle 87"/>
          <p:cNvSpPr/>
          <p:nvPr/>
        </p:nvSpPr>
        <p:spPr>
          <a:xfrm>
            <a:off x="9362447" y="579436"/>
            <a:ext cx="2652713" cy="4856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ectangle 88"/>
          <p:cNvSpPr/>
          <p:nvPr/>
        </p:nvSpPr>
        <p:spPr>
          <a:xfrm>
            <a:off x="6169015" y="466456"/>
            <a:ext cx="3128667" cy="3269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Rectangle 89"/>
          <p:cNvSpPr/>
          <p:nvPr/>
        </p:nvSpPr>
        <p:spPr>
          <a:xfrm>
            <a:off x="3358721" y="384357"/>
            <a:ext cx="2921755" cy="2420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12184" y="2780309"/>
            <a:ext cx="3295869" cy="2530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Rectangle 97"/>
          <p:cNvSpPr/>
          <p:nvPr/>
        </p:nvSpPr>
        <p:spPr>
          <a:xfrm>
            <a:off x="3339133" y="2750824"/>
            <a:ext cx="2880336" cy="2574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6144812" y="3715284"/>
            <a:ext cx="3155400" cy="1674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9387031" y="491836"/>
            <a:ext cx="2610235" cy="4779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b="1" dirty="0"/>
              <a:t>SOLUTION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483" y="1874370"/>
            <a:ext cx="1377390" cy="253949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9399586" y="965980"/>
            <a:ext cx="26402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An </a:t>
            </a:r>
            <a:r>
              <a:rPr lang="en-CA" sz="1100" i="1" dirty="0" smtClean="0"/>
              <a:t>interactive</a:t>
            </a:r>
            <a:r>
              <a:rPr lang="en-CA" sz="1100" dirty="0" smtClean="0"/>
              <a:t> </a:t>
            </a:r>
            <a:r>
              <a:rPr lang="en-CA" sz="1100" b="1" dirty="0" smtClean="0"/>
              <a:t>app</a:t>
            </a:r>
            <a:r>
              <a:rPr lang="en-CA" sz="1100" dirty="0" smtClean="0"/>
              <a:t> that: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100" dirty="0" smtClean="0"/>
              <a:t>Enables patients to be </a:t>
            </a:r>
            <a:r>
              <a:rPr lang="en-CA" sz="1100" dirty="0" smtClean="0">
                <a:solidFill>
                  <a:srgbClr val="00B050"/>
                </a:solidFill>
              </a:rPr>
              <a:t>partners</a:t>
            </a:r>
            <a:r>
              <a:rPr lang="en-CA" sz="1100" dirty="0" smtClean="0"/>
              <a:t> in care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100" dirty="0" smtClean="0"/>
              <a:t>Pulls and pushes patient data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100" dirty="0" smtClean="0"/>
              <a:t>Enhances patient and care team preparation for person-centred care</a:t>
            </a:r>
            <a:endParaRPr lang="en-CA" sz="1100" dirty="0"/>
          </a:p>
        </p:txBody>
      </p:sp>
      <p:sp>
        <p:nvSpPr>
          <p:cNvPr id="103" name="Rectangle 102"/>
          <p:cNvSpPr/>
          <p:nvPr/>
        </p:nvSpPr>
        <p:spPr>
          <a:xfrm>
            <a:off x="9387032" y="483620"/>
            <a:ext cx="2610234" cy="3079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SOLUTION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390912" y="4483127"/>
            <a:ext cx="2600197" cy="7885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Key Points of Differentiation: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CA" sz="1100" dirty="0" smtClean="0"/>
              <a:t>Two-Way Interaction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CA" sz="1100" dirty="0" smtClean="0"/>
              <a:t>Patient Annotation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CA" sz="1100" dirty="0" smtClean="0"/>
              <a:t>Offline Access</a:t>
            </a:r>
            <a:endParaRPr lang="en-CA" sz="1100" dirty="0"/>
          </a:p>
        </p:txBody>
      </p:sp>
      <p:sp>
        <p:nvSpPr>
          <p:cNvPr id="113" name="Rectangle 112"/>
          <p:cNvSpPr/>
          <p:nvPr/>
        </p:nvSpPr>
        <p:spPr>
          <a:xfrm>
            <a:off x="9340298" y="454880"/>
            <a:ext cx="2699584" cy="4866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7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7" grpId="0" animBg="1"/>
      <p:bldP spid="88" grpId="0" animBg="1"/>
      <p:bldP spid="89" grpId="0" animBg="1"/>
      <p:bldP spid="90" grpId="0" animBg="1"/>
      <p:bldP spid="93" grpId="0" animBg="1"/>
      <p:bldP spid="98" grpId="0" animBg="1"/>
      <p:bldP spid="99" grpId="0" animBg="1"/>
      <p:bldP spid="1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127" y="1690690"/>
            <a:ext cx="6356927" cy="334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6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826</Words>
  <Application>Microsoft Office PowerPoint</Application>
  <PresentationFormat>Widescreen</PresentationFormat>
  <Paragraphs>396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MyHealth Story:  The Next Chapter of MyHealth (Patient Portal)</vt:lpstr>
      <vt:lpstr>PowerPoint Presentation</vt:lpstr>
      <vt:lpstr>PowerPoint Presentation</vt:lpstr>
      <vt:lpstr>PowerPoint Presentation</vt:lpstr>
    </vt:vector>
  </TitlesOfParts>
  <Company>BC Clinical and Support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Randhawa, Gurprit (Dr)</dc:creator>
  <cp:lastModifiedBy>Randhawa, Gurprit</cp:lastModifiedBy>
  <cp:revision>117</cp:revision>
  <cp:lastPrinted>2020-03-08T12:36:32Z</cp:lastPrinted>
  <dcterms:created xsi:type="dcterms:W3CDTF">2020-03-08T04:30:02Z</dcterms:created>
  <dcterms:modified xsi:type="dcterms:W3CDTF">2020-03-08T15:39:29Z</dcterms:modified>
</cp:coreProperties>
</file>