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66" r:id="rId3"/>
    <p:sldId id="257" r:id="rId4"/>
    <p:sldId id="258" r:id="rId5"/>
    <p:sldId id="259" r:id="rId6"/>
    <p:sldId id="260" r:id="rId7"/>
    <p:sldId id="264" r:id="rId8"/>
    <p:sldId id="265" r:id="rId9"/>
    <p:sldId id="267" r:id="rId10"/>
    <p:sldId id="268" r:id="rId11"/>
    <p:sldId id="269" r:id="rId12"/>
    <p:sldId id="270" r:id="rId13"/>
    <p:sldId id="271" r:id="rId14"/>
    <p:sldId id="272" r:id="rId15"/>
    <p:sldId id="261" r:id="rId16"/>
    <p:sldId id="262"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p:scale>
          <a:sx n="66" d="100"/>
          <a:sy n="66" d="100"/>
        </p:scale>
        <p:origin x="-1930" y="-4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63F779-3FEB-4A25-91A2-9BD925A8F95F}" type="datetimeFigureOut">
              <a:rPr lang="en-US" smtClean="0"/>
              <a:pPr/>
              <a:t>1/30/2025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17EB84-3F22-48C2-A06E-D8548C3B58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17EB84-3F22-48C2-A06E-D8548C3B586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17EB84-3F22-48C2-A06E-D8548C3B586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BCAD085-E8A6-8845-BD4E-CB4CCA059FC4}" type="datetimeFigureOut">
              <a:rPr lang="en-US" smtClean="0"/>
              <a:pPr/>
              <a:t>1/30/2025</a:t>
            </a:fld>
            <a:endParaRPr lang="en-US"/>
          </a:p>
        </p:txBody>
      </p:sp>
      <p:sp>
        <p:nvSpPr>
          <p:cNvPr id="16" name="Slide Number Placeholder 15"/>
          <p:cNvSpPr>
            <a:spLocks noGrp="1"/>
          </p:cNvSpPr>
          <p:nvPr>
            <p:ph type="sldNum" sz="quarter" idx="11"/>
          </p:nvPr>
        </p:nvSpPr>
        <p:spPr/>
        <p:txBody>
          <a:bodyPr/>
          <a:lstStyle/>
          <a:p>
            <a:fld id="{C1FF6DA9-008F-8B48-92A6-B652298478BF}"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BCAD085-E8A6-8845-BD4E-CB4CCA059FC4}" type="datetimeFigureOut">
              <a:rPr lang="en-US" smtClean="0"/>
              <a:pPr/>
              <a:t>1/30/2025</a:t>
            </a:fld>
            <a:endParaRPr lang="en-US"/>
          </a:p>
        </p:txBody>
      </p:sp>
      <p:sp>
        <p:nvSpPr>
          <p:cNvPr id="15" name="Slide Number Placeholder 14"/>
          <p:cNvSpPr>
            <a:spLocks noGrp="1"/>
          </p:cNvSpPr>
          <p:nvPr>
            <p:ph type="sldNum" sz="quarter" idx="15"/>
          </p:nvPr>
        </p:nvSpPr>
        <p:spPr/>
        <p:txBody>
          <a:bodyPr/>
          <a:lstStyle>
            <a:lvl1pPr algn="ctr">
              <a:defRPr/>
            </a:lvl1pPr>
          </a:lstStyle>
          <a:p>
            <a:fld id="{C1FF6DA9-008F-8B48-92A6-B652298478BF}"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CAD085-E8A6-8845-BD4E-CB4CCA059FC4}"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1/30/2025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CAD085-E8A6-8845-BD4E-CB4CCA059FC4}"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BCAD085-E8A6-8845-BD4E-CB4CCA059FC4}" type="datetimeFigureOut">
              <a:rPr lang="en-US" smtClean="0"/>
              <a:pPr/>
              <a:t>1/30/2025</a:t>
            </a:fld>
            <a:endParaRPr lang="en-US"/>
          </a:p>
        </p:txBody>
      </p:sp>
      <p:sp>
        <p:nvSpPr>
          <p:cNvPr id="9" name="Slide Number Placeholder 8"/>
          <p:cNvSpPr>
            <a:spLocks noGrp="1"/>
          </p:cNvSpPr>
          <p:nvPr>
            <p:ph type="sldNum" sz="quarter" idx="15"/>
          </p:nvPr>
        </p:nvSpPr>
        <p:spPr/>
        <p:txBody>
          <a:bodyPr/>
          <a:lstStyle/>
          <a:p>
            <a:fld id="{C1FF6DA9-008F-8B48-92A6-B652298478BF}"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pPr/>
              <a:t>1/30/2025</a:t>
            </a:fld>
            <a:endParaRPr lang="en-US"/>
          </a:p>
        </p:txBody>
      </p:sp>
      <p:sp>
        <p:nvSpPr>
          <p:cNvPr id="9" name="Slide Number Placeholder 8"/>
          <p:cNvSpPr>
            <a:spLocks noGrp="1"/>
          </p:cNvSpPr>
          <p:nvPr>
            <p:ph type="sldNum" sz="quarter" idx="11"/>
          </p:nvPr>
        </p:nvSpPr>
        <p:spPr/>
        <p:txBody>
          <a:bodyPr/>
          <a:lstStyle/>
          <a:p>
            <a:fld id="{C1FF6DA9-008F-8B48-92A6-B652298478B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BCAD085-E8A6-8845-BD4E-CB4CCA059FC4}" type="datetimeFigureOut">
              <a:rPr lang="en-US" smtClean="0"/>
              <a:pPr/>
              <a:t>1/30/2025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1FF6DA9-008F-8B48-92A6-B652298478BF}"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724518"/>
            <a:ext cx="8305800" cy="1143000"/>
          </a:xfrm>
        </p:spPr>
        <p:txBody>
          <a:bodyPr>
            <a:normAutofit/>
          </a:bodyPr>
          <a:lstStyle/>
          <a:p>
            <a:endParaRPr/>
          </a:p>
        </p:txBody>
      </p:sp>
      <p:sp>
        <p:nvSpPr>
          <p:cNvPr id="2" name="Title 1"/>
          <p:cNvSpPr>
            <a:spLocks noGrp="1"/>
          </p:cNvSpPr>
          <p:nvPr>
            <p:ph type="ctrTitle"/>
          </p:nvPr>
        </p:nvSpPr>
        <p:spPr/>
        <p:txBody>
          <a:bodyPr/>
          <a:lstStyle/>
          <a:p>
            <a:r>
              <a:t>Time Wasters on Social Media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5943"/>
            <a:ext cx="8229600" cy="6279501"/>
          </a:xfrm>
        </p:spPr>
        <p:txBody>
          <a:bodyPr>
            <a:normAutofit/>
          </a:bodyPr>
          <a:lstStyle/>
          <a:p>
            <a:endParaRPr lang="en-US" sz="1600" dirty="0" smtClean="0"/>
          </a:p>
          <a:p>
            <a:pPr lvl="1"/>
            <a:r>
              <a:rPr lang="en-IN" sz="1800" dirty="0" smtClean="0"/>
              <a:t>Across all platforms, male users form the largest group. This suggests that platform content or advertising strategies may be more tailored to or consumed by this demographic.</a:t>
            </a:r>
            <a:endParaRPr lang="en-US" sz="1800" dirty="0" smtClean="0"/>
          </a:p>
          <a:p>
            <a:pPr lvl="1"/>
            <a:r>
              <a:rPr lang="en-IN" sz="1800" dirty="0" smtClean="0"/>
              <a:t>While male users dominate, platforms like </a:t>
            </a:r>
            <a:r>
              <a:rPr lang="en-IN" sz="1800" dirty="0" err="1" smtClean="0"/>
              <a:t>Instagram</a:t>
            </a:r>
            <a:r>
              <a:rPr lang="en-IN" sz="1800" dirty="0" smtClean="0"/>
              <a:t> and </a:t>
            </a:r>
            <a:r>
              <a:rPr lang="en-IN" sz="1800" dirty="0" err="1" smtClean="0"/>
              <a:t>TikTok</a:t>
            </a:r>
            <a:r>
              <a:rPr lang="en-IN" sz="1800" dirty="0" smtClean="0"/>
              <a:t> show relatively higher participation from female users compared to </a:t>
            </a:r>
            <a:r>
              <a:rPr lang="en-IN" sz="1800" dirty="0" err="1" smtClean="0"/>
              <a:t>Facebook</a:t>
            </a:r>
            <a:r>
              <a:rPr lang="en-IN" sz="1800" dirty="0" smtClean="0"/>
              <a:t> and YouTube. </a:t>
            </a:r>
            <a:r>
              <a:rPr lang="en-IN" sz="1800" dirty="0" err="1" smtClean="0"/>
              <a:t>TikTok</a:t>
            </a:r>
            <a:r>
              <a:rPr lang="en-IN" sz="1800" dirty="0" smtClean="0"/>
              <a:t>, in particular, has a more balanced representation, indicating it appeals to a broader demographic.</a:t>
            </a:r>
            <a:endParaRPr lang="en-US" sz="1800" dirty="0" smtClean="0"/>
          </a:p>
          <a:p>
            <a:pPr lvl="1"/>
            <a:r>
              <a:rPr lang="en-IN" sz="1800" dirty="0" smtClean="0"/>
              <a:t>The "Other" gender group maintains a consistent, smaller proportion across all platforms. While small, this segment highlights the growing recognition and representation of non-binary or non-traditional gender identities.</a:t>
            </a:r>
            <a:endParaRPr lang="en-US" sz="1800" dirty="0" smtClean="0"/>
          </a:p>
          <a:p>
            <a:pPr lvl="1"/>
            <a:r>
              <a:rPr lang="en-IN" sz="1800" b="1" dirty="0" err="1" smtClean="0"/>
              <a:t>Facebook</a:t>
            </a:r>
            <a:r>
              <a:rPr lang="en-IN" sz="1800" b="1" dirty="0" smtClean="0"/>
              <a:t>:</a:t>
            </a:r>
            <a:r>
              <a:rPr lang="en-IN" sz="1800" dirty="0" smtClean="0"/>
              <a:t> Maintains a male-centric user base, possibly indicating an older audience demographic with gender-specific preferences.</a:t>
            </a:r>
            <a:endParaRPr lang="en-US" sz="1800" dirty="0" smtClean="0"/>
          </a:p>
          <a:p>
            <a:pPr algn="ctr"/>
            <a:r>
              <a:rPr lang="en-IN" sz="1800" b="1" dirty="0" err="1" smtClean="0">
                <a:solidFill>
                  <a:schemeClr val="tx2"/>
                </a:solidFill>
              </a:rPr>
              <a:t>Instagram</a:t>
            </a:r>
            <a:r>
              <a:rPr lang="en-IN" sz="1800" b="1" dirty="0" smtClean="0">
                <a:solidFill>
                  <a:schemeClr val="tx2"/>
                </a:solidFill>
              </a:rPr>
              <a:t>:</a:t>
            </a:r>
            <a:r>
              <a:rPr lang="en-IN" sz="1800" dirty="0" smtClean="0">
                <a:solidFill>
                  <a:schemeClr val="tx2"/>
                </a:solidFill>
              </a:rPr>
              <a:t> Shows more engagement from diverse gender groups, aligning with its younger, visually-driven audience</a:t>
            </a:r>
            <a:endParaRPr lang="en-US" sz="1800" dirty="0" smtClean="0"/>
          </a:p>
          <a:p>
            <a:pPr lvl="1"/>
            <a:r>
              <a:rPr lang="en-IN" sz="1800" b="1" dirty="0" err="1" smtClean="0"/>
              <a:t>TikTok</a:t>
            </a:r>
            <a:r>
              <a:rPr lang="en-IN" sz="1800" b="1" dirty="0" smtClean="0"/>
              <a:t>:</a:t>
            </a:r>
            <a:r>
              <a:rPr lang="en-IN" sz="1800" dirty="0" smtClean="0"/>
              <a:t> Demonstrates a stronger appeal to a balanced gender demographic, highlighting its interactive and diverse content offerings.</a:t>
            </a:r>
            <a:endParaRPr lang="en-US" sz="1800" dirty="0" smtClean="0"/>
          </a:p>
          <a:p>
            <a:pPr lvl="1"/>
            <a:r>
              <a:rPr lang="en-IN" sz="1800" b="1" dirty="0" smtClean="0"/>
              <a:t>YouTube:</a:t>
            </a:r>
            <a:r>
              <a:rPr lang="en-IN" sz="1800" dirty="0" smtClean="0"/>
              <a:t> Follows </a:t>
            </a:r>
            <a:r>
              <a:rPr lang="en-IN" sz="1800" dirty="0" err="1" smtClean="0"/>
              <a:t>Facebook’s</a:t>
            </a:r>
            <a:r>
              <a:rPr lang="en-IN" sz="1800" dirty="0" smtClean="0"/>
              <a:t> trend with male dominance but retains a steady audience across other gender groups.</a:t>
            </a:r>
            <a:endParaRPr lang="en-US" sz="1800" dirty="0" smtClean="0"/>
          </a:p>
          <a:p>
            <a:pPr algn="ctr"/>
            <a:endParaRPr lang="en-IN" sz="1200" dirty="0" smtClean="0">
              <a:solidFill>
                <a:schemeClr val="tx2"/>
              </a:solidFill>
            </a:endParaRPr>
          </a:p>
          <a:p>
            <a:pPr algn="ctr"/>
            <a:endParaRPr lang="en-IN" sz="1200" dirty="0" smtClean="0">
              <a:solidFill>
                <a:schemeClr val="tx2"/>
              </a:solidFill>
            </a:endParaRPr>
          </a:p>
          <a:p>
            <a:pPr algn="ctr"/>
            <a:endParaRPr lang="en-US" sz="1200"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78971"/>
            <a:ext cx="8229600" cy="1219200"/>
          </a:xfrm>
        </p:spPr>
        <p:txBody>
          <a:bodyPr>
            <a:noAutofit/>
          </a:bodyPr>
          <a:lstStyle/>
          <a:p>
            <a:r>
              <a:rPr lang="en-IN" sz="1800" dirty="0" smtClean="0"/>
              <a:t>The line chart depicts </a:t>
            </a:r>
            <a:r>
              <a:rPr lang="en-IN" sz="1800" b="1" dirty="0" smtClean="0"/>
              <a:t>average satisfaction levels across age groups</a:t>
            </a:r>
            <a:r>
              <a:rPr lang="en-IN" sz="1800" dirty="0" smtClean="0"/>
              <a:t>. The x-axis represents the age groups, while the y-axis shows the corresponding average satisfaction levels. Each data point connects to form a trend line, offering a visual overview of how satisfaction levels fluctuate with age.</a:t>
            </a:r>
            <a:r>
              <a:rPr sz="1800" smtClean="0"/>
              <a:t/>
            </a:r>
            <a:br>
              <a:rPr sz="1800" smtClean="0"/>
            </a:br>
            <a:endParaRPr lang="en-US" sz="1800" dirty="0"/>
          </a:p>
        </p:txBody>
      </p:sp>
      <p:pic>
        <p:nvPicPr>
          <p:cNvPr id="4" name="Content Placeholder 3" descr="A graph with blue lines and dots&#10;&#10;Description automatically generated"/>
          <p:cNvPicPr>
            <a:picLocks noGrp="1"/>
          </p:cNvPicPr>
          <p:nvPr>
            <p:ph idx="1"/>
          </p:nvPr>
        </p:nvPicPr>
        <p:blipFill>
          <a:blip r:embed="rId3"/>
          <a:stretch>
            <a:fillRect/>
          </a:stretch>
        </p:blipFill>
        <p:spPr>
          <a:xfrm>
            <a:off x="931958" y="1474237"/>
            <a:ext cx="7754842" cy="49172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2473"/>
            <a:ext cx="8229600" cy="5822303"/>
          </a:xfrm>
        </p:spPr>
        <p:txBody>
          <a:bodyPr>
            <a:normAutofit lnSpcReduction="10000"/>
          </a:bodyPr>
          <a:lstStyle/>
          <a:p>
            <a:endParaRPr lang="en-US" dirty="0" smtClean="0"/>
          </a:p>
          <a:p>
            <a:pPr lvl="1"/>
            <a:r>
              <a:rPr lang="en-IN" sz="2000" dirty="0" smtClean="0"/>
              <a:t>Satisfaction levels display significant fluctuations across age groups, rather than following a steady trend.</a:t>
            </a:r>
            <a:endParaRPr lang="en-US" sz="2000" dirty="0" smtClean="0"/>
          </a:p>
          <a:p>
            <a:pPr lvl="1"/>
            <a:r>
              <a:rPr lang="en-IN" sz="2000" dirty="0" smtClean="0"/>
              <a:t>Peaks and troughs are visible, indicating varying levels of satisfaction among different age demographics</a:t>
            </a:r>
            <a:endParaRPr lang="en-US" sz="2000" dirty="0" smtClean="0"/>
          </a:p>
          <a:p>
            <a:pPr lvl="1"/>
            <a:r>
              <a:rPr lang="en-IN" sz="2000" dirty="0" smtClean="0">
                <a:solidFill>
                  <a:schemeClr val="tx2"/>
                </a:solidFill>
              </a:rPr>
              <a:t>Satisfaction levels are relatively stable but slightly lower on average compared to other age groups.</a:t>
            </a:r>
            <a:endParaRPr lang="en-US" sz="2000" dirty="0" smtClean="0">
              <a:solidFill>
                <a:schemeClr val="tx2"/>
              </a:solidFill>
            </a:endParaRPr>
          </a:p>
          <a:p>
            <a:pPr lvl="1"/>
            <a:r>
              <a:rPr lang="en-IN" sz="2000" dirty="0" smtClean="0">
                <a:solidFill>
                  <a:schemeClr val="tx2"/>
                </a:solidFill>
              </a:rPr>
              <a:t>This could reflect transitional life stages like career beginnings or other uncertainties.</a:t>
            </a:r>
            <a:endParaRPr lang="en-US" sz="2000" dirty="0" smtClean="0">
              <a:solidFill>
                <a:schemeClr val="tx2"/>
              </a:solidFill>
            </a:endParaRPr>
          </a:p>
          <a:p>
            <a:pPr lvl="1"/>
            <a:r>
              <a:rPr lang="en-IN" sz="2000" dirty="0" smtClean="0">
                <a:solidFill>
                  <a:schemeClr val="tx2"/>
                </a:solidFill>
              </a:rPr>
              <a:t>A sharp peak in satisfaction is observed, followed by sudden drops. The peak suggests a period of contentment, possibly related to career stability or personal achievements.</a:t>
            </a:r>
            <a:endParaRPr lang="en-US" sz="2000" dirty="0" smtClean="0">
              <a:solidFill>
                <a:schemeClr val="tx2"/>
              </a:solidFill>
            </a:endParaRPr>
          </a:p>
          <a:p>
            <a:pPr lvl="1"/>
            <a:r>
              <a:rPr lang="en-IN" sz="2000" dirty="0" smtClean="0">
                <a:solidFill>
                  <a:schemeClr val="tx2"/>
                </a:solidFill>
              </a:rPr>
              <a:t>Satisfaction levels begin to stabilize but show gradual decline in later years, possibly due to health concerns or retirement-related changes.</a:t>
            </a:r>
            <a:endParaRPr lang="en-US" dirty="0" smtClean="0"/>
          </a:p>
          <a:p>
            <a:pPr lvl="1"/>
            <a:r>
              <a:rPr lang="en-IN" sz="2000" dirty="0" smtClean="0"/>
              <a:t>Specific spikes and dips at certain age groups suggest life events or factors unique to those demographics may strongly influence satisfaction (e.g., mid-life crisis, retirement, or personal achievements).</a:t>
            </a:r>
            <a:endParaRPr lang="en-US" sz="2000" dirty="0" smtClean="0"/>
          </a:p>
          <a:p>
            <a:pPr>
              <a:buNone/>
            </a:pPr>
            <a:endParaRPr lang="en-US" dirty="0"/>
          </a:p>
        </p:txBody>
      </p:sp>
      <p:sp>
        <p:nvSpPr>
          <p:cNvPr id="3" name="Title 2"/>
          <p:cNvSpPr>
            <a:spLocks noGrp="1"/>
          </p:cNvSpPr>
          <p:nvPr>
            <p:ph type="title"/>
          </p:nvPr>
        </p:nvSpPr>
        <p:spPr>
          <a:xfrm>
            <a:off x="457200" y="152400"/>
            <a:ext cx="8024327" cy="510073"/>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92359"/>
            <a:ext cx="8229600" cy="1219200"/>
          </a:xfrm>
        </p:spPr>
        <p:txBody>
          <a:bodyPr>
            <a:normAutofit fontScale="90000"/>
          </a:bodyPr>
          <a:lstStyle/>
          <a:p>
            <a:r>
              <a:rPr lang="en-IN" sz="2200" dirty="0" smtClean="0"/>
              <a:t>The bar chart visualizes the distribution of </a:t>
            </a:r>
            <a:r>
              <a:rPr lang="en-IN" sz="2200" b="1" dirty="0" smtClean="0"/>
              <a:t>Current Activities</a:t>
            </a:r>
            <a:r>
              <a:rPr lang="en-IN" sz="2200" dirty="0" smtClean="0"/>
              <a:t> (such as commuting, being at school, at home, or at work) across different genders(Male, Female, Other).</a:t>
            </a:r>
            <a:r>
              <a:rPr sz="1600" smtClean="0"/>
              <a:t/>
            </a:r>
            <a:br>
              <a:rPr sz="1600" smtClean="0"/>
            </a:br>
            <a:endParaRPr lang="en-US" sz="1600" dirty="0"/>
          </a:p>
        </p:txBody>
      </p:sp>
      <p:pic>
        <p:nvPicPr>
          <p:cNvPr id="4" name="Content Placeholder 3" descr="A graph of different colored columns&#10;&#10;Description automatically generated"/>
          <p:cNvPicPr>
            <a:picLocks noGrp="1"/>
          </p:cNvPicPr>
          <p:nvPr>
            <p:ph idx="1"/>
          </p:nvPr>
        </p:nvPicPr>
        <p:blipFill>
          <a:blip r:embed="rId2"/>
          <a:stretch>
            <a:fillRect/>
          </a:stretch>
        </p:blipFill>
        <p:spPr>
          <a:xfrm>
            <a:off x="457200" y="1623527"/>
            <a:ext cx="8229599" cy="486435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75657"/>
            <a:ext cx="8229600" cy="4842588"/>
          </a:xfrm>
        </p:spPr>
        <p:txBody>
          <a:bodyPr>
            <a:normAutofit fontScale="92500" lnSpcReduction="10000"/>
          </a:bodyPr>
          <a:lstStyle/>
          <a:p>
            <a:endParaRPr lang="en-US" dirty="0" smtClean="0"/>
          </a:p>
          <a:p>
            <a:pPr lvl="1"/>
            <a:r>
              <a:rPr lang="en-IN" dirty="0" smtClean="0"/>
              <a:t>Males are consistently higher in counts across all activities, particularly </a:t>
            </a:r>
            <a:r>
              <a:rPr lang="en-IN" b="1" dirty="0" smtClean="0"/>
              <a:t>At Home</a:t>
            </a:r>
            <a:r>
              <a:rPr lang="en-IN" dirty="0" smtClean="0"/>
              <a:t> and </a:t>
            </a:r>
            <a:r>
              <a:rPr lang="en-IN" b="1" dirty="0" smtClean="0"/>
              <a:t>At Work.</a:t>
            </a:r>
            <a:endParaRPr lang="en-US" dirty="0" smtClean="0"/>
          </a:p>
          <a:p>
            <a:pPr lvl="1"/>
            <a:r>
              <a:rPr lang="en-IN" dirty="0" smtClean="0"/>
              <a:t>Females are significantly represented in </a:t>
            </a:r>
            <a:r>
              <a:rPr lang="en-IN" b="1" dirty="0" smtClean="0"/>
              <a:t>At Home</a:t>
            </a:r>
            <a:r>
              <a:rPr lang="en-IN" dirty="0" smtClean="0"/>
              <a:t> but slightly lower in activities like </a:t>
            </a:r>
            <a:r>
              <a:rPr lang="en-IN" b="1" dirty="0" smtClean="0"/>
              <a:t>At Work</a:t>
            </a:r>
            <a:r>
              <a:rPr lang="en-IN" dirty="0" smtClean="0"/>
              <a:t> and </a:t>
            </a:r>
            <a:r>
              <a:rPr lang="en-IN" b="1" dirty="0" smtClean="0"/>
              <a:t>At School.</a:t>
            </a:r>
            <a:endParaRPr lang="en-US" dirty="0" smtClean="0"/>
          </a:p>
          <a:p>
            <a:pPr lvl="1"/>
            <a:r>
              <a:rPr lang="en-IN" dirty="0" smtClean="0"/>
              <a:t>The "Other" category has the lowest counts across all activities, with a relatively uniform but limited presence.</a:t>
            </a:r>
            <a:endParaRPr lang="en-US" dirty="0" smtClean="0"/>
          </a:p>
          <a:p>
            <a:pPr lvl="1"/>
            <a:r>
              <a:rPr lang="en-IN" b="1" dirty="0" smtClean="0"/>
              <a:t>At Home</a:t>
            </a:r>
            <a:r>
              <a:rPr lang="en-IN" dirty="0" smtClean="0"/>
              <a:t> is the dominant activity, possibly reflecting leisure time or work-from-home trends.</a:t>
            </a:r>
            <a:endParaRPr lang="en-US" dirty="0" smtClean="0"/>
          </a:p>
          <a:p>
            <a:pPr lvl="1"/>
            <a:r>
              <a:rPr lang="en-IN" b="1" dirty="0" smtClean="0"/>
              <a:t>At Work</a:t>
            </a:r>
            <a:r>
              <a:rPr lang="en-IN" dirty="0" smtClean="0"/>
              <a:t> remains significant, highlighting traditional workplace engagement.</a:t>
            </a:r>
            <a:endParaRPr lang="en-US" dirty="0" smtClean="0"/>
          </a:p>
          <a:p>
            <a:pPr lvl="1"/>
            <a:r>
              <a:rPr lang="en-IN" dirty="0" smtClean="0"/>
              <a:t>Lower counts for </a:t>
            </a:r>
            <a:r>
              <a:rPr lang="en-IN" b="1" dirty="0" smtClean="0"/>
              <a:t>Commuting</a:t>
            </a:r>
            <a:r>
              <a:rPr lang="en-IN" dirty="0" smtClean="0"/>
              <a:t> might indicate a shift toward remote work/study or a population not engaged in frequent travel.</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3999"/>
            <a:ext cx="8229600" cy="4951445"/>
          </a:xfrm>
        </p:spPr>
        <p:txBody>
          <a:bodyPr>
            <a:normAutofit fontScale="85000" lnSpcReduction="20000"/>
          </a:bodyPr>
          <a:lstStyle/>
          <a:p>
            <a:endParaRPr lang="en-US" dirty="0" smtClean="0"/>
          </a:p>
          <a:p>
            <a:pPr lvl="1"/>
            <a:r>
              <a:rPr lang="en-IN" dirty="0" smtClean="0"/>
              <a:t>Younger demographics </a:t>
            </a:r>
            <a:r>
              <a:rPr lang="en-IN" dirty="0" err="1" smtClean="0"/>
              <a:t>favor</a:t>
            </a:r>
            <a:r>
              <a:rPr lang="en-IN" dirty="0" smtClean="0"/>
              <a:t> </a:t>
            </a:r>
            <a:r>
              <a:rPr lang="en-IN" dirty="0" err="1" smtClean="0"/>
              <a:t>Instagram</a:t>
            </a:r>
            <a:r>
              <a:rPr lang="en-IN" dirty="0" smtClean="0"/>
              <a:t> and </a:t>
            </a:r>
            <a:r>
              <a:rPr lang="en-IN" dirty="0" err="1" smtClean="0"/>
              <a:t>TikTok</a:t>
            </a:r>
            <a:r>
              <a:rPr lang="en-IN" dirty="0" smtClean="0"/>
              <a:t>, while older users gravitate toward </a:t>
            </a:r>
            <a:r>
              <a:rPr lang="en-IN" dirty="0" err="1" smtClean="0"/>
              <a:t>Facebook</a:t>
            </a:r>
            <a:r>
              <a:rPr lang="en-IN" dirty="0" smtClean="0"/>
              <a:t> and YouTube. These preferences reveal how platforms cater to varied age groups, offering distinct content and engagement mechanisms.</a:t>
            </a:r>
            <a:endParaRPr lang="en-US" dirty="0" smtClean="0"/>
          </a:p>
          <a:p>
            <a:pPr lvl="1"/>
            <a:r>
              <a:rPr lang="en-IN" dirty="0" smtClean="0"/>
              <a:t>Urban users show a higher affinity for dynamic platforms like </a:t>
            </a:r>
            <a:r>
              <a:rPr lang="en-IN" dirty="0" err="1" smtClean="0"/>
              <a:t>Instagram</a:t>
            </a:r>
            <a:r>
              <a:rPr lang="en-IN" dirty="0" smtClean="0"/>
              <a:t>, whereas rural areas lean toward content-rich platforms such as YouTube</a:t>
            </a:r>
            <a:endParaRPr lang="en-US" dirty="0" smtClean="0"/>
          </a:p>
          <a:p>
            <a:pPr lvl="1"/>
            <a:r>
              <a:rPr lang="en-IN" dirty="0" smtClean="0"/>
              <a:t>Entertainment-focused content, while widely consumed, shows a higher correlation with addiction scores compared to educational content.</a:t>
            </a:r>
            <a:endParaRPr lang="en-US" dirty="0" smtClean="0"/>
          </a:p>
          <a:p>
            <a:pPr lvl="1"/>
            <a:r>
              <a:rPr lang="en-IN" dirty="0" smtClean="0"/>
              <a:t>Boredom and entertainment are key drivers of usage, particularly among younger individuals. These reasons often correlate with procrastination and diminished productivity, especially for students and professionals.</a:t>
            </a:r>
            <a:endParaRPr lang="en-US" dirty="0" smtClean="0"/>
          </a:p>
          <a:p>
            <a:pPr lvl="1"/>
            <a:r>
              <a:rPr lang="en-IN" dirty="0" smtClean="0"/>
              <a:t>The lack of educational content consumption underscores a potential gap in leveraging social media for skill development and self-improvement.</a:t>
            </a:r>
            <a:endParaRPr lang="en-US" dirty="0" smtClean="0"/>
          </a:p>
          <a:p>
            <a:endParaRPr/>
          </a:p>
        </p:txBody>
      </p:sp>
      <p:sp>
        <p:nvSpPr>
          <p:cNvPr id="2" name="Title 1"/>
          <p:cNvSpPr>
            <a:spLocks noGrp="1"/>
          </p:cNvSpPr>
          <p:nvPr>
            <p:ph type="title"/>
          </p:nvPr>
        </p:nvSpPr>
        <p:spPr/>
        <p:txBody>
          <a:bodyPr/>
          <a:lstStyle/>
          <a:p>
            <a:r>
              <a:t>Key Findings - Data Visualization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 Introduce structured time limits using monitoring tools.</a:t>
            </a:r>
          </a:p>
          <a:p>
            <a:r>
              <a:t>- Encourage skill-building and educational content.</a:t>
            </a:r>
          </a:p>
          <a:p>
            <a:r>
              <a:t>- Platforms should promote mindful usage features.</a:t>
            </a:r>
          </a:p>
          <a:p>
            <a:r>
              <a:t>- Educators and policymakers to integrate social media literacy.</a:t>
            </a:r>
          </a:p>
        </p:txBody>
      </p:sp>
      <p:sp>
        <p:nvSpPr>
          <p:cNvPr id="2" name="Title 1"/>
          <p:cNvSpPr>
            <a:spLocks noGrp="1"/>
          </p:cNvSpPr>
          <p:nvPr>
            <p:ph type="title"/>
          </p:nvPr>
        </p:nvSpPr>
        <p:spPr/>
        <p:txBody>
          <a:bodyPr/>
          <a:lstStyle/>
          <a:p>
            <a:r>
              <a:t>Recommendations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While social media offers unparalleled opportunities for connection and knowledge sharing, its unregulated use presents risks that demand attention. Striking a balance between beneficial engagement and avoiding detrimental effects is essential for maximizing its value. This study underscores the importance of informed strategies to navigate this ever-evolving digital landscape effectively</a:t>
            </a:r>
          </a:p>
          <a:p>
            <a:r>
              <a:rPr lang="en-IN" sz="2000" dirty="0" smtClean="0"/>
              <a:t>This study provides a comprehensive overview of social media usage patterns, highlighting significant behavioural trends, platform preferences, and associated impacts. The key findings emphasize the growing role of social media in daily life while also shedding light on challenges related to excessive usage.</a:t>
            </a:r>
            <a:endParaRPr lang="en-US" sz="2000" dirty="0" smtClean="0"/>
          </a:p>
          <a:p>
            <a:endParaRPr sz="2000"/>
          </a:p>
        </p:txBody>
      </p:sp>
      <p:sp>
        <p:nvSpPr>
          <p:cNvPr id="2" name="Title 1"/>
          <p:cNvSpPr>
            <a:spLocks noGrp="1"/>
          </p:cNvSpPr>
          <p:nvPr>
            <p:ph type="title"/>
          </p:nvPr>
        </p:nvSpPr>
        <p:spPr/>
        <p:txBody>
          <a:bodyPr/>
          <a:lstStyle/>
          <a:p>
            <a:r>
              <a:t>Conclusion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70454"/>
            <a:ext cx="8229600" cy="4264930"/>
          </a:xfrm>
        </p:spPr>
        <p:txBody>
          <a:bodyPr>
            <a:normAutofit fontScale="92500" lnSpcReduction="20000"/>
          </a:bodyPr>
          <a:lstStyle/>
          <a:p>
            <a:pPr>
              <a:buNone/>
            </a:pPr>
            <a:endParaRPr lang="en-US" dirty="0" smtClean="0"/>
          </a:p>
          <a:p>
            <a:pPr>
              <a:buNone/>
            </a:pPr>
            <a:endParaRPr lang="en-US" dirty="0" smtClean="0"/>
          </a:p>
          <a:p>
            <a:pPr lvl="0"/>
            <a:r>
              <a:rPr lang="en-IN" dirty="0" smtClean="0"/>
              <a:t>Introduction</a:t>
            </a:r>
            <a:endParaRPr lang="en-US" dirty="0" smtClean="0"/>
          </a:p>
          <a:p>
            <a:pPr lvl="0"/>
            <a:r>
              <a:rPr lang="en-IN" dirty="0" smtClean="0"/>
              <a:t>Objective</a:t>
            </a:r>
            <a:endParaRPr lang="en-US" dirty="0" smtClean="0"/>
          </a:p>
          <a:p>
            <a:pPr lvl="0"/>
            <a:r>
              <a:rPr lang="en-IN" dirty="0" smtClean="0"/>
              <a:t>Data Description</a:t>
            </a:r>
            <a:endParaRPr lang="en-US" dirty="0" smtClean="0"/>
          </a:p>
          <a:p>
            <a:pPr lvl="0"/>
            <a:r>
              <a:rPr lang="en-IN" dirty="0" smtClean="0"/>
              <a:t>Data Cleaning</a:t>
            </a:r>
            <a:endParaRPr lang="en-US" dirty="0" smtClean="0"/>
          </a:p>
          <a:p>
            <a:pPr lvl="0"/>
            <a:r>
              <a:rPr lang="en-IN" dirty="0" smtClean="0"/>
              <a:t>Data Visualisation</a:t>
            </a:r>
            <a:endParaRPr lang="en-US" dirty="0" smtClean="0"/>
          </a:p>
          <a:p>
            <a:pPr lvl="0"/>
            <a:r>
              <a:rPr lang="en-IN" dirty="0" smtClean="0"/>
              <a:t>Data Analysis</a:t>
            </a:r>
            <a:endParaRPr lang="en-US" dirty="0" smtClean="0"/>
          </a:p>
          <a:p>
            <a:pPr lvl="0"/>
            <a:r>
              <a:rPr lang="en-IN" dirty="0" smtClean="0"/>
              <a:t>Key Takeaways</a:t>
            </a:r>
            <a:endParaRPr lang="en-US" dirty="0" smtClean="0"/>
          </a:p>
          <a:p>
            <a:pPr lvl="0"/>
            <a:r>
              <a:rPr lang="en-IN" dirty="0" smtClean="0"/>
              <a:t>Recommendations</a:t>
            </a:r>
            <a:endParaRPr lang="en-US" dirty="0" smtClean="0"/>
          </a:p>
          <a:p>
            <a:pPr lvl="0"/>
            <a:r>
              <a:rPr lang="en-IN" dirty="0" smtClean="0"/>
              <a:t>Conclusion </a:t>
            </a:r>
          </a:p>
          <a:p>
            <a:endParaRPr lang="en-US" dirty="0"/>
          </a:p>
        </p:txBody>
      </p:sp>
      <p:sp>
        <p:nvSpPr>
          <p:cNvPr id="3" name="Title 2"/>
          <p:cNvSpPr>
            <a:spLocks noGrp="1"/>
          </p:cNvSpPr>
          <p:nvPr>
            <p:ph type="title"/>
          </p:nvPr>
        </p:nvSpPr>
        <p:spPr>
          <a:xfrm>
            <a:off x="457200" y="1012371"/>
            <a:ext cx="8229600" cy="1390262"/>
          </a:xfrm>
        </p:spPr>
        <p:txBody>
          <a:bodyPr>
            <a:normAutofit/>
          </a:bodyPr>
          <a:lstStyle/>
          <a:p>
            <a:r>
              <a:rPr lang="en-IN" b="1" dirty="0" smtClean="0"/>
              <a:t>CONTENT / INDEX  </a:t>
            </a:r>
            <a:r>
              <a:rPr smtClean="0"/>
              <a:t/>
            </a:r>
            <a:br>
              <a:rPr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In recent years, social media platforms have revolutionized how people interact, communicate, and consume content. However, concerns arise about productivity, mental health, and personal growth impacts. This study explores behavioral patterns and provides actionable insights into balancing benefits and challenges.</a:t>
            </a:r>
          </a:p>
        </p:txBody>
      </p:sp>
      <p:sp>
        <p:nvSpPr>
          <p:cNvPr id="2" name="Title 1"/>
          <p:cNvSpPr>
            <a:spLocks noGrp="1"/>
          </p:cNvSpPr>
          <p:nvPr>
            <p:ph type="title"/>
          </p:nvPr>
        </p:nvSpPr>
        <p:spPr/>
        <p:txBody>
          <a:bodyPr/>
          <a:lstStyle/>
          <a:p>
            <a: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t>- Analyze user behavior on social media platforms.</a:t>
            </a:r>
          </a:p>
          <a:p>
            <a:r>
              <a:t>- Identify patterns in time spent and demographic trends.</a:t>
            </a:r>
          </a:p>
          <a:p>
            <a:r>
              <a:t>- Assess impacts on productivity and satisfaction.</a:t>
            </a:r>
          </a:p>
          <a:p>
            <a:r>
              <a:t>- Understand motivations behind social media consumption.</a:t>
            </a:r>
          </a:p>
          <a:p>
            <a:r>
              <a:t>- Propose recommendations to mitigate excessive usage.</a:t>
            </a:r>
          </a:p>
        </p:txBody>
      </p:sp>
      <p:sp>
        <p:nvSpPr>
          <p:cNvPr id="2" name="Title 1"/>
          <p:cNvSpPr>
            <a:spLocks noGrp="1"/>
          </p:cNvSpPr>
          <p:nvPr>
            <p:ph type="title"/>
          </p:nvPr>
        </p:nvSpPr>
        <p:spPr/>
        <p:txBody>
          <a:bodyPr/>
          <a:lstStyle/>
          <a:p>
            <a:r>
              <a:t>Objective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smtClean="0"/>
              <a:t>1,000 </a:t>
            </a:r>
            <a:r>
              <a:t>entries with 23 attributes, including:</a:t>
            </a:r>
          </a:p>
          <a:p>
            <a:r>
              <a:rPr smtClean="0"/>
              <a:t> </a:t>
            </a:r>
            <a:r>
              <a:t>Demographics (Age, Gender, Country, Profession).</a:t>
            </a:r>
          </a:p>
          <a:p>
            <a:r>
              <a:rPr smtClean="0"/>
              <a:t>Platform </a:t>
            </a:r>
            <a:r>
              <a:t>Usage (Instagram, Facebook, TikTok, </a:t>
            </a:r>
            <a:r>
              <a:rPr/>
              <a:t>YouTube</a:t>
            </a:r>
            <a:r>
              <a:rPr smtClean="0"/>
              <a:t>).</a:t>
            </a:r>
            <a:endParaRPr lang="en-IN" dirty="0" smtClean="0"/>
          </a:p>
          <a:p>
            <a:pPr lvl="0"/>
            <a:r>
              <a:rPr lang="en-IN" sz="2400" dirty="0" smtClean="0"/>
              <a:t>Content Interaction: Total time spent, number of videos watched, time spent per video, video category, and perceived usefulness.</a:t>
            </a:r>
            <a:endParaRPr sz="2400"/>
          </a:p>
          <a:p>
            <a:r>
              <a:rPr smtClean="0"/>
              <a:t>Behavioral </a:t>
            </a:r>
            <a:r>
              <a:t>Metrics (Productivity loss, satisfaction levels).</a:t>
            </a:r>
          </a:p>
          <a:p>
            <a:r>
              <a:rPr smtClean="0"/>
              <a:t>Temporal </a:t>
            </a:r>
            <a:r>
              <a:t>Patterns (Watch time and activity during usage).</a:t>
            </a:r>
          </a:p>
        </p:txBody>
      </p:sp>
      <p:sp>
        <p:nvSpPr>
          <p:cNvPr id="2" name="Title 1"/>
          <p:cNvSpPr>
            <a:spLocks noGrp="1"/>
          </p:cNvSpPr>
          <p:nvPr>
            <p:ph type="title"/>
          </p:nvPr>
        </p:nvSpPr>
        <p:spPr/>
        <p:txBody>
          <a:bodyPr/>
          <a:lstStyle/>
          <a:p>
            <a:r>
              <a:t>Data Description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smtClean="0"/>
              <a:t> </a:t>
            </a:r>
            <a:r>
              <a:t>Verified no missing data; dataset was complete.</a:t>
            </a:r>
          </a:p>
          <a:p>
            <a:r>
              <a:rPr smtClean="0"/>
              <a:t>Standardized </a:t>
            </a:r>
            <a:r>
              <a:t>categorical values and corrected data types.</a:t>
            </a:r>
          </a:p>
          <a:p>
            <a:r>
              <a:rPr smtClean="0"/>
              <a:t>Checked </a:t>
            </a:r>
            <a:r>
              <a:t>for outliers and ensured </a:t>
            </a:r>
            <a:r>
              <a:rPr/>
              <a:t>consistency</a:t>
            </a:r>
            <a:r>
              <a:rPr smtClean="0"/>
              <a:t>.</a:t>
            </a:r>
            <a:endParaRPr lang="en-IN" dirty="0" smtClean="0"/>
          </a:p>
          <a:p>
            <a:pPr lvl="0"/>
            <a:r>
              <a:rPr lang="en-IN" dirty="0" smtClean="0"/>
              <a:t>Duplicates: Confirmed that there were no duplicate records.</a:t>
            </a:r>
          </a:p>
          <a:p>
            <a:endParaRPr/>
          </a:p>
        </p:txBody>
      </p:sp>
      <p:sp>
        <p:nvSpPr>
          <p:cNvPr id="2" name="Title 1"/>
          <p:cNvSpPr>
            <a:spLocks noGrp="1"/>
          </p:cNvSpPr>
          <p:nvPr>
            <p:ph type="title"/>
          </p:nvPr>
        </p:nvSpPr>
        <p:spPr/>
        <p:txBody>
          <a:bodyPr/>
          <a:lstStyle/>
          <a:p>
            <a:r>
              <a:t>Data Cleaning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e chart with numbers and text&#10;&#10;Description automatically generated"/>
          <p:cNvPicPr>
            <a:picLocks noGrp="1"/>
          </p:cNvPicPr>
          <p:nvPr>
            <p:ph idx="1"/>
          </p:nvPr>
        </p:nvPicPr>
        <p:blipFill>
          <a:blip r:embed="rId2"/>
          <a:stretch>
            <a:fillRect/>
          </a:stretch>
        </p:blipFill>
        <p:spPr>
          <a:xfrm>
            <a:off x="1175657" y="1371600"/>
            <a:ext cx="7268547" cy="5109125"/>
          </a:xfrm>
          <a:prstGeom prst="rect">
            <a:avLst/>
          </a:prstGeom>
        </p:spPr>
      </p:pic>
      <p:sp>
        <p:nvSpPr>
          <p:cNvPr id="2" name="Title 1"/>
          <p:cNvSpPr>
            <a:spLocks noGrp="1"/>
          </p:cNvSpPr>
          <p:nvPr>
            <p:ph type="title"/>
          </p:nvPr>
        </p:nvSpPr>
        <p:spPr>
          <a:xfrm>
            <a:off x="457199" y="469640"/>
            <a:ext cx="8434873" cy="1452465"/>
          </a:xfrm>
        </p:spPr>
        <p:txBody>
          <a:bodyPr>
            <a:normAutofit fontScale="90000"/>
          </a:bodyPr>
          <a:lstStyle/>
          <a:p>
            <a:r>
              <a:rPr lang="en-IN" sz="2200" dirty="0" smtClean="0"/>
              <a:t>The pie chart provides  a  visual representation of the </a:t>
            </a:r>
            <a:r>
              <a:rPr lang="en-IN" sz="2200" b="1" dirty="0" smtClean="0"/>
              <a:t>distribution of reasons for watching videos</a:t>
            </a:r>
            <a:r>
              <a:rPr lang="en-IN" sz="2200" dirty="0" smtClean="0"/>
              <a:t>. The chart illustrates four main categories with their respective proportions:</a:t>
            </a:r>
            <a:r>
              <a:rPr smtClean="0"/>
              <a:t/>
            </a:r>
            <a:br>
              <a:rPr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en-IN" dirty="0" smtClean="0"/>
              <a:t>The largest proportion (33.9%) points to video-watching being a habitual activity. This suggests that many people have integrated video consumption into their daily routines, possibly as a default </a:t>
            </a:r>
            <a:r>
              <a:rPr lang="en-IN" dirty="0" err="1" smtClean="0"/>
              <a:t>behavior</a:t>
            </a:r>
            <a:r>
              <a:rPr lang="en-IN" dirty="0" smtClean="0"/>
              <a:t>.</a:t>
            </a:r>
            <a:endParaRPr lang="en-US" dirty="0" smtClean="0"/>
          </a:p>
          <a:p>
            <a:pPr lvl="0"/>
            <a:r>
              <a:rPr lang="en-IN" dirty="0" smtClean="0"/>
              <a:t>Nearly 28% of people use videos to combat boredom, indicating that video platforms serve as a significant tool for unstructured time management. This emphasizes the role of videos in catering to idle moments.</a:t>
            </a:r>
            <a:endParaRPr lang="en-US" dirty="0" smtClean="0"/>
          </a:p>
          <a:p>
            <a:pPr lvl="0"/>
            <a:r>
              <a:rPr lang="en-IN" dirty="0" smtClean="0"/>
              <a:t>With 26.4%, entertainment remains a primary driver of video consumption. This reinforces the importance of engaging and enjoyable content to capture audiences.</a:t>
            </a:r>
            <a:endParaRPr lang="en-US" dirty="0" smtClean="0"/>
          </a:p>
          <a:p>
            <a:r>
              <a:rPr lang="en-IN" dirty="0" smtClean="0"/>
              <a:t>At 12%, procrastination represents a minor reason compared to the other categories. This suggests that while some people use videos as a distraction from responsibilities, it is not the primary motivator for most viewers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53616"/>
            <a:ext cx="8229600" cy="1219200"/>
          </a:xfrm>
        </p:spPr>
        <p:txBody>
          <a:bodyPr>
            <a:normAutofit fontScale="90000"/>
          </a:bodyPr>
          <a:lstStyle/>
          <a:p>
            <a:r>
              <a:rPr lang="en-IN" dirty="0" smtClean="0"/>
              <a:t> </a:t>
            </a:r>
            <a:r>
              <a:rPr sz="2000" smtClean="0"/>
              <a:t/>
            </a:r>
            <a:br>
              <a:rPr sz="2000" smtClean="0"/>
            </a:br>
            <a:r>
              <a:rPr lang="en-IN" sz="2000" dirty="0" smtClean="0"/>
              <a:t>The bar chart visualizes </a:t>
            </a:r>
            <a:r>
              <a:rPr lang="en-IN" sz="2000" b="1" dirty="0" smtClean="0"/>
              <a:t>platform usage by gender</a:t>
            </a:r>
            <a:r>
              <a:rPr lang="en-IN" sz="2000" dirty="0" smtClean="0"/>
              <a:t> across four social media platforms: </a:t>
            </a:r>
            <a:r>
              <a:rPr lang="en-IN" sz="2000" dirty="0" err="1" smtClean="0"/>
              <a:t>Facebook</a:t>
            </a:r>
            <a:r>
              <a:rPr lang="en-IN" sz="2000" dirty="0" smtClean="0"/>
              <a:t>, </a:t>
            </a:r>
            <a:r>
              <a:rPr lang="en-IN" sz="2000" dirty="0" err="1" smtClean="0"/>
              <a:t>Instagram</a:t>
            </a:r>
            <a:r>
              <a:rPr lang="en-IN" sz="2000" dirty="0" smtClean="0"/>
              <a:t>, </a:t>
            </a:r>
            <a:r>
              <a:rPr lang="en-IN" sz="2000" dirty="0" err="1" smtClean="0"/>
              <a:t>TikTok</a:t>
            </a:r>
            <a:r>
              <a:rPr lang="en-IN" sz="2000" dirty="0" smtClean="0"/>
              <a:t>, and YouTube. Each bar is segmented to represent the gender categories—</a:t>
            </a:r>
            <a:r>
              <a:rPr lang="en-IN" sz="2000" b="1" dirty="0" smtClean="0"/>
              <a:t>Female, Male, and Other</a:t>
            </a:r>
            <a:r>
              <a:rPr lang="en-IN" sz="2000" dirty="0" smtClean="0"/>
              <a:t>—with the number of users on the y-axis. Key observations include:</a:t>
            </a:r>
            <a:r>
              <a:rPr sz="2000" smtClean="0"/>
              <a:t/>
            </a:r>
            <a:br>
              <a:rPr sz="2000" smtClean="0"/>
            </a:br>
            <a:endParaRPr lang="en-US" sz="2000" dirty="0"/>
          </a:p>
        </p:txBody>
      </p:sp>
      <p:pic>
        <p:nvPicPr>
          <p:cNvPr id="4" name="Content Placeholder 3" descr="A graph showing a number of people&#10;&#10;Description automatically generated with medium confidence"/>
          <p:cNvPicPr>
            <a:picLocks noGrp="1"/>
          </p:cNvPicPr>
          <p:nvPr>
            <p:ph idx="1"/>
          </p:nvPr>
        </p:nvPicPr>
        <p:blipFill rotWithShape="1">
          <a:blip r:embed="rId2"/>
          <a:srcRect l="2526" r="9461"/>
          <a:stretch/>
        </p:blipFill>
        <p:spPr bwMode="auto">
          <a:xfrm>
            <a:off x="1151639" y="1623527"/>
            <a:ext cx="6840722" cy="4901699"/>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816</TotalTime>
  <Words>1166</Words>
  <Application>Microsoft Macintosh PowerPoint</Application>
  <PresentationFormat>On-screen Show (4:3)</PresentationFormat>
  <Paragraphs>82</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Paper</vt:lpstr>
      <vt:lpstr>Time Wasters on Social Media</vt:lpstr>
      <vt:lpstr>CONTENT / INDEX   </vt:lpstr>
      <vt:lpstr>Introduction</vt:lpstr>
      <vt:lpstr>Objective</vt:lpstr>
      <vt:lpstr>Data Description</vt:lpstr>
      <vt:lpstr>Data Cleaning</vt:lpstr>
      <vt:lpstr>The pie chart provides  a  visual representation of the distribution of reasons for watching videos. The chart illustrates four main categories with their respective proportions: </vt:lpstr>
      <vt:lpstr>Slide 8</vt:lpstr>
      <vt:lpstr>  The bar chart visualizes platform usage by gender across four social media platforms: Facebook, Instagram, TikTok, and YouTube. Each bar is segmented to represent the gender categories—Female, Male, and Other—with the number of users on the y-axis. Key observations include: </vt:lpstr>
      <vt:lpstr>Slide 10</vt:lpstr>
      <vt:lpstr>The line chart depicts average satisfaction levels across age groups. The x-axis represents the age groups, while the y-axis shows the corresponding average satisfaction levels. Each data point connects to form a trend line, offering a visual overview of how satisfaction levels fluctuate with age. </vt:lpstr>
      <vt:lpstr>Slide 12</vt:lpstr>
      <vt:lpstr>The bar chart visualizes the distribution of Current Activities (such as commuting, being at school, at home, or at work) across different genders(Male, Female, Other). </vt:lpstr>
      <vt:lpstr>Slide 14</vt:lpstr>
      <vt:lpstr>Key Findings - Data Visualization</vt:lpstr>
      <vt:lpstr>Recommendations</vt:lpstr>
      <vt:lpstr>Conclusion</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Wasters on Social Media</dc:title>
  <dc:creator>User</dc:creator>
  <dc:description>generated using python-pptx</dc:description>
  <cp:lastModifiedBy>User</cp:lastModifiedBy>
  <cp:revision>27</cp:revision>
  <dcterms:created xsi:type="dcterms:W3CDTF">2013-01-27T09:14:16Z</dcterms:created>
  <dcterms:modified xsi:type="dcterms:W3CDTF">2025-01-30T16:31:14Z</dcterms:modified>
</cp:coreProperties>
</file>