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Orbitron SemiBo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5326DD-A242-44BC-944C-8D3D036F9016}">
  <a:tblStyle styleId="{055326DD-A242-44BC-944C-8D3D036F90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OrbitronSemiBold-bold.fntdata"/><Relationship Id="rId16" Type="http://schemas.openxmlformats.org/officeDocument/2006/relationships/font" Target="fonts/OrbitronSemiBo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4fb4a8e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4fb4a8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4fb4a8e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4fb4a8e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4fb4a8e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4fb4a8e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4fb4a8e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4fb4a8e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24fb4a8e0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24fb4a8e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4fb4a8e0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24fb4a8e0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4fb4a8e0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4fb4a8e0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4fb4a8e0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4fb4a8e0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95875" y="1448625"/>
            <a:ext cx="8520600" cy="837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solidFill>
                  <a:schemeClr val="lt1"/>
                </a:solidFill>
                <a:latin typeface="Orbitron SemiBold"/>
                <a:ea typeface="Orbitron SemiBold"/>
                <a:cs typeface="Orbitron SemiBold"/>
                <a:sym typeface="Orbitron SemiBold"/>
              </a:rPr>
              <a:t>The Technology Value Stream</a:t>
            </a:r>
            <a:endParaRPr sz="3300">
              <a:solidFill>
                <a:schemeClr val="lt1"/>
              </a:solidFill>
              <a:latin typeface="Orbitron SemiBold"/>
              <a:ea typeface="Orbitron SemiBold"/>
              <a:cs typeface="Orbitron SemiBold"/>
              <a:sym typeface="Orbitron SemiBold"/>
            </a:endParaRPr>
          </a:p>
        </p:txBody>
      </p:sp>
      <p:sp>
        <p:nvSpPr>
          <p:cNvPr id="55" name="Google Shape;55;p13"/>
          <p:cNvSpPr txBox="1"/>
          <p:nvPr>
            <p:ph idx="1" type="subTitle"/>
          </p:nvPr>
        </p:nvSpPr>
        <p:spPr>
          <a:xfrm>
            <a:off x="395875" y="225590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lt1"/>
                </a:solidFill>
              </a:rPr>
              <a:t>By Jordany Gonzalez</a:t>
            </a:r>
            <a:endParaRPr>
              <a:solidFill>
                <a:schemeClr val="lt1"/>
              </a:solidFill>
            </a:endParaRPr>
          </a:p>
          <a:p>
            <a:pPr indent="0" lvl="0" marL="0" rtl="0" algn="ctr">
              <a:spcBef>
                <a:spcPts val="0"/>
              </a:spcBef>
              <a:spcAft>
                <a:spcPts val="0"/>
              </a:spcAft>
              <a:buNone/>
            </a:pPr>
            <a:r>
              <a:rPr lang="en">
                <a:solidFill>
                  <a:schemeClr val="lt1"/>
                </a:solidFill>
              </a:rPr>
              <a:t>CSD-380</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Introduction:</a:t>
            </a:r>
            <a:endParaRPr>
              <a:solidFill>
                <a:schemeClr val="lt1"/>
              </a:solidFill>
            </a:endParaRPr>
          </a:p>
        </p:txBody>
      </p:sp>
      <p:sp>
        <p:nvSpPr>
          <p:cNvPr id="61" name="Google Shape;61;p14"/>
          <p:cNvSpPr txBox="1"/>
          <p:nvPr>
            <p:ph idx="1" type="body"/>
          </p:nvPr>
        </p:nvSpPr>
        <p:spPr>
          <a:xfrm>
            <a:off x="311700" y="1152475"/>
            <a:ext cx="4349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We will be </a:t>
            </a:r>
            <a:r>
              <a:rPr lang="en">
                <a:solidFill>
                  <a:schemeClr val="lt1"/>
                </a:solidFill>
              </a:rPr>
              <a:t>exploring the concept of the Technology Value Stream in modern software development. I will be defining important topics such as lead time, explain common issues with deployment lead times, and try to illustrate how adopting DevOps practices can achieve faster, more efficient deployments</a:t>
            </a:r>
            <a:endParaRPr>
              <a:solidFill>
                <a:schemeClr val="lt1"/>
              </a:solidFill>
            </a:endParaRPr>
          </a:p>
        </p:txBody>
      </p:sp>
      <p:pic>
        <p:nvPicPr>
          <p:cNvPr id="62" name="Google Shape;62;p14"/>
          <p:cNvPicPr preferRelativeResize="0"/>
          <p:nvPr/>
        </p:nvPicPr>
        <p:blipFill>
          <a:blip r:embed="rId3">
            <a:alphaModFix/>
          </a:blip>
          <a:stretch>
            <a:fillRect/>
          </a:stretch>
        </p:blipFill>
        <p:spPr>
          <a:xfrm>
            <a:off x="4714925" y="1396700"/>
            <a:ext cx="4184149" cy="235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089850" y="399100"/>
            <a:ext cx="296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Tech Value Stream</a:t>
            </a:r>
            <a:endParaRPr>
              <a:solidFill>
                <a:schemeClr val="lt1"/>
              </a:solidFill>
            </a:endParaRPr>
          </a:p>
        </p:txBody>
      </p:sp>
      <p:sp>
        <p:nvSpPr>
          <p:cNvPr id="68" name="Google Shape;68;p15"/>
          <p:cNvSpPr txBox="1"/>
          <p:nvPr>
            <p:ph idx="1" type="body"/>
          </p:nvPr>
        </p:nvSpPr>
        <p:spPr>
          <a:xfrm>
            <a:off x="311700" y="1152475"/>
            <a:ext cx="8520600" cy="207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The Technology Value Stream is the series of steps and processes uses in delivering a product or a service to customers through technology. This is usually used in software development and it includes planning, developing, testing, deploying, and maintaining software. The goal is to follow these steps as fast as possible with the </a:t>
            </a:r>
            <a:r>
              <a:rPr lang="en">
                <a:solidFill>
                  <a:schemeClr val="lt1"/>
                </a:solidFill>
              </a:rPr>
              <a:t>utmost</a:t>
            </a:r>
            <a:r>
              <a:rPr lang="en">
                <a:solidFill>
                  <a:schemeClr val="lt1"/>
                </a:solidFill>
              </a:rPr>
              <a:t> </a:t>
            </a:r>
            <a:r>
              <a:rPr lang="en">
                <a:solidFill>
                  <a:schemeClr val="lt1"/>
                </a:solidFill>
              </a:rPr>
              <a:t>efficiency. Companies that focus on improving their value streams can reduce delays, minimize waste, and increase customer satisfaction</a:t>
            </a:r>
            <a:r>
              <a:rPr lang="en">
                <a:solidFill>
                  <a:schemeClr val="lt1"/>
                </a:solidFill>
              </a:rPr>
              <a:t> </a:t>
            </a:r>
            <a:endParaRPr>
              <a:solidFill>
                <a:schemeClr val="lt1"/>
              </a:solidFill>
            </a:endParaRPr>
          </a:p>
        </p:txBody>
      </p:sp>
      <p:pic>
        <p:nvPicPr>
          <p:cNvPr id="69" name="Google Shape;69;p15"/>
          <p:cNvPicPr preferRelativeResize="0"/>
          <p:nvPr/>
        </p:nvPicPr>
        <p:blipFill>
          <a:blip r:embed="rId3">
            <a:alphaModFix/>
          </a:blip>
          <a:stretch>
            <a:fillRect/>
          </a:stretch>
        </p:blipFill>
        <p:spPr>
          <a:xfrm>
            <a:off x="3948800" y="3168075"/>
            <a:ext cx="1608724" cy="1608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Lead time vs. Processing Time</a:t>
            </a:r>
            <a:endParaRPr>
              <a:solidFill>
                <a:schemeClr val="lt1"/>
              </a:solidFill>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solidFill>
                  <a:schemeClr val="lt1"/>
                </a:solidFill>
              </a:rPr>
              <a:t>In the Technology Value Stream, understanding the difference between lead time and processing time is </a:t>
            </a:r>
            <a:r>
              <a:rPr lang="en" sz="1500">
                <a:solidFill>
                  <a:schemeClr val="lt1"/>
                </a:solidFill>
              </a:rPr>
              <a:t>essential</a:t>
            </a:r>
            <a:r>
              <a:rPr lang="en" sz="1500">
                <a:solidFill>
                  <a:schemeClr val="lt1"/>
                </a:solidFill>
              </a:rPr>
              <a:t> for improving efficiency.</a:t>
            </a:r>
            <a:endParaRPr sz="1500">
              <a:solidFill>
                <a:schemeClr val="lt1"/>
              </a:solidFill>
            </a:endParaRPr>
          </a:p>
          <a:p>
            <a:pPr indent="-323850" lvl="0" marL="457200" rtl="0" algn="l">
              <a:spcBef>
                <a:spcPts val="1200"/>
              </a:spcBef>
              <a:spcAft>
                <a:spcPts val="0"/>
              </a:spcAft>
              <a:buClr>
                <a:schemeClr val="lt1"/>
              </a:buClr>
              <a:buSzPts val="1500"/>
              <a:buChar char="●"/>
            </a:pPr>
            <a:r>
              <a:rPr lang="en" sz="1500">
                <a:solidFill>
                  <a:schemeClr val="lt1"/>
                </a:solidFill>
              </a:rPr>
              <a:t>Lead Time: is the total time from when a customer makes a request to when the request is delivered.</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Processing Time refers to the actual time spent actively working on the specific request.</a:t>
            </a:r>
            <a:endParaRPr sz="1500">
              <a:solidFill>
                <a:schemeClr val="lt1"/>
              </a:solidFill>
            </a:endParaRPr>
          </a:p>
          <a:p>
            <a:pPr indent="0" lvl="0" marL="0" rtl="0" algn="l">
              <a:spcBef>
                <a:spcPts val="1200"/>
              </a:spcBef>
              <a:spcAft>
                <a:spcPts val="0"/>
              </a:spcAft>
              <a:buNone/>
            </a:pPr>
            <a:r>
              <a:rPr lang="en" sz="1500">
                <a:solidFill>
                  <a:schemeClr val="lt1"/>
                </a:solidFill>
              </a:rPr>
              <a:t>Example: Imagine a customer orders a customs software feature on Monday. It takes two days to review the request, three more days to </a:t>
            </a:r>
            <a:r>
              <a:rPr lang="en" sz="1500">
                <a:solidFill>
                  <a:schemeClr val="lt1"/>
                </a:solidFill>
              </a:rPr>
              <a:t>develop</a:t>
            </a:r>
            <a:r>
              <a:rPr lang="en" sz="1500">
                <a:solidFill>
                  <a:schemeClr val="lt1"/>
                </a:solidFill>
              </a:rPr>
              <a:t> the feature, and one additional day for testing and deployment.</a:t>
            </a:r>
            <a:endParaRPr sz="1500">
              <a:solidFill>
                <a:schemeClr val="lt1"/>
              </a:solidFill>
            </a:endParaRPr>
          </a:p>
          <a:p>
            <a:pPr indent="0" lvl="0" marL="0" rtl="0" algn="l">
              <a:spcBef>
                <a:spcPts val="1200"/>
              </a:spcBef>
              <a:spcAft>
                <a:spcPts val="1200"/>
              </a:spcAft>
              <a:buNone/>
            </a:pPr>
            <a:r>
              <a:rPr lang="en" sz="1500">
                <a:solidFill>
                  <a:schemeClr val="lt1"/>
                </a:solidFill>
              </a:rPr>
              <a:t>	In this case, the lead time includes waiting periods, while processing time only accounts for hands-on work. Reducing lead time by streamlining handoffs and automating tasks can significantly improve customer satisfaction.</a:t>
            </a:r>
            <a:endParaRPr sz="15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42325" y="406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solidFill>
                  <a:schemeClr val="lt1"/>
                </a:solidFill>
              </a:rPr>
              <a:t>The Common Scenario: Deployment Lead Times Requiring Months</a:t>
            </a:r>
            <a:endParaRPr sz="2120">
              <a:solidFill>
                <a:schemeClr val="lt1"/>
              </a:solidFill>
            </a:endParaRPr>
          </a:p>
        </p:txBody>
      </p:sp>
      <p:sp>
        <p:nvSpPr>
          <p:cNvPr id="81" name="Google Shape;81;p17"/>
          <p:cNvSpPr txBox="1"/>
          <p:nvPr>
            <p:ph idx="1" type="body"/>
          </p:nvPr>
        </p:nvSpPr>
        <p:spPr>
          <a:xfrm>
            <a:off x="4081675" y="1099500"/>
            <a:ext cx="4929600" cy="3684600"/>
          </a:xfrm>
          <a:prstGeom prst="rect">
            <a:avLst/>
          </a:prstGeom>
          <a:noFill/>
        </p:spPr>
        <p:txBody>
          <a:bodyPr anchorCtr="0" anchor="t" bIns="91425" lIns="91425" spcFirstLastPara="1" rIns="91425" wrap="square" tIns="91425">
            <a:normAutofit/>
          </a:bodyPr>
          <a:lstStyle/>
          <a:p>
            <a:pPr indent="457200" lvl="0" marL="0" rtl="0" algn="l">
              <a:lnSpc>
                <a:spcPct val="95000"/>
              </a:lnSpc>
              <a:spcBef>
                <a:spcPts val="0"/>
              </a:spcBef>
              <a:spcAft>
                <a:spcPts val="1200"/>
              </a:spcAft>
              <a:buNone/>
            </a:pPr>
            <a:r>
              <a:rPr lang="en" sz="1600">
                <a:solidFill>
                  <a:schemeClr val="lt1"/>
                </a:solidFill>
              </a:rPr>
              <a:t>Many traditional organizations face long deployment lead times, sometimes taking months to release new software updates. This is often due to multiple handoffs between teams, manual processes, and rigid approval procedures. The result is a slow feedback loop, where customers must wait a long time to see new features or bug fixes. Additionally, long lead times can cause businesses to fall behind competitors, lose customer trust, and incur higher costs due to delays. In today's fast-paced digital world, months-long deployment cycles are no longer sustainable for businesses that want to remain competitive.</a:t>
            </a:r>
            <a:endParaRPr sz="1600">
              <a:solidFill>
                <a:schemeClr val="lt1"/>
              </a:solidFill>
            </a:endParaRPr>
          </a:p>
        </p:txBody>
      </p:sp>
      <p:pic>
        <p:nvPicPr>
          <p:cNvPr id="82" name="Google Shape;82;p17"/>
          <p:cNvPicPr preferRelativeResize="0"/>
          <p:nvPr/>
        </p:nvPicPr>
        <p:blipFill>
          <a:blip r:embed="rId3">
            <a:alphaModFix/>
          </a:blip>
          <a:stretch>
            <a:fillRect/>
          </a:stretch>
        </p:blipFill>
        <p:spPr>
          <a:xfrm>
            <a:off x="119275" y="1412188"/>
            <a:ext cx="3843125" cy="231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DevOps Ideal: Deployment Lead Times of Mintues</a:t>
            </a:r>
            <a:endParaRPr>
              <a:solidFill>
                <a:schemeClr val="lt1"/>
              </a:solidFill>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solidFill>
                  <a:schemeClr val="lt1"/>
                </a:solidFill>
              </a:rPr>
              <a:t>In contrast to traditional long deployment cycles, DevOps aims to reduce deployment lead times to minutes. By adopting practices like Continuous Integration/Continuous Deployment (CI/CD) and automating testing, building, and deployment processes, organizations can achieve fast and reliable releases. This means new features, bug fixes, and updates can be delivered almost immediately after development. With shorter lead times, businesses can respond faster to customer needs, reduce downtime, and improve overall system performance. This shift to rapid deployments is a core goal of the DevOps movement.</a:t>
            </a:r>
            <a:endParaRPr sz="27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Lead Times Comparison</a:t>
            </a:r>
            <a:endParaRPr>
              <a:solidFill>
                <a:schemeClr val="lt1"/>
              </a:solidFill>
            </a:endParaRPr>
          </a:p>
          <a:p>
            <a:pPr indent="0" lvl="0" marL="0" rtl="0" algn="l">
              <a:spcBef>
                <a:spcPts val="0"/>
              </a:spcBef>
              <a:spcAft>
                <a:spcPts val="0"/>
              </a:spcAft>
              <a:buNone/>
            </a:pPr>
            <a:r>
              <a:t/>
            </a:r>
            <a:endParaRPr/>
          </a:p>
        </p:txBody>
      </p:sp>
      <p:graphicFrame>
        <p:nvGraphicFramePr>
          <p:cNvPr id="94" name="Google Shape;94;p19"/>
          <p:cNvGraphicFramePr/>
          <p:nvPr/>
        </p:nvGraphicFramePr>
        <p:xfrm>
          <a:off x="952500" y="1619250"/>
          <a:ext cx="3000000" cy="3000000"/>
        </p:xfrm>
        <a:graphic>
          <a:graphicData uri="http://schemas.openxmlformats.org/drawingml/2006/table">
            <a:tbl>
              <a:tblPr>
                <a:noFill/>
                <a:tableStyleId>{055326DD-A242-44BC-944C-8D3D036F9016}</a:tableStyleId>
              </a:tblPr>
              <a:tblGrid>
                <a:gridCol w="3619500"/>
                <a:gridCol w="3619500"/>
              </a:tblGrid>
              <a:tr h="381000">
                <a:tc>
                  <a:txBody>
                    <a:bodyPr/>
                    <a:lstStyle/>
                    <a:p>
                      <a:pPr indent="0" lvl="0" marL="0" rtl="0" algn="l">
                        <a:spcBef>
                          <a:spcPts val="0"/>
                        </a:spcBef>
                        <a:spcAft>
                          <a:spcPts val="0"/>
                        </a:spcAft>
                        <a:buNone/>
                      </a:pPr>
                      <a:r>
                        <a:rPr lang="en">
                          <a:solidFill>
                            <a:schemeClr val="lt1"/>
                          </a:solidFill>
                        </a:rPr>
                        <a:t>Traditional Process</a:t>
                      </a:r>
                      <a:endParaRPr>
                        <a:solidFill>
                          <a:schemeClr val="lt1"/>
                        </a:solidFill>
                      </a:endParaRPr>
                    </a:p>
                  </a:txBody>
                  <a:tcPr marT="91425" marB="91425" marR="91425" marL="91425">
                    <a:solidFill>
                      <a:srgbClr val="CC0000"/>
                    </a:solidFill>
                  </a:tcPr>
                </a:tc>
                <a:tc>
                  <a:txBody>
                    <a:bodyPr/>
                    <a:lstStyle/>
                    <a:p>
                      <a:pPr indent="0" lvl="0" marL="0" rtl="0" algn="l">
                        <a:spcBef>
                          <a:spcPts val="0"/>
                        </a:spcBef>
                        <a:spcAft>
                          <a:spcPts val="0"/>
                        </a:spcAft>
                        <a:buNone/>
                      </a:pPr>
                      <a:r>
                        <a:rPr lang="en">
                          <a:solidFill>
                            <a:schemeClr val="lt1"/>
                          </a:solidFill>
                        </a:rPr>
                        <a:t>DevOps Process</a:t>
                      </a:r>
                      <a:endParaRPr>
                        <a:solidFill>
                          <a:schemeClr val="lt1"/>
                        </a:solidFill>
                      </a:endParaRPr>
                    </a:p>
                  </a:txBody>
                  <a:tcPr marT="91425" marB="91425" marR="91425" marL="91425">
                    <a:solidFill>
                      <a:srgbClr val="1155CC"/>
                    </a:solidFill>
                  </a:tcPr>
                </a:tc>
              </a:tr>
              <a:tr h="381000">
                <a:tc>
                  <a:txBody>
                    <a:bodyPr/>
                    <a:lstStyle/>
                    <a:p>
                      <a:pPr indent="0" lvl="0" marL="0" rtl="0" algn="l">
                        <a:spcBef>
                          <a:spcPts val="0"/>
                        </a:spcBef>
                        <a:spcAft>
                          <a:spcPts val="0"/>
                        </a:spcAft>
                        <a:buNone/>
                      </a:pPr>
                      <a:r>
                        <a:rPr lang="en">
                          <a:solidFill>
                            <a:srgbClr val="FF0000"/>
                          </a:solidFill>
                        </a:rPr>
                        <a:t>Lead Time: Several Months</a:t>
                      </a:r>
                      <a:endParaRPr>
                        <a:solidFill>
                          <a:srgbClr val="FF0000"/>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rgbClr val="0000FF"/>
                          </a:solidFill>
                        </a:rPr>
                        <a:t>Lead Time: Minutes</a:t>
                      </a:r>
                      <a:endParaRPr>
                        <a:solidFill>
                          <a:srgbClr val="0000FF"/>
                        </a:solidFill>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a:solidFill>
                            <a:srgbClr val="FF0000"/>
                          </a:solidFill>
                        </a:rPr>
                        <a:t>Manual Approval Steps</a:t>
                      </a:r>
                      <a:endParaRPr>
                        <a:solidFill>
                          <a:srgbClr val="FF0000"/>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rgbClr val="0000FF"/>
                          </a:solidFill>
                        </a:rPr>
                        <a:t>Automated Pipelines</a:t>
                      </a:r>
                      <a:endParaRPr>
                        <a:solidFill>
                          <a:srgbClr val="0000FF"/>
                        </a:solidFill>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a:solidFill>
                            <a:srgbClr val="FF0000"/>
                          </a:solidFill>
                        </a:rPr>
                        <a:t>Multiple Handoffs Between Teams</a:t>
                      </a:r>
                      <a:endParaRPr>
                        <a:solidFill>
                          <a:srgbClr val="FF0000"/>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rgbClr val="0000FF"/>
                          </a:solidFill>
                        </a:rPr>
                        <a:t>Collaborative Workflow</a:t>
                      </a:r>
                      <a:endParaRPr>
                        <a:solidFill>
                          <a:srgbClr val="0000FF"/>
                        </a:solidFill>
                      </a:endParaRPr>
                    </a:p>
                  </a:txBody>
                  <a:tcPr marT="91425" marB="91425" marR="91425" marL="91425">
                    <a:solidFill>
                      <a:schemeClr val="lt1"/>
                    </a:solidFill>
                  </a:tcPr>
                </a:tc>
              </a:tr>
              <a:tr h="381000">
                <a:tc>
                  <a:txBody>
                    <a:bodyPr/>
                    <a:lstStyle/>
                    <a:p>
                      <a:pPr indent="0" lvl="0" marL="0" rtl="0" algn="l">
                        <a:spcBef>
                          <a:spcPts val="0"/>
                        </a:spcBef>
                        <a:spcAft>
                          <a:spcPts val="0"/>
                        </a:spcAft>
                        <a:buNone/>
                      </a:pPr>
                      <a:r>
                        <a:rPr lang="en">
                          <a:solidFill>
                            <a:srgbClr val="FF0000"/>
                          </a:solidFill>
                        </a:rPr>
                        <a:t>Slow Feedback</a:t>
                      </a:r>
                      <a:endParaRPr>
                        <a:solidFill>
                          <a:srgbClr val="FF0000"/>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a:solidFill>
                            <a:srgbClr val="0000FF"/>
                          </a:solidFill>
                        </a:rPr>
                        <a:t>Fast Feedback Loops</a:t>
                      </a:r>
                      <a:endParaRPr>
                        <a:solidFill>
                          <a:srgbClr val="0000FF"/>
                        </a:solidFill>
                      </a:endParaRPr>
                    </a:p>
                  </a:txBody>
                  <a:tcPr marT="91425" marB="91425" marR="91425" marL="91425">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a:no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Conclusion</a:t>
            </a:r>
            <a:endParaRPr>
              <a:solidFill>
                <a:schemeClr val="lt1"/>
              </a:solidFill>
            </a:endParaRPr>
          </a:p>
        </p:txBody>
      </p:sp>
      <p:sp>
        <p:nvSpPr>
          <p:cNvPr id="100" name="Google Shape;100;p20"/>
          <p:cNvSpPr txBox="1"/>
          <p:nvPr>
            <p:ph idx="1" type="body"/>
          </p:nvPr>
        </p:nvSpPr>
        <p:spPr>
          <a:xfrm>
            <a:off x="311700" y="1114200"/>
            <a:ext cx="8520600" cy="22842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Clr>
                <a:schemeClr val="dk1"/>
              </a:buClr>
              <a:buSzPct val="73333"/>
              <a:buFont typeface="Arial"/>
              <a:buNone/>
            </a:pPr>
            <a:r>
              <a:rPr lang="en" sz="1500">
                <a:solidFill>
                  <a:schemeClr val="lt1"/>
                </a:solidFill>
              </a:rPr>
              <a:t>The Technology Value Stream helps organizations deliver software and services efficiently by reducing delays and optimizing workflows. Understanding the difference between lead time and processing time is key to identifying areas for improvement. Traditional methods often result in slow, lengthy deployment cycles that hinder innovation and customer satisfaction. DevOps practices, such as automation and continuous integration, enable businesses to achieve faster, more reliable deployments. By focusing on shortening lead times and improving collaboration, companies can deliver value more quickly, respond to customer needs, and remain competitive in a fast-paced digital world.</a:t>
            </a:r>
            <a:endParaRPr sz="1500">
              <a:solidFill>
                <a:schemeClr val="lt1"/>
              </a:solidFill>
            </a:endParaRPr>
          </a:p>
          <a:p>
            <a:pPr indent="0" lvl="0" marL="0" rtl="0" algn="l">
              <a:spcBef>
                <a:spcPts val="120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5331300" y="2849000"/>
            <a:ext cx="2751375" cy="1834250"/>
          </a:xfrm>
          <a:prstGeom prst="rect">
            <a:avLst/>
          </a:prstGeom>
          <a:noFill/>
          <a:ln>
            <a:noFill/>
          </a:ln>
        </p:spPr>
      </p:pic>
      <p:pic>
        <p:nvPicPr>
          <p:cNvPr id="102" name="Google Shape;102;p20"/>
          <p:cNvPicPr preferRelativeResize="0"/>
          <p:nvPr/>
        </p:nvPicPr>
        <p:blipFill>
          <a:blip r:embed="rId4">
            <a:alphaModFix/>
          </a:blip>
          <a:stretch>
            <a:fillRect/>
          </a:stretch>
        </p:blipFill>
        <p:spPr>
          <a:xfrm>
            <a:off x="1093850" y="2986450"/>
            <a:ext cx="3007974" cy="169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References</a:t>
            </a:r>
            <a:endParaRPr>
              <a:solidFill>
                <a:schemeClr val="lt1"/>
              </a:solidFill>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Clr>
                <a:schemeClr val="lt1"/>
              </a:buClr>
              <a:buSzPts val="1800"/>
              <a:buChar char="●"/>
            </a:pPr>
            <a:r>
              <a:rPr lang="en" sz="1200">
                <a:solidFill>
                  <a:schemeClr val="lt1"/>
                </a:solidFill>
              </a:rPr>
              <a:t>Kim, G., Debois, P., Willis, J., &amp; Humble, J. (2016). </a:t>
            </a:r>
            <a:r>
              <a:rPr i="1" lang="en" sz="1200">
                <a:solidFill>
                  <a:schemeClr val="lt1"/>
                </a:solidFill>
              </a:rPr>
              <a:t>The DevOps Handbook: How to Create World-Class Agility, Reliability, and Security in Technology Organizations</a:t>
            </a:r>
            <a:r>
              <a:rPr lang="en" sz="1200">
                <a:solidFill>
                  <a:schemeClr val="lt1"/>
                </a:solidFill>
              </a:rPr>
              <a:t>. https://dl.acm.org/citation.cfm?id=3044729</a:t>
            </a:r>
            <a:endParaRPr sz="1200">
              <a:solidFill>
                <a:schemeClr val="lt1"/>
              </a:solidFill>
            </a:endParaRPr>
          </a:p>
          <a:p>
            <a:pPr indent="-342900" lvl="0" marL="457200" rtl="0" algn="l">
              <a:lnSpc>
                <a:spcPct val="200000"/>
              </a:lnSpc>
              <a:spcBef>
                <a:spcPts val="0"/>
              </a:spcBef>
              <a:spcAft>
                <a:spcPts val="0"/>
              </a:spcAft>
              <a:buClr>
                <a:schemeClr val="lt1"/>
              </a:buClr>
              <a:buSzPts val="1800"/>
              <a:buChar char="●"/>
            </a:pPr>
            <a:r>
              <a:rPr lang="en" sz="1200">
                <a:solidFill>
                  <a:schemeClr val="lt1"/>
                </a:solidFill>
              </a:rPr>
              <a:t>Beal, H. (n.d.). </a:t>
            </a:r>
            <a:r>
              <a:rPr i="1" lang="en" sz="1200">
                <a:solidFill>
                  <a:schemeClr val="lt1"/>
                </a:solidFill>
              </a:rPr>
              <a:t>What is a Value Stream?</a:t>
            </a:r>
            <a:r>
              <a:rPr lang="en" sz="1200">
                <a:solidFill>
                  <a:schemeClr val="lt1"/>
                </a:solidFill>
              </a:rPr>
              <a:t> https://www.vsmconsortium.org/blog/what-is-a-value-stream#:~:text=%E2%80%9CIn%20DevOps%2C%20we%20typically%20define,.%E2%80%9D%20(Learning%20to%20See)</a:t>
            </a:r>
            <a:endParaRPr sz="1200">
              <a:solidFill>
                <a:schemeClr val="lt1"/>
              </a:solidFill>
            </a:endParaRPr>
          </a:p>
          <a:p>
            <a:pPr indent="-342900" lvl="0" marL="457200" rtl="0" algn="l">
              <a:lnSpc>
                <a:spcPct val="200000"/>
              </a:lnSpc>
              <a:spcBef>
                <a:spcPts val="0"/>
              </a:spcBef>
              <a:spcAft>
                <a:spcPts val="0"/>
              </a:spcAft>
              <a:buClr>
                <a:schemeClr val="lt1"/>
              </a:buClr>
              <a:buSzPts val="1800"/>
              <a:buChar char="●"/>
            </a:pPr>
            <a:r>
              <a:rPr lang="en" sz="1200">
                <a:solidFill>
                  <a:schemeClr val="lt1"/>
                </a:solidFill>
              </a:rPr>
              <a:t>Ely, R. (2022, January 19). </a:t>
            </a:r>
            <a:r>
              <a:rPr i="1" lang="en" sz="1200">
                <a:solidFill>
                  <a:schemeClr val="lt1"/>
                </a:solidFill>
              </a:rPr>
              <a:t>Value Stream Management: Explained in Plain English</a:t>
            </a:r>
            <a:r>
              <a:rPr lang="en" sz="1200">
                <a:solidFill>
                  <a:schemeClr val="lt1"/>
                </a:solidFill>
              </a:rPr>
              <a:t>. DevOps Institute. https://www.devopsinstitute.com/value-stream-management-explained-in-plain-english/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