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59" r:id="rId6"/>
    <p:sldId id="260" r:id="rId7"/>
    <p:sldId id="261"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73" d="100"/>
          <a:sy n="73" d="100"/>
        </p:scale>
        <p:origin x="7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D84593ED-8D98-4040-B32C-3A31833BADA9}" type="datetimeFigureOut">
              <a:rPr lang="en-US" smtClean="0"/>
              <a:t>2/23/2025</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095D410C-E715-428C-9435-2CA1EBDE637D}" type="slidenum">
              <a:rPr lang="en-US" smtClean="0"/>
              <a:t>‹#›</a:t>
            </a:fld>
            <a:endParaRPr lang="en-US"/>
          </a:p>
        </p:txBody>
      </p:sp>
    </p:spTree>
    <p:extLst>
      <p:ext uri="{BB962C8B-B14F-4D97-AF65-F5344CB8AC3E}">
        <p14:creationId xmlns:p14="http://schemas.microsoft.com/office/powerpoint/2010/main" val="1778342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4593ED-8D98-4040-B32C-3A31833BADA9}" type="datetimeFigureOut">
              <a:rPr lang="en-US" smtClean="0"/>
              <a:t>2/23/2025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5D410C-E715-428C-9435-2CA1EBDE637D}" type="slidenum">
              <a:rPr lang="en-US" smtClean="0"/>
              <a:t>‹#›</a:t>
            </a:fld>
            <a:endParaRPr lang="en-US"/>
          </a:p>
        </p:txBody>
      </p:sp>
    </p:spTree>
    <p:extLst>
      <p:ext uri="{BB962C8B-B14F-4D97-AF65-F5344CB8AC3E}">
        <p14:creationId xmlns:p14="http://schemas.microsoft.com/office/powerpoint/2010/main" val="2059888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84593ED-8D98-4040-B32C-3A31833BADA9}" type="datetimeFigureOut">
              <a:rPr lang="en-US" smtClean="0"/>
              <a:t>2/23/2025</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095D410C-E715-428C-9435-2CA1EBDE637D}" type="slidenum">
              <a:rPr lang="en-US" smtClean="0"/>
              <a:t>‹#›</a:t>
            </a:fld>
            <a:endParaRPr lang="en-US"/>
          </a:p>
        </p:txBody>
      </p:sp>
    </p:spTree>
    <p:extLst>
      <p:ext uri="{BB962C8B-B14F-4D97-AF65-F5344CB8AC3E}">
        <p14:creationId xmlns:p14="http://schemas.microsoft.com/office/powerpoint/2010/main" val="31381252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84593ED-8D98-4040-B32C-3A31833BADA9}" type="datetimeFigureOut">
              <a:rPr lang="en-US" smtClean="0"/>
              <a:t>2/23/2025</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095D410C-E715-428C-9435-2CA1EBDE637D}"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617455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D84593ED-8D98-4040-B32C-3A31833BADA9}" type="datetimeFigureOut">
              <a:rPr lang="en-US" smtClean="0"/>
              <a:t>2/23/2025</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095D410C-E715-428C-9435-2CA1EBDE637D}" type="slidenum">
              <a:rPr lang="en-US" smtClean="0"/>
              <a:t>‹#›</a:t>
            </a:fld>
            <a:endParaRPr lang="en-US"/>
          </a:p>
        </p:txBody>
      </p:sp>
    </p:spTree>
    <p:extLst>
      <p:ext uri="{BB962C8B-B14F-4D97-AF65-F5344CB8AC3E}">
        <p14:creationId xmlns:p14="http://schemas.microsoft.com/office/powerpoint/2010/main" val="30839563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84593ED-8D98-4040-B32C-3A31833BADA9}" type="datetimeFigureOut">
              <a:rPr lang="en-US" smtClean="0"/>
              <a:t>2/23/2025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5D410C-E715-428C-9435-2CA1EBDE637D}" type="slidenum">
              <a:rPr lang="en-US" smtClean="0"/>
              <a:t>‹#›</a:t>
            </a:fld>
            <a:endParaRPr lang="en-US"/>
          </a:p>
        </p:txBody>
      </p:sp>
    </p:spTree>
    <p:extLst>
      <p:ext uri="{BB962C8B-B14F-4D97-AF65-F5344CB8AC3E}">
        <p14:creationId xmlns:p14="http://schemas.microsoft.com/office/powerpoint/2010/main" val="12381645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84593ED-8D98-4040-B32C-3A31833BADA9}" type="datetimeFigureOut">
              <a:rPr lang="en-US" smtClean="0"/>
              <a:t>2/23/2025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5D410C-E715-428C-9435-2CA1EBDE637D}" type="slidenum">
              <a:rPr lang="en-US" smtClean="0"/>
              <a:t>‹#›</a:t>
            </a:fld>
            <a:endParaRPr lang="en-US"/>
          </a:p>
        </p:txBody>
      </p:sp>
    </p:spTree>
    <p:extLst>
      <p:ext uri="{BB962C8B-B14F-4D97-AF65-F5344CB8AC3E}">
        <p14:creationId xmlns:p14="http://schemas.microsoft.com/office/powerpoint/2010/main" val="25379452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4593ED-8D98-4040-B32C-3A31833BADA9}" type="datetimeFigureOut">
              <a:rPr lang="en-US" smtClean="0"/>
              <a:t>2/23/2025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5D410C-E715-428C-9435-2CA1EBDE637D}" type="slidenum">
              <a:rPr lang="en-US" smtClean="0"/>
              <a:t>‹#›</a:t>
            </a:fld>
            <a:endParaRPr lang="en-US"/>
          </a:p>
        </p:txBody>
      </p:sp>
    </p:spTree>
    <p:extLst>
      <p:ext uri="{BB962C8B-B14F-4D97-AF65-F5344CB8AC3E}">
        <p14:creationId xmlns:p14="http://schemas.microsoft.com/office/powerpoint/2010/main" val="12621466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D84593ED-8D98-4040-B32C-3A31833BADA9}" type="datetimeFigureOut">
              <a:rPr lang="en-US" smtClean="0"/>
              <a:t>2/23/2025</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095D410C-E715-428C-9435-2CA1EBDE637D}" type="slidenum">
              <a:rPr lang="en-US" smtClean="0"/>
              <a:t>‹#›</a:t>
            </a:fld>
            <a:endParaRPr lang="en-US"/>
          </a:p>
        </p:txBody>
      </p:sp>
    </p:spTree>
    <p:extLst>
      <p:ext uri="{BB962C8B-B14F-4D97-AF65-F5344CB8AC3E}">
        <p14:creationId xmlns:p14="http://schemas.microsoft.com/office/powerpoint/2010/main" val="2649754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4593ED-8D98-4040-B32C-3A31833BADA9}" type="datetimeFigureOut">
              <a:rPr lang="en-US" smtClean="0"/>
              <a:t>2/23/2025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5D410C-E715-428C-9435-2CA1EBDE637D}" type="slidenum">
              <a:rPr lang="en-US" smtClean="0"/>
              <a:t>‹#›</a:t>
            </a:fld>
            <a:endParaRPr lang="en-US"/>
          </a:p>
        </p:txBody>
      </p:sp>
    </p:spTree>
    <p:extLst>
      <p:ext uri="{BB962C8B-B14F-4D97-AF65-F5344CB8AC3E}">
        <p14:creationId xmlns:p14="http://schemas.microsoft.com/office/powerpoint/2010/main" val="1653565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D84593ED-8D98-4040-B32C-3A31833BADA9}" type="datetimeFigureOut">
              <a:rPr lang="en-US" smtClean="0"/>
              <a:t>2/23/2025</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095D410C-E715-428C-9435-2CA1EBDE637D}" type="slidenum">
              <a:rPr lang="en-US" smtClean="0"/>
              <a:t>‹#›</a:t>
            </a:fld>
            <a:endParaRPr lang="en-US"/>
          </a:p>
        </p:txBody>
      </p:sp>
    </p:spTree>
    <p:extLst>
      <p:ext uri="{BB962C8B-B14F-4D97-AF65-F5344CB8AC3E}">
        <p14:creationId xmlns:p14="http://schemas.microsoft.com/office/powerpoint/2010/main" val="3107542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4593ED-8D98-4040-B32C-3A31833BADA9}" type="datetimeFigureOut">
              <a:rPr lang="en-US" smtClean="0"/>
              <a:t>2/23/2025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5D410C-E715-428C-9435-2CA1EBDE637D}" type="slidenum">
              <a:rPr lang="en-US" smtClean="0"/>
              <a:t>‹#›</a:t>
            </a:fld>
            <a:endParaRPr lang="en-US"/>
          </a:p>
        </p:txBody>
      </p:sp>
    </p:spTree>
    <p:extLst>
      <p:ext uri="{BB962C8B-B14F-4D97-AF65-F5344CB8AC3E}">
        <p14:creationId xmlns:p14="http://schemas.microsoft.com/office/powerpoint/2010/main" val="1797041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4593ED-8D98-4040-B32C-3A31833BADA9}" type="datetimeFigureOut">
              <a:rPr lang="en-US" smtClean="0"/>
              <a:t>2/23/2025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5D410C-E715-428C-9435-2CA1EBDE637D}" type="slidenum">
              <a:rPr lang="en-US" smtClean="0"/>
              <a:t>‹#›</a:t>
            </a:fld>
            <a:endParaRPr lang="en-US"/>
          </a:p>
        </p:txBody>
      </p:sp>
    </p:spTree>
    <p:extLst>
      <p:ext uri="{BB962C8B-B14F-4D97-AF65-F5344CB8AC3E}">
        <p14:creationId xmlns:p14="http://schemas.microsoft.com/office/powerpoint/2010/main" val="4186610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4593ED-8D98-4040-B32C-3A31833BADA9}" type="datetimeFigureOut">
              <a:rPr lang="en-US" smtClean="0"/>
              <a:t>2/23/2025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5D410C-E715-428C-9435-2CA1EBDE637D}" type="slidenum">
              <a:rPr lang="en-US" smtClean="0"/>
              <a:t>‹#›</a:t>
            </a:fld>
            <a:endParaRPr lang="en-US"/>
          </a:p>
        </p:txBody>
      </p:sp>
    </p:spTree>
    <p:extLst>
      <p:ext uri="{BB962C8B-B14F-4D97-AF65-F5344CB8AC3E}">
        <p14:creationId xmlns:p14="http://schemas.microsoft.com/office/powerpoint/2010/main" val="4260913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4593ED-8D98-4040-B32C-3A31833BADA9}" type="datetimeFigureOut">
              <a:rPr lang="en-US" smtClean="0"/>
              <a:t>2/23/2025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5D410C-E715-428C-9435-2CA1EBDE637D}" type="slidenum">
              <a:rPr lang="en-US" smtClean="0"/>
              <a:t>‹#›</a:t>
            </a:fld>
            <a:endParaRPr lang="en-US"/>
          </a:p>
        </p:txBody>
      </p:sp>
    </p:spTree>
    <p:extLst>
      <p:ext uri="{BB962C8B-B14F-4D97-AF65-F5344CB8AC3E}">
        <p14:creationId xmlns:p14="http://schemas.microsoft.com/office/powerpoint/2010/main" val="4075640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4593ED-8D98-4040-B32C-3A31833BADA9}" type="datetimeFigureOut">
              <a:rPr lang="en-US" smtClean="0"/>
              <a:t>2/23/2025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5D410C-E715-428C-9435-2CA1EBDE637D}" type="slidenum">
              <a:rPr lang="en-US" smtClean="0"/>
              <a:t>‹#›</a:t>
            </a:fld>
            <a:endParaRPr lang="en-US"/>
          </a:p>
        </p:txBody>
      </p:sp>
    </p:spTree>
    <p:extLst>
      <p:ext uri="{BB962C8B-B14F-4D97-AF65-F5344CB8AC3E}">
        <p14:creationId xmlns:p14="http://schemas.microsoft.com/office/powerpoint/2010/main" val="304932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4593ED-8D98-4040-B32C-3A31833BADA9}" type="datetimeFigureOut">
              <a:rPr lang="en-US" smtClean="0"/>
              <a:t>2/23/2025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5D410C-E715-428C-9435-2CA1EBDE637D}" type="slidenum">
              <a:rPr lang="en-US" smtClean="0"/>
              <a:t>‹#›</a:t>
            </a:fld>
            <a:endParaRPr lang="en-US"/>
          </a:p>
        </p:txBody>
      </p:sp>
    </p:spTree>
    <p:extLst>
      <p:ext uri="{BB962C8B-B14F-4D97-AF65-F5344CB8AC3E}">
        <p14:creationId xmlns:p14="http://schemas.microsoft.com/office/powerpoint/2010/main" val="463902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84593ED-8D98-4040-B32C-3A31833BADA9}" type="datetimeFigureOut">
              <a:rPr lang="en-US" smtClean="0"/>
              <a:t>2/23/2025</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95D410C-E715-428C-9435-2CA1EBDE637D}" type="slidenum">
              <a:rPr lang="en-US" smtClean="0"/>
              <a:t>‹#›</a:t>
            </a:fld>
            <a:endParaRPr lang="en-US"/>
          </a:p>
        </p:txBody>
      </p:sp>
    </p:spTree>
    <p:extLst>
      <p:ext uri="{BB962C8B-B14F-4D97-AF65-F5344CB8AC3E}">
        <p14:creationId xmlns:p14="http://schemas.microsoft.com/office/powerpoint/2010/main" val="183469693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27214-C296-BFBD-7834-6F4458CFCCD6}"/>
              </a:ext>
            </a:extLst>
          </p:cNvPr>
          <p:cNvSpPr>
            <a:spLocks noGrp="1"/>
          </p:cNvSpPr>
          <p:nvPr>
            <p:ph type="ctrTitle"/>
          </p:nvPr>
        </p:nvSpPr>
        <p:spPr/>
        <p:txBody>
          <a:bodyPr>
            <a:normAutofit fontScale="90000"/>
          </a:bodyPr>
          <a:lstStyle/>
          <a:p>
            <a:r>
              <a:rPr lang="en-US" sz="4400" dirty="0">
                <a:latin typeface="Engravers MT" panose="02090707080505020304" pitchFamily="18" charset="0"/>
              </a:rPr>
              <a:t>Barriers to Implementing a Just Culture</a:t>
            </a:r>
          </a:p>
        </p:txBody>
      </p:sp>
      <p:sp>
        <p:nvSpPr>
          <p:cNvPr id="3" name="Subtitle 2">
            <a:extLst>
              <a:ext uri="{FF2B5EF4-FFF2-40B4-BE49-F238E27FC236}">
                <a16:creationId xmlns:a16="http://schemas.microsoft.com/office/drawing/2014/main" id="{9A34FC0C-74A7-BE7A-BE84-AAFB139497E1}"/>
              </a:ext>
            </a:extLst>
          </p:cNvPr>
          <p:cNvSpPr>
            <a:spLocks noGrp="1"/>
          </p:cNvSpPr>
          <p:nvPr>
            <p:ph type="subTitle" idx="1"/>
          </p:nvPr>
        </p:nvSpPr>
        <p:spPr>
          <a:xfrm>
            <a:off x="1371600" y="3632200"/>
            <a:ext cx="9448800" cy="1396999"/>
          </a:xfrm>
        </p:spPr>
        <p:txBody>
          <a:bodyPr>
            <a:normAutofit/>
          </a:bodyPr>
          <a:lstStyle/>
          <a:p>
            <a:r>
              <a:rPr lang="en-US" sz="1800" dirty="0">
                <a:latin typeface="Lucida Console" panose="020B0609040504020204" pitchFamily="49" charset="0"/>
              </a:rPr>
              <a:t>By Jordany Gonzalez</a:t>
            </a:r>
          </a:p>
          <a:p>
            <a:r>
              <a:rPr lang="en-US" sz="1800" dirty="0">
                <a:latin typeface="Lucida Console" panose="020B0609040504020204" pitchFamily="49" charset="0"/>
              </a:rPr>
              <a:t>Professor Sue Sampson</a:t>
            </a:r>
          </a:p>
          <a:p>
            <a:r>
              <a:rPr lang="en-US" sz="1400" dirty="0">
                <a:latin typeface="Lucida Console" panose="020B0609040504020204" pitchFamily="49" charset="0"/>
              </a:rPr>
              <a:t>CSD 380 </a:t>
            </a:r>
          </a:p>
          <a:p>
            <a:r>
              <a:rPr lang="en-US" sz="1400" dirty="0">
                <a:latin typeface="Lucida Console" panose="020B0609040504020204" pitchFamily="49" charset="0"/>
              </a:rPr>
              <a:t>February 23, 2025</a:t>
            </a:r>
          </a:p>
        </p:txBody>
      </p:sp>
    </p:spTree>
    <p:extLst>
      <p:ext uri="{BB962C8B-B14F-4D97-AF65-F5344CB8AC3E}">
        <p14:creationId xmlns:p14="http://schemas.microsoft.com/office/powerpoint/2010/main" val="193026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D7D90-D6E5-59BC-14A7-66AB55A87DA7}"/>
              </a:ext>
            </a:extLst>
          </p:cNvPr>
          <p:cNvSpPr>
            <a:spLocks noGrp="1"/>
          </p:cNvSpPr>
          <p:nvPr>
            <p:ph type="title"/>
          </p:nvPr>
        </p:nvSpPr>
        <p:spPr/>
        <p:txBody>
          <a:bodyPr/>
          <a:lstStyle/>
          <a:p>
            <a:r>
              <a:rPr lang="en-US" dirty="0"/>
              <a:t>What is Just Culture?</a:t>
            </a:r>
          </a:p>
        </p:txBody>
      </p:sp>
      <p:sp>
        <p:nvSpPr>
          <p:cNvPr id="3" name="Content Placeholder 2">
            <a:extLst>
              <a:ext uri="{FF2B5EF4-FFF2-40B4-BE49-F238E27FC236}">
                <a16:creationId xmlns:a16="http://schemas.microsoft.com/office/drawing/2014/main" id="{373813F2-00DB-7436-B35F-BA1EA963C5A3}"/>
              </a:ext>
            </a:extLst>
          </p:cNvPr>
          <p:cNvSpPr>
            <a:spLocks noGrp="1"/>
          </p:cNvSpPr>
          <p:nvPr>
            <p:ph idx="1"/>
          </p:nvPr>
        </p:nvSpPr>
        <p:spPr>
          <a:xfrm>
            <a:off x="685800" y="2194560"/>
            <a:ext cx="6642463" cy="4024125"/>
          </a:xfrm>
        </p:spPr>
        <p:txBody>
          <a:bodyPr>
            <a:normAutofit/>
          </a:bodyPr>
          <a:lstStyle/>
          <a:p>
            <a:pPr marL="0" indent="0">
              <a:buNone/>
            </a:pPr>
            <a:r>
              <a:rPr lang="en-US" sz="2400" dirty="0"/>
              <a:t>Just Culture promotes a work environment where employees can report errors without fear of punishment. The focus shifts from blame to learning and accountability. It distinguishes between human error, at-risk behavior, and reckless behavior. This approach encourages continuous improvement and ensures both individuals and organizations take responsibility for safety outcomes (Dekker, 2011; </a:t>
            </a:r>
            <a:r>
              <a:rPr lang="en-US" sz="2400" dirty="0" err="1"/>
              <a:t>PSNet</a:t>
            </a:r>
            <a:r>
              <a:rPr lang="en-US" sz="2400" dirty="0"/>
              <a:t>, 2023).</a:t>
            </a:r>
          </a:p>
        </p:txBody>
      </p:sp>
    </p:spTree>
    <p:extLst>
      <p:ext uri="{BB962C8B-B14F-4D97-AF65-F5344CB8AC3E}">
        <p14:creationId xmlns:p14="http://schemas.microsoft.com/office/powerpoint/2010/main" val="316688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D5AF9-971C-F856-988D-73D72561BB18}"/>
              </a:ext>
            </a:extLst>
          </p:cNvPr>
          <p:cNvSpPr>
            <a:spLocks noGrp="1"/>
          </p:cNvSpPr>
          <p:nvPr>
            <p:ph type="title"/>
          </p:nvPr>
        </p:nvSpPr>
        <p:spPr>
          <a:xfrm>
            <a:off x="1537064" y="764373"/>
            <a:ext cx="8610600" cy="1293028"/>
          </a:xfrm>
        </p:spPr>
        <p:txBody>
          <a:bodyPr/>
          <a:lstStyle/>
          <a:p>
            <a:pPr algn="ctr"/>
            <a:r>
              <a:rPr lang="en-US" dirty="0"/>
              <a:t>Key Principles</a:t>
            </a:r>
          </a:p>
        </p:txBody>
      </p:sp>
      <p:sp>
        <p:nvSpPr>
          <p:cNvPr id="3" name="Content Placeholder 2">
            <a:extLst>
              <a:ext uri="{FF2B5EF4-FFF2-40B4-BE49-F238E27FC236}">
                <a16:creationId xmlns:a16="http://schemas.microsoft.com/office/drawing/2014/main" id="{9EFE1E30-3F79-5E48-C71F-5BB83FF7866C}"/>
              </a:ext>
            </a:extLst>
          </p:cNvPr>
          <p:cNvSpPr>
            <a:spLocks noGrp="1"/>
          </p:cNvSpPr>
          <p:nvPr>
            <p:ph idx="1"/>
          </p:nvPr>
        </p:nvSpPr>
        <p:spPr/>
        <p:txBody>
          <a:bodyPr/>
          <a:lstStyle/>
          <a:p>
            <a:pPr marL="0" indent="0">
              <a:buNone/>
            </a:pPr>
            <a:r>
              <a:rPr lang="en-US" b="1" dirty="0"/>
              <a:t>Fairness</a:t>
            </a:r>
            <a:r>
              <a:rPr lang="en-US" dirty="0"/>
              <a:t>: Distinguishes between human error and negligence (Dekker, 2011).</a:t>
            </a:r>
          </a:p>
          <a:p>
            <a:pPr marL="0" indent="0">
              <a:buNone/>
            </a:pPr>
            <a:endParaRPr lang="en-US" dirty="0"/>
          </a:p>
          <a:p>
            <a:pPr marL="0" indent="0">
              <a:buNone/>
            </a:pPr>
            <a:r>
              <a:rPr lang="en-US" b="1" dirty="0"/>
              <a:t>Openness</a:t>
            </a:r>
            <a:r>
              <a:rPr lang="en-US" dirty="0"/>
              <a:t>: Encourages transparent error reporting (Ingram, 2023).</a:t>
            </a:r>
          </a:p>
          <a:p>
            <a:pPr marL="0" indent="0">
              <a:buNone/>
            </a:pPr>
            <a:endParaRPr lang="en-US" dirty="0"/>
          </a:p>
          <a:p>
            <a:pPr marL="0" indent="0">
              <a:buNone/>
            </a:pPr>
            <a:r>
              <a:rPr lang="en-US" b="1" dirty="0"/>
              <a:t>Learning</a:t>
            </a:r>
            <a:r>
              <a:rPr lang="en-US" dirty="0"/>
              <a:t>: Promotes system improvement based on incident reviews (Humanistic Systems, 2023).</a:t>
            </a:r>
          </a:p>
          <a:p>
            <a:pPr marL="0" indent="0">
              <a:buNone/>
            </a:pPr>
            <a:endParaRPr lang="en-US" dirty="0"/>
          </a:p>
          <a:p>
            <a:pPr marL="0" indent="0">
              <a:buNone/>
            </a:pPr>
            <a:r>
              <a:rPr lang="en-US" b="1" dirty="0"/>
              <a:t>Accountability</a:t>
            </a:r>
            <a:r>
              <a:rPr lang="en-US" dirty="0"/>
              <a:t>: Ensures responsibility without unfair punishment (</a:t>
            </a:r>
            <a:r>
              <a:rPr lang="en-US" dirty="0" err="1"/>
              <a:t>PSNet</a:t>
            </a:r>
            <a:r>
              <a:rPr lang="en-US" dirty="0"/>
              <a:t>, 2023).</a:t>
            </a:r>
          </a:p>
        </p:txBody>
      </p:sp>
    </p:spTree>
    <p:extLst>
      <p:ext uri="{BB962C8B-B14F-4D97-AF65-F5344CB8AC3E}">
        <p14:creationId xmlns:p14="http://schemas.microsoft.com/office/powerpoint/2010/main" val="4290031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E4A15-F4DA-1EB6-0E1B-10CE2DCC0344}"/>
              </a:ext>
            </a:extLst>
          </p:cNvPr>
          <p:cNvSpPr>
            <a:spLocks noGrp="1"/>
          </p:cNvSpPr>
          <p:nvPr>
            <p:ph type="title"/>
          </p:nvPr>
        </p:nvSpPr>
        <p:spPr>
          <a:xfrm>
            <a:off x="491560" y="89255"/>
            <a:ext cx="8610600" cy="1293028"/>
          </a:xfrm>
        </p:spPr>
        <p:txBody>
          <a:bodyPr/>
          <a:lstStyle/>
          <a:p>
            <a:pPr algn="l"/>
            <a:r>
              <a:rPr lang="en-US" dirty="0"/>
              <a:t>Visual representation</a:t>
            </a:r>
          </a:p>
        </p:txBody>
      </p:sp>
      <p:pic>
        <p:nvPicPr>
          <p:cNvPr id="4" name="Content Placeholder 3">
            <a:extLst>
              <a:ext uri="{FF2B5EF4-FFF2-40B4-BE49-F238E27FC236}">
                <a16:creationId xmlns:a16="http://schemas.microsoft.com/office/drawing/2014/main" id="{E7F7C8F0-3C1C-0D6C-6224-78B928896188}"/>
              </a:ext>
            </a:extLst>
          </p:cNvPr>
          <p:cNvPicPr>
            <a:picLocks noGrp="1" noChangeAspect="1"/>
          </p:cNvPicPr>
          <p:nvPr>
            <p:ph idx="1"/>
          </p:nvPr>
        </p:nvPicPr>
        <p:blipFill>
          <a:blip r:embed="rId2"/>
          <a:stretch>
            <a:fillRect/>
          </a:stretch>
        </p:blipFill>
        <p:spPr>
          <a:xfrm>
            <a:off x="3500846" y="990594"/>
            <a:ext cx="5601314" cy="5634459"/>
          </a:xfrm>
          <a:prstGeom prst="rect">
            <a:avLst/>
          </a:prstGeom>
        </p:spPr>
      </p:pic>
      <p:sp>
        <p:nvSpPr>
          <p:cNvPr id="5" name="Oval 4">
            <a:extLst>
              <a:ext uri="{FF2B5EF4-FFF2-40B4-BE49-F238E27FC236}">
                <a16:creationId xmlns:a16="http://schemas.microsoft.com/office/drawing/2014/main" id="{A557F9E1-41BA-FF38-BC17-DAD2582B331F}"/>
              </a:ext>
            </a:extLst>
          </p:cNvPr>
          <p:cNvSpPr/>
          <p:nvPr/>
        </p:nvSpPr>
        <p:spPr>
          <a:xfrm>
            <a:off x="5223817" y="2730137"/>
            <a:ext cx="2155372" cy="2155372"/>
          </a:xfrm>
          <a:prstGeom prst="ellipse">
            <a:avLst/>
          </a:prstGeom>
          <a:solidFill>
            <a:schemeClr val="tx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9FDB6D0-1D8B-6F86-7D21-2C22D51EC721}"/>
              </a:ext>
            </a:extLst>
          </p:cNvPr>
          <p:cNvSpPr txBox="1"/>
          <p:nvPr/>
        </p:nvSpPr>
        <p:spPr>
          <a:xfrm>
            <a:off x="5406697" y="3634336"/>
            <a:ext cx="1789611" cy="369332"/>
          </a:xfrm>
          <a:prstGeom prst="rect">
            <a:avLst/>
          </a:prstGeom>
          <a:noFill/>
        </p:spPr>
        <p:txBody>
          <a:bodyPr wrap="square" rtlCol="0">
            <a:spAutoFit/>
          </a:bodyPr>
          <a:lstStyle/>
          <a:p>
            <a:r>
              <a:rPr lang="en-US" dirty="0">
                <a:solidFill>
                  <a:schemeClr val="bg1"/>
                </a:solidFill>
              </a:rPr>
              <a:t>JUST CULTURE</a:t>
            </a:r>
          </a:p>
        </p:txBody>
      </p:sp>
    </p:spTree>
    <p:extLst>
      <p:ext uri="{BB962C8B-B14F-4D97-AF65-F5344CB8AC3E}">
        <p14:creationId xmlns:p14="http://schemas.microsoft.com/office/powerpoint/2010/main" val="1167722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D566B-939C-45A9-3EB8-06939B110D4F}"/>
              </a:ext>
            </a:extLst>
          </p:cNvPr>
          <p:cNvSpPr>
            <a:spLocks noGrp="1"/>
          </p:cNvSpPr>
          <p:nvPr>
            <p:ph type="title"/>
          </p:nvPr>
        </p:nvSpPr>
        <p:spPr>
          <a:xfrm>
            <a:off x="685800" y="777436"/>
            <a:ext cx="8610600" cy="1293028"/>
          </a:xfrm>
        </p:spPr>
        <p:txBody>
          <a:bodyPr/>
          <a:lstStyle/>
          <a:p>
            <a:pPr algn="l"/>
            <a:r>
              <a:rPr lang="en-US" dirty="0"/>
              <a:t>Barriers to Implementation</a:t>
            </a:r>
          </a:p>
        </p:txBody>
      </p:sp>
      <p:sp>
        <p:nvSpPr>
          <p:cNvPr id="3" name="Content Placeholder 2">
            <a:extLst>
              <a:ext uri="{FF2B5EF4-FFF2-40B4-BE49-F238E27FC236}">
                <a16:creationId xmlns:a16="http://schemas.microsoft.com/office/drawing/2014/main" id="{F04A87F9-CEF0-BFB3-36D4-20A87E9BF412}"/>
              </a:ext>
            </a:extLst>
          </p:cNvPr>
          <p:cNvSpPr>
            <a:spLocks noGrp="1"/>
          </p:cNvSpPr>
          <p:nvPr>
            <p:ph idx="1"/>
          </p:nvPr>
        </p:nvSpPr>
        <p:spPr/>
        <p:txBody>
          <a:bodyPr/>
          <a:lstStyle/>
          <a:p>
            <a:pPr marL="457200" indent="-457200">
              <a:buFont typeface="+mj-lt"/>
              <a:buAutoNum type="arabicPeriod"/>
            </a:pPr>
            <a:r>
              <a:rPr lang="en-US" b="1" dirty="0"/>
              <a:t>Fear of Punishment:</a:t>
            </a:r>
            <a:r>
              <a:rPr lang="en-US" dirty="0"/>
              <a:t> Employees avoid reporting to avoid disciplinary action (Ingram, 2023).</a:t>
            </a:r>
          </a:p>
          <a:p>
            <a:pPr marL="457200" indent="-457200">
              <a:buFont typeface="+mj-lt"/>
              <a:buAutoNum type="arabicPeriod"/>
            </a:pPr>
            <a:r>
              <a:rPr lang="en-US" b="1" dirty="0"/>
              <a:t>Lack of Trust:</a:t>
            </a:r>
            <a:r>
              <a:rPr lang="en-US" dirty="0"/>
              <a:t> Staff doubt how leadership will handle reported issues (Humanistic Systems, 2023).</a:t>
            </a:r>
          </a:p>
          <a:p>
            <a:pPr marL="457200" indent="-457200">
              <a:buFont typeface="+mj-lt"/>
              <a:buAutoNum type="arabicPeriod"/>
            </a:pPr>
            <a:r>
              <a:rPr lang="en-US" b="1" dirty="0"/>
              <a:t>Resistance to Change:</a:t>
            </a:r>
            <a:r>
              <a:rPr lang="en-US" dirty="0"/>
              <a:t> Long-standing practices make change difficult (</a:t>
            </a:r>
            <a:r>
              <a:rPr lang="en-US" dirty="0" err="1"/>
              <a:t>PSNet</a:t>
            </a:r>
            <a:r>
              <a:rPr lang="en-US" dirty="0"/>
              <a:t>, 2023).</a:t>
            </a:r>
          </a:p>
          <a:p>
            <a:pPr marL="457200" indent="-457200">
              <a:buFont typeface="+mj-lt"/>
              <a:buAutoNum type="arabicPeriod"/>
            </a:pPr>
            <a:r>
              <a:rPr lang="en-US" b="1" dirty="0"/>
              <a:t>Leadership Commitment:</a:t>
            </a:r>
            <a:r>
              <a:rPr lang="en-US" dirty="0"/>
              <a:t> Without strong leadership support, progress stalls (Ingram, 2023).</a:t>
            </a:r>
          </a:p>
          <a:p>
            <a:pPr marL="457200" indent="-457200">
              <a:buFont typeface="+mj-lt"/>
              <a:buAutoNum type="arabicPeriod"/>
            </a:pPr>
            <a:r>
              <a:rPr lang="en-US" b="1" dirty="0"/>
              <a:t>Resource Constraints:</a:t>
            </a:r>
            <a:r>
              <a:rPr lang="en-US" dirty="0"/>
              <a:t> Limited training, systems, and staff time hinder progress (Dekker, 2011).</a:t>
            </a:r>
          </a:p>
        </p:txBody>
      </p:sp>
    </p:spTree>
    <p:extLst>
      <p:ext uri="{BB962C8B-B14F-4D97-AF65-F5344CB8AC3E}">
        <p14:creationId xmlns:p14="http://schemas.microsoft.com/office/powerpoint/2010/main" val="1971590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EC212-2158-C127-150E-B21644A5C2E0}"/>
              </a:ext>
            </a:extLst>
          </p:cNvPr>
          <p:cNvSpPr>
            <a:spLocks noGrp="1"/>
          </p:cNvSpPr>
          <p:nvPr>
            <p:ph type="title"/>
          </p:nvPr>
        </p:nvSpPr>
        <p:spPr>
          <a:xfrm>
            <a:off x="1790700" y="529241"/>
            <a:ext cx="8610600" cy="1293028"/>
          </a:xfrm>
        </p:spPr>
        <p:txBody>
          <a:bodyPr/>
          <a:lstStyle/>
          <a:p>
            <a:pPr algn="ctr"/>
            <a:r>
              <a:rPr lang="en-US" dirty="0"/>
              <a:t>Impact of Barriers</a:t>
            </a:r>
          </a:p>
        </p:txBody>
      </p:sp>
      <p:sp>
        <p:nvSpPr>
          <p:cNvPr id="3" name="Content Placeholder 2">
            <a:extLst>
              <a:ext uri="{FF2B5EF4-FFF2-40B4-BE49-F238E27FC236}">
                <a16:creationId xmlns:a16="http://schemas.microsoft.com/office/drawing/2014/main" id="{CEAB9DF1-75FD-3AE1-18C1-8EE8436BD9BB}"/>
              </a:ext>
            </a:extLst>
          </p:cNvPr>
          <p:cNvSpPr>
            <a:spLocks noGrp="1"/>
          </p:cNvSpPr>
          <p:nvPr>
            <p:ph idx="1"/>
          </p:nvPr>
        </p:nvSpPr>
        <p:spPr>
          <a:xfrm>
            <a:off x="685800" y="1593670"/>
            <a:ext cx="10820400" cy="1554480"/>
          </a:xfrm>
        </p:spPr>
        <p:txBody>
          <a:bodyPr/>
          <a:lstStyle/>
          <a:p>
            <a:pPr marL="0" indent="0">
              <a:buNone/>
            </a:pPr>
            <a:r>
              <a:rPr lang="en-US" dirty="0"/>
              <a:t>These barriers undermine open communication, leading to underreporting of incidents, missed learning opportunities, and continued safety risks. Without trust and leadership commitment, Just Culture becomes superficial rather than transformational (Humanistic Systems, 2023; </a:t>
            </a:r>
            <a:r>
              <a:rPr lang="en-US" dirty="0" err="1"/>
              <a:t>PSNet</a:t>
            </a:r>
            <a:r>
              <a:rPr lang="en-US" dirty="0"/>
              <a:t>, 2023).</a:t>
            </a:r>
          </a:p>
        </p:txBody>
      </p:sp>
      <p:pic>
        <p:nvPicPr>
          <p:cNvPr id="4" name="Picture 3">
            <a:extLst>
              <a:ext uri="{FF2B5EF4-FFF2-40B4-BE49-F238E27FC236}">
                <a16:creationId xmlns:a16="http://schemas.microsoft.com/office/drawing/2014/main" id="{0CA7D6F0-9B7C-88D3-4272-9DF9143012FF}"/>
              </a:ext>
            </a:extLst>
          </p:cNvPr>
          <p:cNvPicPr>
            <a:picLocks noChangeAspect="1"/>
          </p:cNvPicPr>
          <p:nvPr/>
        </p:nvPicPr>
        <p:blipFill>
          <a:blip r:embed="rId2"/>
          <a:stretch>
            <a:fillRect/>
          </a:stretch>
        </p:blipFill>
        <p:spPr>
          <a:xfrm>
            <a:off x="3181350" y="3013574"/>
            <a:ext cx="5829300" cy="3495675"/>
          </a:xfrm>
          <a:prstGeom prst="rect">
            <a:avLst/>
          </a:prstGeom>
        </p:spPr>
      </p:pic>
    </p:spTree>
    <p:extLst>
      <p:ext uri="{BB962C8B-B14F-4D97-AF65-F5344CB8AC3E}">
        <p14:creationId xmlns:p14="http://schemas.microsoft.com/office/powerpoint/2010/main" val="1969356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29982-92DB-0E60-D9CB-9B814C190114}"/>
              </a:ext>
            </a:extLst>
          </p:cNvPr>
          <p:cNvSpPr>
            <a:spLocks noGrp="1"/>
          </p:cNvSpPr>
          <p:nvPr>
            <p:ph type="title"/>
          </p:nvPr>
        </p:nvSpPr>
        <p:spPr>
          <a:xfrm>
            <a:off x="685800" y="901532"/>
            <a:ext cx="8610600" cy="1293028"/>
          </a:xfrm>
        </p:spPr>
        <p:txBody>
          <a:bodyPr/>
          <a:lstStyle/>
          <a:p>
            <a:pPr algn="l"/>
            <a:r>
              <a:rPr lang="en-US" dirty="0"/>
              <a:t>Overcoming Barriers</a:t>
            </a:r>
          </a:p>
        </p:txBody>
      </p:sp>
      <p:sp>
        <p:nvSpPr>
          <p:cNvPr id="3" name="Content Placeholder 2">
            <a:extLst>
              <a:ext uri="{FF2B5EF4-FFF2-40B4-BE49-F238E27FC236}">
                <a16:creationId xmlns:a16="http://schemas.microsoft.com/office/drawing/2014/main" id="{B7371ED5-47CC-8E77-E0A4-35EBC05DC94C}"/>
              </a:ext>
            </a:extLst>
          </p:cNvPr>
          <p:cNvSpPr>
            <a:spLocks noGrp="1"/>
          </p:cNvSpPr>
          <p:nvPr>
            <p:ph idx="1"/>
          </p:nvPr>
        </p:nvSpPr>
        <p:spPr>
          <a:xfrm>
            <a:off x="685800" y="2194560"/>
            <a:ext cx="6041571" cy="4024125"/>
          </a:xfrm>
        </p:spPr>
        <p:txBody>
          <a:bodyPr>
            <a:normAutofit fontScale="92500" lnSpcReduction="10000"/>
          </a:bodyPr>
          <a:lstStyle/>
          <a:p>
            <a:r>
              <a:rPr lang="en-US" dirty="0"/>
              <a:t>Error Reporting System: Develop an easy, non-punitive reporting process (</a:t>
            </a:r>
            <a:r>
              <a:rPr lang="en-US" dirty="0" err="1"/>
              <a:t>PSNet</a:t>
            </a:r>
            <a:r>
              <a:rPr lang="en-US" dirty="0"/>
              <a:t>, 2023).</a:t>
            </a:r>
          </a:p>
          <a:p>
            <a:r>
              <a:rPr lang="en-US" dirty="0"/>
              <a:t>Training: Educate staff on Just Culture principles and behavior classification (Ingram, 2023).</a:t>
            </a:r>
          </a:p>
          <a:p>
            <a:r>
              <a:rPr lang="en-US" dirty="0"/>
              <a:t>Leadership Commitment: Leaders must model and enforce Just Culture practices (Humanistic Systems, 2023).</a:t>
            </a:r>
          </a:p>
          <a:p>
            <a:r>
              <a:rPr lang="en-US" dirty="0"/>
              <a:t>Transparency: Promote open discussions about errors and solutions (Dekker, 2011).</a:t>
            </a:r>
          </a:p>
          <a:p>
            <a:r>
              <a:rPr lang="en-US" dirty="0"/>
              <a:t>Resource Allocation: Provide time, tools, and personnel for continuous learning (</a:t>
            </a:r>
            <a:r>
              <a:rPr lang="en-US" dirty="0" err="1"/>
              <a:t>PSNet</a:t>
            </a:r>
            <a:r>
              <a:rPr lang="en-US" dirty="0"/>
              <a:t>, 2023).</a:t>
            </a:r>
          </a:p>
        </p:txBody>
      </p:sp>
      <p:pic>
        <p:nvPicPr>
          <p:cNvPr id="5" name="Picture 4">
            <a:extLst>
              <a:ext uri="{FF2B5EF4-FFF2-40B4-BE49-F238E27FC236}">
                <a16:creationId xmlns:a16="http://schemas.microsoft.com/office/drawing/2014/main" id="{88625540-1463-9B25-44D8-E106D7CE64F2}"/>
              </a:ext>
            </a:extLst>
          </p:cNvPr>
          <p:cNvPicPr>
            <a:picLocks noChangeAspect="1"/>
          </p:cNvPicPr>
          <p:nvPr/>
        </p:nvPicPr>
        <p:blipFill>
          <a:blip r:embed="rId2"/>
          <a:stretch>
            <a:fillRect/>
          </a:stretch>
        </p:blipFill>
        <p:spPr>
          <a:xfrm>
            <a:off x="6660142" y="2364378"/>
            <a:ext cx="5272516" cy="2995748"/>
          </a:xfrm>
          <a:prstGeom prst="rect">
            <a:avLst/>
          </a:prstGeom>
        </p:spPr>
      </p:pic>
    </p:spTree>
    <p:extLst>
      <p:ext uri="{BB962C8B-B14F-4D97-AF65-F5344CB8AC3E}">
        <p14:creationId xmlns:p14="http://schemas.microsoft.com/office/powerpoint/2010/main" val="3456149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9EADC-CB83-5741-9D27-117878D16E22}"/>
              </a:ext>
            </a:extLst>
          </p:cNvPr>
          <p:cNvSpPr>
            <a:spLocks noGrp="1"/>
          </p:cNvSpPr>
          <p:nvPr>
            <p:ph type="title"/>
          </p:nvPr>
        </p:nvSpPr>
        <p:spPr/>
        <p:txBody>
          <a:bodyPr/>
          <a:lstStyle/>
          <a:p>
            <a:pPr algn="l"/>
            <a:r>
              <a:rPr lang="en-US" dirty="0"/>
              <a:t>Case Study Example</a:t>
            </a:r>
          </a:p>
        </p:txBody>
      </p:sp>
      <p:sp>
        <p:nvSpPr>
          <p:cNvPr id="3" name="Content Placeholder 2">
            <a:extLst>
              <a:ext uri="{FF2B5EF4-FFF2-40B4-BE49-F238E27FC236}">
                <a16:creationId xmlns:a16="http://schemas.microsoft.com/office/drawing/2014/main" id="{5E093581-17EE-DEE3-D5A0-C024F43CF400}"/>
              </a:ext>
            </a:extLst>
          </p:cNvPr>
          <p:cNvSpPr>
            <a:spLocks noGrp="1"/>
          </p:cNvSpPr>
          <p:nvPr>
            <p:ph idx="1"/>
          </p:nvPr>
        </p:nvSpPr>
        <p:spPr>
          <a:xfrm>
            <a:off x="6096000" y="2194560"/>
            <a:ext cx="5410199" cy="4024125"/>
          </a:xfrm>
        </p:spPr>
        <p:txBody>
          <a:bodyPr/>
          <a:lstStyle/>
          <a:p>
            <a:pPr marL="0" indent="0">
              <a:buNone/>
            </a:pPr>
            <a:r>
              <a:rPr lang="en-US" dirty="0"/>
              <a:t>Fairview Health Services implemented Just Culture by training staff to differentiate human error from reckless behavior. They partnered with the Minnesota Alliance for Patient Safety and used data-driven feedback to reinforce the culture. This approach led to increased reporting, improved safety, and greater staff engagement (</a:t>
            </a:r>
            <a:r>
              <a:rPr lang="en-US" dirty="0" err="1"/>
              <a:t>PSNet</a:t>
            </a:r>
            <a:r>
              <a:rPr lang="en-US" dirty="0"/>
              <a:t>, 2023).</a:t>
            </a:r>
          </a:p>
        </p:txBody>
      </p:sp>
      <p:pic>
        <p:nvPicPr>
          <p:cNvPr id="4" name="Picture 3">
            <a:extLst>
              <a:ext uri="{FF2B5EF4-FFF2-40B4-BE49-F238E27FC236}">
                <a16:creationId xmlns:a16="http://schemas.microsoft.com/office/drawing/2014/main" id="{01045BD8-D3B8-E98F-09E5-4078EF907082}"/>
              </a:ext>
            </a:extLst>
          </p:cNvPr>
          <p:cNvPicPr>
            <a:picLocks noChangeAspect="1"/>
          </p:cNvPicPr>
          <p:nvPr/>
        </p:nvPicPr>
        <p:blipFill>
          <a:blip r:embed="rId2"/>
          <a:stretch>
            <a:fillRect/>
          </a:stretch>
        </p:blipFill>
        <p:spPr>
          <a:xfrm>
            <a:off x="298268" y="2194560"/>
            <a:ext cx="3810000" cy="1000125"/>
          </a:xfrm>
          <a:prstGeom prst="rect">
            <a:avLst/>
          </a:prstGeom>
        </p:spPr>
      </p:pic>
      <p:pic>
        <p:nvPicPr>
          <p:cNvPr id="5" name="Picture 4">
            <a:extLst>
              <a:ext uri="{FF2B5EF4-FFF2-40B4-BE49-F238E27FC236}">
                <a16:creationId xmlns:a16="http://schemas.microsoft.com/office/drawing/2014/main" id="{3002DE8D-060A-156A-4D84-7A27430B3E80}"/>
              </a:ext>
            </a:extLst>
          </p:cNvPr>
          <p:cNvPicPr>
            <a:picLocks noChangeAspect="1"/>
          </p:cNvPicPr>
          <p:nvPr/>
        </p:nvPicPr>
        <p:blipFill>
          <a:blip r:embed="rId3"/>
          <a:stretch>
            <a:fillRect/>
          </a:stretch>
        </p:blipFill>
        <p:spPr>
          <a:xfrm>
            <a:off x="3114216" y="3240133"/>
            <a:ext cx="2981784" cy="1560467"/>
          </a:xfrm>
          <a:prstGeom prst="rect">
            <a:avLst/>
          </a:prstGeom>
        </p:spPr>
      </p:pic>
    </p:spTree>
    <p:extLst>
      <p:ext uri="{BB962C8B-B14F-4D97-AF65-F5344CB8AC3E}">
        <p14:creationId xmlns:p14="http://schemas.microsoft.com/office/powerpoint/2010/main" val="3725556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F0006-4B24-DCD0-B5C7-6E0E2326E882}"/>
              </a:ext>
            </a:extLst>
          </p:cNvPr>
          <p:cNvSpPr>
            <a:spLocks noGrp="1"/>
          </p:cNvSpPr>
          <p:nvPr>
            <p:ph type="title"/>
          </p:nvPr>
        </p:nvSpPr>
        <p:spPr>
          <a:xfrm>
            <a:off x="685800" y="639315"/>
            <a:ext cx="8610600" cy="1293028"/>
          </a:xfrm>
        </p:spPr>
        <p:txBody>
          <a:bodyPr/>
          <a:lstStyle/>
          <a:p>
            <a:pPr algn="l"/>
            <a:r>
              <a:rPr lang="en-US" dirty="0"/>
              <a:t>References</a:t>
            </a:r>
          </a:p>
        </p:txBody>
      </p:sp>
      <p:sp>
        <p:nvSpPr>
          <p:cNvPr id="3" name="Content Placeholder 2">
            <a:extLst>
              <a:ext uri="{FF2B5EF4-FFF2-40B4-BE49-F238E27FC236}">
                <a16:creationId xmlns:a16="http://schemas.microsoft.com/office/drawing/2014/main" id="{8512502D-02BE-EF1E-9F03-99176E3508CE}"/>
              </a:ext>
            </a:extLst>
          </p:cNvPr>
          <p:cNvSpPr>
            <a:spLocks noGrp="1"/>
          </p:cNvSpPr>
          <p:nvPr>
            <p:ph idx="1"/>
          </p:nvPr>
        </p:nvSpPr>
        <p:spPr/>
        <p:txBody>
          <a:bodyPr>
            <a:normAutofit fontScale="92500" lnSpcReduction="10000"/>
          </a:bodyPr>
          <a:lstStyle/>
          <a:p>
            <a:pPr>
              <a:buFont typeface="+mj-lt"/>
              <a:buAutoNum type="arabicPeriod"/>
            </a:pPr>
            <a:r>
              <a:rPr lang="en-US" dirty="0"/>
              <a:t>Dekker, Sidney. </a:t>
            </a:r>
            <a:r>
              <a:rPr lang="en-US" i="1" dirty="0"/>
              <a:t>Just Culture: Balancing Safety and Accountability.</a:t>
            </a:r>
            <a:r>
              <a:rPr lang="en-US" dirty="0"/>
              <a:t> Ashgate Publishing, 2011.</a:t>
            </a:r>
          </a:p>
          <a:p>
            <a:pPr>
              <a:buFont typeface="+mj-lt"/>
              <a:buAutoNum type="arabicPeriod"/>
            </a:pPr>
            <a:r>
              <a:rPr lang="en-US" dirty="0"/>
              <a:t>Ingram, Chris. "Breaking Down Barriers: </a:t>
            </a:r>
            <a:r>
              <a:rPr lang="en-US" dirty="0" err="1"/>
              <a:t>Realising</a:t>
            </a:r>
            <a:r>
              <a:rPr lang="en-US" dirty="0"/>
              <a:t> a Just Culture in Healthcare </a:t>
            </a:r>
            <a:r>
              <a:rPr lang="en-US" dirty="0" err="1"/>
              <a:t>Organisations</a:t>
            </a:r>
            <a:r>
              <a:rPr lang="en-US" dirty="0"/>
              <a:t>." </a:t>
            </a:r>
            <a:r>
              <a:rPr lang="en-US" i="1" dirty="0"/>
              <a:t>LinkedIn</a:t>
            </a:r>
            <a:r>
              <a:rPr lang="en-US" dirty="0"/>
              <a:t>, 18 Jan. 2023, https://www.linkedin.com/pulse/breaking-down-barriers-realising-just-culture-chris-ingram.</a:t>
            </a:r>
          </a:p>
          <a:p>
            <a:pPr>
              <a:buFont typeface="+mj-lt"/>
              <a:buAutoNum type="arabicPeriod"/>
            </a:pPr>
            <a:r>
              <a:rPr lang="en-US" dirty="0"/>
              <a:t>"Why Is It Just So Difficult? Barriers to ‘Just Culture’ in the Real World." </a:t>
            </a:r>
            <a:r>
              <a:rPr lang="en-US" i="1" dirty="0"/>
              <a:t>Humanistic Systems</a:t>
            </a:r>
            <a:r>
              <a:rPr lang="en-US" dirty="0"/>
              <a:t>, 18 Oct. 2023, https://humanisticsystems.com/2023/10/18/why-is-it-just-so-difficult-barriers-to-just-culture-in-the-real-world/.</a:t>
            </a:r>
          </a:p>
          <a:p>
            <a:pPr>
              <a:buFont typeface="+mj-lt"/>
              <a:buAutoNum type="arabicPeriod"/>
            </a:pPr>
            <a:r>
              <a:rPr lang="en-US" dirty="0"/>
              <a:t>"Making Just Culture a Reality: One Organization's Approach." </a:t>
            </a:r>
            <a:r>
              <a:rPr lang="en-US" i="1" dirty="0" err="1"/>
              <a:t>PSNet</a:t>
            </a:r>
            <a:r>
              <a:rPr lang="en-US" dirty="0"/>
              <a:t>, 1 Mar. 2023, https://psnet.ahrq.gov/perspective/making-just-culture-reality-one-organizations-approach.</a:t>
            </a:r>
          </a:p>
          <a:p>
            <a:pPr>
              <a:buFont typeface="+mj-lt"/>
              <a:buAutoNum type="arabicPeriod"/>
            </a:pPr>
            <a:r>
              <a:rPr lang="en-US" dirty="0"/>
              <a:t>"Just Culture: The Key to Learning from Mistakes." </a:t>
            </a:r>
            <a:r>
              <a:rPr lang="en-US" i="1" dirty="0"/>
              <a:t>YouTube</a:t>
            </a:r>
            <a:r>
              <a:rPr lang="en-US" dirty="0"/>
              <a:t>, uploaded by Just Culture, 2024, https://www.youtube.com/watch?v=QwFxZDp2LSo.</a:t>
            </a:r>
          </a:p>
        </p:txBody>
      </p:sp>
    </p:spTree>
    <p:extLst>
      <p:ext uri="{BB962C8B-B14F-4D97-AF65-F5344CB8AC3E}">
        <p14:creationId xmlns:p14="http://schemas.microsoft.com/office/powerpoint/2010/main" val="260136759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32</TotalTime>
  <Words>570</Words>
  <Application>Microsoft Office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Century Gothic</vt:lpstr>
      <vt:lpstr>Engravers MT</vt:lpstr>
      <vt:lpstr>Lucida Console</vt:lpstr>
      <vt:lpstr>Vapor Trail</vt:lpstr>
      <vt:lpstr>Barriers to Implementing a Just Culture</vt:lpstr>
      <vt:lpstr>What is Just Culture?</vt:lpstr>
      <vt:lpstr>Key Principles</vt:lpstr>
      <vt:lpstr>Visual representation</vt:lpstr>
      <vt:lpstr>Barriers to Implementation</vt:lpstr>
      <vt:lpstr>Impact of Barriers</vt:lpstr>
      <vt:lpstr>Overcoming Barriers</vt:lpstr>
      <vt:lpstr>Case Study Example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Jordany Gonzalez</dc:creator>
  <cp:lastModifiedBy>Jordany Gonzalez</cp:lastModifiedBy>
  <cp:revision>1</cp:revision>
  <dcterms:created xsi:type="dcterms:W3CDTF">2025-02-24T05:30:02Z</dcterms:created>
  <dcterms:modified xsi:type="dcterms:W3CDTF">2025-02-24T06:02:03Z</dcterms:modified>
</cp:coreProperties>
</file>