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4" r:id="rId6"/>
    <p:sldId id="265" r:id="rId7"/>
    <p:sldId id="274" r:id="rId8"/>
    <p:sldId id="275" r:id="rId9"/>
    <p:sldId id="267" r:id="rId10"/>
    <p:sldId id="268" r:id="rId11"/>
    <p:sldId id="272" r:id="rId12"/>
    <p:sldId id="269" r:id="rId13"/>
    <p:sldId id="273" r:id="rId14"/>
    <p:sldId id="270" r:id="rId15"/>
    <p:sldId id="271" r:id="rId16"/>
    <p:sldId id="260" r:id="rId17"/>
    <p:sldId id="261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363FE-BC02-4B6B-8DB6-63C6DD19FE11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EC5C1-CFAC-44D0-AEF8-9D8273639B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06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EC5C1-CFAC-44D0-AEF8-9D8273639B7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20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12838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0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0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82375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1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2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340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904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355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upa mostrando declínio de desempenho">
            <a:extLst>
              <a:ext uri="{FF2B5EF4-FFF2-40B4-BE49-F238E27FC236}">
                <a16:creationId xmlns:a16="http://schemas.microsoft.com/office/drawing/2014/main" id="{4ABA86AA-0F40-EA3D-29B8-B6C310B8E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2" b="14502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3867FC-EB8E-4B00-B7D5-7967D9DF1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D69E00ED-B0F1-4570-A74E-E05D0E9A8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074D0BE7-DDD8-46AB-A2C1-5B7FFD9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30BE89-BF15-B651-9826-231717599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pt-BR" sz="4500"/>
              <a:t>Pesquisa Exploratória Sobre Operações de</a:t>
            </a:r>
            <a:br>
              <a:rPr lang="pt-BR" sz="4500"/>
            </a:br>
            <a:r>
              <a:rPr lang="pt-BR" sz="4500"/>
              <a:t>Crédito no Brasil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A9B46F-B5EC-EEAF-AC95-E79C0E683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191B0E"/>
                </a:solidFill>
              </a:rPr>
              <a:t>Jordão Flores Finamor</a:t>
            </a:r>
            <a:endParaRPr lang="pt-BR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13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5B47297-3B2D-7311-C489-9DF2D72C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571500"/>
            <a:ext cx="9601200" cy="1485900"/>
          </a:xfrm>
        </p:spPr>
        <p:txBody>
          <a:bodyPr/>
          <a:lstStyle/>
          <a:p>
            <a:r>
              <a:rPr lang="en-US" dirty="0"/>
              <a:t>Resultados</a:t>
            </a:r>
            <a:endParaRPr lang="pt-BR" dirty="0"/>
          </a:p>
        </p:txBody>
      </p:sp>
      <p:pic>
        <p:nvPicPr>
          <p:cNvPr id="8" name="Imagem 7" descr="Forma">
            <a:extLst>
              <a:ext uri="{FF2B5EF4-FFF2-40B4-BE49-F238E27FC236}">
                <a16:creationId xmlns:a16="http://schemas.microsoft.com/office/drawing/2014/main" id="{4BB5DA10-9DAF-C046-50B3-A87601EEE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05" y="571500"/>
            <a:ext cx="1066495" cy="1066495"/>
          </a:xfrm>
          <a:prstGeom prst="rect">
            <a:avLst/>
          </a:prstGeom>
        </p:spPr>
      </p:pic>
      <p:pic>
        <p:nvPicPr>
          <p:cNvPr id="12" name="Espaço Reservado para Conteúdo 11" descr="Gráfico, Gráfico de linhas&#10;&#10;Descrição gerada automaticamente">
            <a:extLst>
              <a:ext uri="{FF2B5EF4-FFF2-40B4-BE49-F238E27FC236}">
                <a16:creationId xmlns:a16="http://schemas.microsoft.com/office/drawing/2014/main" id="{C133FE32-0FC0-82A2-192F-26F3B5964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935" y="1637995"/>
            <a:ext cx="7126129" cy="4658206"/>
          </a:xfrm>
        </p:spPr>
      </p:pic>
    </p:spTree>
    <p:extLst>
      <p:ext uri="{BB962C8B-B14F-4D97-AF65-F5344CB8AC3E}">
        <p14:creationId xmlns:p14="http://schemas.microsoft.com/office/powerpoint/2010/main" val="404706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5B47297-3B2D-7311-C489-9DF2D72C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571500"/>
            <a:ext cx="9601200" cy="1485900"/>
          </a:xfrm>
        </p:spPr>
        <p:txBody>
          <a:bodyPr/>
          <a:lstStyle/>
          <a:p>
            <a:r>
              <a:rPr lang="en-US" dirty="0"/>
              <a:t>Resultados</a:t>
            </a:r>
            <a:endParaRPr lang="pt-BR" dirty="0"/>
          </a:p>
        </p:txBody>
      </p:sp>
      <p:pic>
        <p:nvPicPr>
          <p:cNvPr id="8" name="Imagem 7" descr="Forma">
            <a:extLst>
              <a:ext uri="{FF2B5EF4-FFF2-40B4-BE49-F238E27FC236}">
                <a16:creationId xmlns:a16="http://schemas.microsoft.com/office/drawing/2014/main" id="{4BB5DA10-9DAF-C046-50B3-A87601EEE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05" y="571500"/>
            <a:ext cx="1066495" cy="1066495"/>
          </a:xfrm>
          <a:prstGeom prst="rect">
            <a:avLst/>
          </a:prstGeom>
        </p:spPr>
      </p:pic>
      <p:pic>
        <p:nvPicPr>
          <p:cNvPr id="12" name="Espaço Reservado para Conteúdo 11" descr="Gráfico, Gráfico de linhas&#10;&#10;Descrição gerada automaticamente">
            <a:extLst>
              <a:ext uri="{FF2B5EF4-FFF2-40B4-BE49-F238E27FC236}">
                <a16:creationId xmlns:a16="http://schemas.microsoft.com/office/drawing/2014/main" id="{C133FE32-0FC0-82A2-192F-26F3B5964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935" y="1637995"/>
            <a:ext cx="7126129" cy="4658206"/>
          </a:xfrm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A9A7D5A-1539-DCAC-05DC-DADB457FC27A}"/>
              </a:ext>
            </a:extLst>
          </p:cNvPr>
          <p:cNvCxnSpPr/>
          <p:nvPr/>
        </p:nvCxnSpPr>
        <p:spPr>
          <a:xfrm flipH="1">
            <a:off x="4917731" y="931027"/>
            <a:ext cx="872066" cy="1413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605D1266-4708-4744-64A8-4C406F6A793D}"/>
              </a:ext>
            </a:extLst>
          </p:cNvPr>
          <p:cNvCxnSpPr/>
          <p:nvPr/>
        </p:nvCxnSpPr>
        <p:spPr>
          <a:xfrm flipH="1">
            <a:off x="6934200" y="787247"/>
            <a:ext cx="872066" cy="1413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A2D2A21E-F84B-A074-7F39-4CB086A8F3C2}"/>
              </a:ext>
            </a:extLst>
          </p:cNvPr>
          <p:cNvCxnSpPr/>
          <p:nvPr/>
        </p:nvCxnSpPr>
        <p:spPr>
          <a:xfrm flipV="1">
            <a:off x="3818467" y="5969000"/>
            <a:ext cx="618066" cy="59266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B56DE2F2-DDB6-23F4-3630-4CAFAE0F1A45}"/>
              </a:ext>
            </a:extLst>
          </p:cNvPr>
          <p:cNvCxnSpPr>
            <a:cxnSpLocks/>
          </p:cNvCxnSpPr>
          <p:nvPr/>
        </p:nvCxnSpPr>
        <p:spPr>
          <a:xfrm rot="10800000">
            <a:off x="7035801" y="5969001"/>
            <a:ext cx="677333" cy="59266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" name="Imagem 15" descr="Forma&#10;&#10;Descrição gerada automaticamente com confiança baixa">
            <a:extLst>
              <a:ext uri="{FF2B5EF4-FFF2-40B4-BE49-F238E27FC236}">
                <a16:creationId xmlns:a16="http://schemas.microsoft.com/office/drawing/2014/main" id="{1E2767DD-5E2A-C2E6-D150-7C8BD1047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69" y="6239934"/>
            <a:ext cx="550331" cy="550331"/>
          </a:xfrm>
          <a:prstGeom prst="rect">
            <a:avLst/>
          </a:prstGeom>
        </p:spPr>
      </p:pic>
      <p:pic>
        <p:nvPicPr>
          <p:cNvPr id="17" name="Imagem 16" descr="Forma&#10;&#10;Descrição gerada automaticamente com confiança baixa">
            <a:extLst>
              <a:ext uri="{FF2B5EF4-FFF2-40B4-BE49-F238E27FC236}">
                <a16:creationId xmlns:a16="http://schemas.microsoft.com/office/drawing/2014/main" id="{E5AF4129-96A4-ED60-D219-4DFA97F648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68136" y="6239933"/>
            <a:ext cx="550331" cy="550331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1F5666B7-8241-036F-6B71-70A0444F32ED}"/>
              </a:ext>
            </a:extLst>
          </p:cNvPr>
          <p:cNvSpPr txBox="1"/>
          <p:nvPr/>
        </p:nvSpPr>
        <p:spPr>
          <a:xfrm>
            <a:off x="1012818" y="5589935"/>
            <a:ext cx="2444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vacinas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de testes, </a:t>
            </a:r>
            <a:r>
              <a:rPr lang="en-US" dirty="0" err="1"/>
              <a:t>porém</a:t>
            </a:r>
            <a:r>
              <a:rPr lang="en-US" dirty="0"/>
              <a:t> </a:t>
            </a:r>
            <a:r>
              <a:rPr lang="en-US" dirty="0" err="1"/>
              <a:t>população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acesso</a:t>
            </a:r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66D02B2-AD5A-D467-9962-053519C05019}"/>
              </a:ext>
            </a:extLst>
          </p:cNvPr>
          <p:cNvSpPr txBox="1"/>
          <p:nvPr/>
        </p:nvSpPr>
        <p:spPr>
          <a:xfrm>
            <a:off x="8149897" y="5639768"/>
            <a:ext cx="2597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Variante</a:t>
            </a:r>
            <a:r>
              <a:rPr lang="en-US" dirty="0"/>
              <a:t> </a:t>
            </a:r>
            <a:r>
              <a:rPr lang="en-US" dirty="0" err="1"/>
              <a:t>Ômicron</a:t>
            </a:r>
            <a:r>
              <a:rPr lang="en-US" dirty="0"/>
              <a:t> e </a:t>
            </a:r>
            <a:r>
              <a:rPr lang="en-US" dirty="0" err="1"/>
              <a:t>explosão</a:t>
            </a:r>
            <a:r>
              <a:rPr lang="en-US" dirty="0"/>
              <a:t> de </a:t>
            </a:r>
            <a:r>
              <a:rPr lang="en-US" dirty="0" err="1"/>
              <a:t>casos</a:t>
            </a:r>
            <a:r>
              <a:rPr lang="en-US" dirty="0"/>
              <a:t> de COVID-19 no </a:t>
            </a:r>
            <a:r>
              <a:rPr lang="en-US" dirty="0" err="1"/>
              <a:t>mundo</a:t>
            </a:r>
            <a:r>
              <a:rPr lang="en-US" dirty="0"/>
              <a:t> </a:t>
            </a:r>
            <a:r>
              <a:rPr lang="en-US" dirty="0" err="1"/>
              <a:t>inteiro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7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5B47297-3B2D-7311-C489-9DF2D72C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571500"/>
            <a:ext cx="9601200" cy="1485900"/>
          </a:xfrm>
        </p:spPr>
        <p:txBody>
          <a:bodyPr/>
          <a:lstStyle/>
          <a:p>
            <a:r>
              <a:rPr lang="en-US" dirty="0"/>
              <a:t>Resultados</a:t>
            </a:r>
            <a:endParaRPr lang="pt-BR" dirty="0"/>
          </a:p>
        </p:txBody>
      </p:sp>
      <p:pic>
        <p:nvPicPr>
          <p:cNvPr id="8" name="Imagem 7" descr="Forma">
            <a:extLst>
              <a:ext uri="{FF2B5EF4-FFF2-40B4-BE49-F238E27FC236}">
                <a16:creationId xmlns:a16="http://schemas.microsoft.com/office/drawing/2014/main" id="{4BB5DA10-9DAF-C046-50B3-A87601EEE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05" y="571500"/>
            <a:ext cx="1066495" cy="1066495"/>
          </a:xfrm>
          <a:prstGeom prst="rect">
            <a:avLst/>
          </a:prstGeom>
        </p:spPr>
      </p:pic>
      <p:pic>
        <p:nvPicPr>
          <p:cNvPr id="11" name="Espaço Reservado para Conteúdo 10" descr="Gráfico, Gráfico de linhas&#10;&#10;Descrição gerada automaticamente">
            <a:extLst>
              <a:ext uri="{FF2B5EF4-FFF2-40B4-BE49-F238E27FC236}">
                <a16:creationId xmlns:a16="http://schemas.microsoft.com/office/drawing/2014/main" id="{BDFB913A-B926-5C34-F292-19F4470EE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30" y="1637995"/>
            <a:ext cx="7205339" cy="4919135"/>
          </a:xfrm>
        </p:spPr>
      </p:pic>
    </p:spTree>
    <p:extLst>
      <p:ext uri="{BB962C8B-B14F-4D97-AF65-F5344CB8AC3E}">
        <p14:creationId xmlns:p14="http://schemas.microsoft.com/office/powerpoint/2010/main" val="337245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5B47297-3B2D-7311-C489-9DF2D72C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571500"/>
            <a:ext cx="9601200" cy="1485900"/>
          </a:xfrm>
        </p:spPr>
        <p:txBody>
          <a:bodyPr/>
          <a:lstStyle/>
          <a:p>
            <a:r>
              <a:rPr lang="en-US" dirty="0"/>
              <a:t>Resultados</a:t>
            </a:r>
            <a:endParaRPr lang="pt-BR" dirty="0"/>
          </a:p>
        </p:txBody>
      </p:sp>
      <p:pic>
        <p:nvPicPr>
          <p:cNvPr id="8" name="Imagem 7" descr="Forma">
            <a:extLst>
              <a:ext uri="{FF2B5EF4-FFF2-40B4-BE49-F238E27FC236}">
                <a16:creationId xmlns:a16="http://schemas.microsoft.com/office/drawing/2014/main" id="{4BB5DA10-9DAF-C046-50B3-A87601EEE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05" y="571500"/>
            <a:ext cx="1066495" cy="1066495"/>
          </a:xfrm>
          <a:prstGeom prst="rect">
            <a:avLst/>
          </a:prstGeom>
        </p:spPr>
      </p:pic>
      <p:pic>
        <p:nvPicPr>
          <p:cNvPr id="11" name="Espaço Reservado para Conteúdo 10" descr="Gráfico, Gráfico de linhas&#10;&#10;Descrição gerada automaticamente">
            <a:extLst>
              <a:ext uri="{FF2B5EF4-FFF2-40B4-BE49-F238E27FC236}">
                <a16:creationId xmlns:a16="http://schemas.microsoft.com/office/drawing/2014/main" id="{BDFB913A-B926-5C34-F292-19F4470EE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30" y="1637995"/>
            <a:ext cx="7205339" cy="4919135"/>
          </a:xfrm>
        </p:spPr>
      </p:pic>
      <p:cxnSp>
        <p:nvCxnSpPr>
          <p:cNvPr id="2" name="Conector: Angulado 1">
            <a:extLst>
              <a:ext uri="{FF2B5EF4-FFF2-40B4-BE49-F238E27FC236}">
                <a16:creationId xmlns:a16="http://schemas.microsoft.com/office/drawing/2014/main" id="{CB4D11ED-5714-2BC3-1C28-BC82C486DECB}"/>
              </a:ext>
            </a:extLst>
          </p:cNvPr>
          <p:cNvCxnSpPr>
            <a:cxnSpLocks/>
          </p:cNvCxnSpPr>
          <p:nvPr/>
        </p:nvCxnSpPr>
        <p:spPr>
          <a:xfrm flipV="1">
            <a:off x="3649134" y="6180667"/>
            <a:ext cx="914399" cy="42303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E71F5A29-7E01-C383-61CC-61F600362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98803" y="6281964"/>
            <a:ext cx="550331" cy="550331"/>
          </a:xfrm>
          <a:prstGeom prst="rect">
            <a:avLst/>
          </a:prstGeom>
        </p:spPr>
      </p:pic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E55B8F01-6982-E9A7-248F-C88352C75F92}"/>
              </a:ext>
            </a:extLst>
          </p:cNvPr>
          <p:cNvCxnSpPr>
            <a:cxnSpLocks/>
          </p:cNvCxnSpPr>
          <p:nvPr/>
        </p:nvCxnSpPr>
        <p:spPr>
          <a:xfrm rot="10800000">
            <a:off x="6807201" y="6180667"/>
            <a:ext cx="694269" cy="4696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960778BD-9A3E-3128-BFFA-9BDE1F424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70" y="6277432"/>
            <a:ext cx="550331" cy="550331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7BC5546-E753-0D0E-D12C-1669B4CAC668}"/>
              </a:ext>
            </a:extLst>
          </p:cNvPr>
          <p:cNvCxnSpPr/>
          <p:nvPr/>
        </p:nvCxnSpPr>
        <p:spPr>
          <a:xfrm flipH="1">
            <a:off x="4909264" y="1709962"/>
            <a:ext cx="872066" cy="1413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C1044BA-4930-41A4-8914-CF283562145A}"/>
              </a:ext>
            </a:extLst>
          </p:cNvPr>
          <p:cNvCxnSpPr/>
          <p:nvPr/>
        </p:nvCxnSpPr>
        <p:spPr>
          <a:xfrm flipH="1">
            <a:off x="6718302" y="1002995"/>
            <a:ext cx="872066" cy="1413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718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5B47297-3B2D-7311-C489-9DF2D72C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571500"/>
            <a:ext cx="9601200" cy="1485900"/>
          </a:xfrm>
        </p:spPr>
        <p:txBody>
          <a:bodyPr/>
          <a:lstStyle/>
          <a:p>
            <a:r>
              <a:rPr lang="en-US" dirty="0"/>
              <a:t>Resultados</a:t>
            </a:r>
            <a:endParaRPr lang="pt-BR" dirty="0"/>
          </a:p>
        </p:txBody>
      </p:sp>
      <p:pic>
        <p:nvPicPr>
          <p:cNvPr id="6" name="Espaço Reservado para Conteúdo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F77FFFCD-6E04-96E6-D295-7C285A3A0C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43" y="1938865"/>
            <a:ext cx="5547068" cy="2692401"/>
          </a:xfrm>
        </p:spPr>
      </p:pic>
      <p:pic>
        <p:nvPicPr>
          <p:cNvPr id="10" name="Espaço Reservado para Conteúdo 9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6B70A624-489F-0703-70F8-C8FB57CC39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942" y="1938868"/>
            <a:ext cx="5517327" cy="2692402"/>
          </a:xfrm>
        </p:spPr>
      </p:pic>
      <p:pic>
        <p:nvPicPr>
          <p:cNvPr id="8" name="Imagem 7" descr="Forma">
            <a:extLst>
              <a:ext uri="{FF2B5EF4-FFF2-40B4-BE49-F238E27FC236}">
                <a16:creationId xmlns:a16="http://schemas.microsoft.com/office/drawing/2014/main" id="{4BB5DA10-9DAF-C046-50B3-A87601EEE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05" y="571500"/>
            <a:ext cx="1066495" cy="1066495"/>
          </a:xfrm>
          <a:prstGeom prst="rect">
            <a:avLst/>
          </a:prstGeom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183261A2-B488-20C9-41D6-AF6BD26163EA}"/>
              </a:ext>
            </a:extLst>
          </p:cNvPr>
          <p:cNvSpPr txBox="1">
            <a:spLocks/>
          </p:cNvSpPr>
          <p:nvPr/>
        </p:nvSpPr>
        <p:spPr>
          <a:xfrm>
            <a:off x="1371600" y="4800601"/>
            <a:ext cx="9601200" cy="193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Dunn: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evidências</a:t>
            </a:r>
            <a:r>
              <a:rPr lang="en-US" dirty="0"/>
              <a:t> </a:t>
            </a:r>
            <a:r>
              <a:rPr lang="en-US" dirty="0" err="1"/>
              <a:t>estatísticas</a:t>
            </a:r>
            <a:r>
              <a:rPr lang="en-US" dirty="0"/>
              <a:t> para </a:t>
            </a:r>
            <a:r>
              <a:rPr lang="en-US" dirty="0" err="1"/>
              <a:t>rejeitar</a:t>
            </a:r>
            <a:r>
              <a:rPr lang="en-US" dirty="0"/>
              <a:t> H0 de que as operações no RS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diferenças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3 períodos.</a:t>
            </a:r>
          </a:p>
          <a:p>
            <a:endParaRPr lang="en-US" dirty="0"/>
          </a:p>
          <a:p>
            <a:r>
              <a:rPr lang="en-US" dirty="0"/>
              <a:t>Kruskal-Wallis: </a:t>
            </a:r>
            <a:r>
              <a:rPr lang="en-US" dirty="0" err="1"/>
              <a:t>Período</a:t>
            </a:r>
            <a:r>
              <a:rPr lang="en-US" dirty="0"/>
              <a:t> 1 e 2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diferença</a:t>
            </a:r>
            <a:r>
              <a:rPr lang="en-US" dirty="0"/>
              <a:t>. </a:t>
            </a:r>
            <a:r>
              <a:rPr lang="en-US" dirty="0" err="1"/>
              <a:t>Período</a:t>
            </a:r>
            <a:r>
              <a:rPr lang="en-US" dirty="0"/>
              <a:t> 2 e 3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diferença</a:t>
            </a:r>
            <a:r>
              <a:rPr lang="en-US" dirty="0"/>
              <a:t>. </a:t>
            </a:r>
            <a:r>
              <a:rPr lang="en-US" dirty="0" err="1"/>
              <a:t>Período</a:t>
            </a:r>
            <a:r>
              <a:rPr lang="en-US" dirty="0"/>
              <a:t> 1 e 3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diferença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8928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5B47297-3B2D-7311-C489-9DF2D72C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571500"/>
            <a:ext cx="9601200" cy="1485900"/>
          </a:xfrm>
        </p:spPr>
        <p:txBody>
          <a:bodyPr/>
          <a:lstStyle/>
          <a:p>
            <a:r>
              <a:rPr lang="en-US" dirty="0"/>
              <a:t>Resultados</a:t>
            </a:r>
            <a:endParaRPr lang="pt-BR" dirty="0"/>
          </a:p>
        </p:txBody>
      </p:sp>
      <p:pic>
        <p:nvPicPr>
          <p:cNvPr id="8" name="Imagem 7" descr="Forma">
            <a:extLst>
              <a:ext uri="{FF2B5EF4-FFF2-40B4-BE49-F238E27FC236}">
                <a16:creationId xmlns:a16="http://schemas.microsoft.com/office/drawing/2014/main" id="{4BB5DA10-9DAF-C046-50B3-A87601EEE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05" y="571500"/>
            <a:ext cx="1066495" cy="1066495"/>
          </a:xfrm>
          <a:prstGeom prst="rect">
            <a:avLst/>
          </a:prstGeom>
        </p:spPr>
      </p:pic>
      <p:pic>
        <p:nvPicPr>
          <p:cNvPr id="7" name="Espaço Reservado para Conteúdo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E643A257-3EEB-3D3C-DE31-49261A9A23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26" y="1746677"/>
            <a:ext cx="5568739" cy="2826374"/>
          </a:xfrm>
        </p:spPr>
      </p:pic>
      <p:pic>
        <p:nvPicPr>
          <p:cNvPr id="13" name="Espaço Reservado para Conteúdo 1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CA9AB6F-00A0-44A6-7F12-AEF0ECF657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646" y="1714744"/>
            <a:ext cx="5528385" cy="2866779"/>
          </a:xfrm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C4A14ADB-2231-21BB-9829-FA3C6E024455}"/>
              </a:ext>
            </a:extLst>
          </p:cNvPr>
          <p:cNvSpPr txBox="1">
            <a:spLocks/>
          </p:cNvSpPr>
          <p:nvPr/>
        </p:nvSpPr>
        <p:spPr>
          <a:xfrm>
            <a:off x="1295400" y="4778795"/>
            <a:ext cx="9601200" cy="193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Dunn: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evidências</a:t>
            </a:r>
            <a:r>
              <a:rPr lang="en-US" dirty="0"/>
              <a:t> </a:t>
            </a:r>
            <a:r>
              <a:rPr lang="en-US" dirty="0" err="1"/>
              <a:t>estatísticas</a:t>
            </a:r>
            <a:r>
              <a:rPr lang="en-US" dirty="0"/>
              <a:t> para </a:t>
            </a:r>
            <a:r>
              <a:rPr lang="en-US" dirty="0" err="1"/>
              <a:t>rejeitar</a:t>
            </a:r>
            <a:r>
              <a:rPr lang="en-US" dirty="0"/>
              <a:t> H0 de que as operações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modalidade</a:t>
            </a:r>
            <a:r>
              <a:rPr lang="en-US" dirty="0"/>
              <a:t> cartão de </a:t>
            </a:r>
            <a:r>
              <a:rPr lang="en-US" dirty="0" err="1"/>
              <a:t>crédito</a:t>
            </a:r>
            <a:r>
              <a:rPr lang="en-US" dirty="0"/>
              <a:t> – PF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diferenças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3 períodos.</a:t>
            </a:r>
          </a:p>
          <a:p>
            <a:endParaRPr lang="en-US" dirty="0"/>
          </a:p>
          <a:p>
            <a:r>
              <a:rPr lang="en-US" dirty="0"/>
              <a:t>Kruskal-Wallis: </a:t>
            </a:r>
            <a:r>
              <a:rPr lang="en-US" dirty="0" err="1"/>
              <a:t>Período</a:t>
            </a:r>
            <a:r>
              <a:rPr lang="en-US" dirty="0"/>
              <a:t> 1 e 2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diferença</a:t>
            </a:r>
            <a:r>
              <a:rPr lang="en-US" dirty="0"/>
              <a:t>. </a:t>
            </a:r>
            <a:r>
              <a:rPr lang="en-US" dirty="0" err="1"/>
              <a:t>Período</a:t>
            </a:r>
            <a:r>
              <a:rPr lang="en-US" dirty="0"/>
              <a:t> 2 e 3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diferença</a:t>
            </a:r>
            <a:r>
              <a:rPr lang="en-US" dirty="0"/>
              <a:t>. </a:t>
            </a:r>
            <a:r>
              <a:rPr lang="en-US" dirty="0" err="1"/>
              <a:t>Período</a:t>
            </a:r>
            <a:r>
              <a:rPr lang="en-US" dirty="0"/>
              <a:t> 1 e 3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diferença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105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18D8B-3DE8-7AC6-E667-2423853F1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447" y="576039"/>
            <a:ext cx="9601200" cy="1485900"/>
          </a:xfrm>
        </p:spPr>
        <p:txBody>
          <a:bodyPr/>
          <a:lstStyle/>
          <a:p>
            <a:r>
              <a:rPr lang="en-US" dirty="0" err="1"/>
              <a:t>Conclusão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A14650-3035-7875-B454-563CFB481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53467"/>
          </a:xfrm>
        </p:spPr>
        <p:txBody>
          <a:bodyPr/>
          <a:lstStyle/>
          <a:p>
            <a:r>
              <a:rPr lang="en-US" dirty="0" err="1"/>
              <a:t>Compreender</a:t>
            </a:r>
            <a:r>
              <a:rPr lang="en-US" dirty="0"/>
              <a:t> o mercado Financeiro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tarefa</a:t>
            </a:r>
            <a:r>
              <a:rPr lang="en-US" dirty="0"/>
              <a:t> </a:t>
            </a:r>
            <a:r>
              <a:rPr lang="en-US" dirty="0" err="1"/>
              <a:t>complexa</a:t>
            </a:r>
            <a:r>
              <a:rPr lang="en-US" dirty="0"/>
              <a:t> que </a:t>
            </a:r>
            <a:r>
              <a:rPr lang="en-US" dirty="0" err="1"/>
              <a:t>exige</a:t>
            </a:r>
            <a:r>
              <a:rPr lang="en-US" dirty="0"/>
              <a:t> </a:t>
            </a:r>
            <a:r>
              <a:rPr lang="en-US" dirty="0" err="1"/>
              <a:t>esforço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Governo </a:t>
            </a:r>
            <a:r>
              <a:rPr lang="en-US" dirty="0" err="1"/>
              <a:t>precisa</a:t>
            </a:r>
            <a:r>
              <a:rPr lang="en-US" dirty="0"/>
              <a:t> de informações para </a:t>
            </a:r>
            <a:r>
              <a:rPr lang="en-US" dirty="0" err="1"/>
              <a:t>desenvolver</a:t>
            </a:r>
            <a:r>
              <a:rPr lang="en-US" dirty="0"/>
              <a:t> </a:t>
            </a:r>
            <a:r>
              <a:rPr lang="en-US" dirty="0" err="1"/>
              <a:t>políticas</a:t>
            </a:r>
            <a:r>
              <a:rPr lang="en-US" dirty="0"/>
              <a:t> </a:t>
            </a:r>
            <a:r>
              <a:rPr lang="en-US" dirty="0" err="1"/>
              <a:t>públicas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Agentes</a:t>
            </a:r>
            <a:r>
              <a:rPr lang="en-US" dirty="0"/>
              <a:t> </a:t>
            </a:r>
            <a:r>
              <a:rPr lang="en-US" dirty="0" err="1"/>
              <a:t>econômicos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bancos</a:t>
            </a:r>
            <a:r>
              <a:rPr lang="en-US" dirty="0"/>
              <a:t>, </a:t>
            </a:r>
            <a:r>
              <a:rPr lang="en-US" dirty="0" err="1"/>
              <a:t>investidores</a:t>
            </a:r>
            <a:r>
              <a:rPr lang="en-US" dirty="0"/>
              <a:t> e </a:t>
            </a:r>
            <a:r>
              <a:rPr lang="en-US" dirty="0" err="1"/>
              <a:t>empreendedores</a:t>
            </a:r>
            <a:r>
              <a:rPr lang="en-US" dirty="0"/>
              <a:t> se </a:t>
            </a:r>
            <a:r>
              <a:rPr lang="en-US" dirty="0" err="1"/>
              <a:t>beneficiam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compreender</a:t>
            </a:r>
            <a:r>
              <a:rPr lang="en-US" dirty="0"/>
              <a:t> </a:t>
            </a:r>
            <a:r>
              <a:rPr lang="en-US" dirty="0" err="1"/>
              <a:t>tendências</a:t>
            </a:r>
            <a:r>
              <a:rPr lang="en-US" dirty="0"/>
              <a:t> e </a:t>
            </a:r>
            <a:r>
              <a:rPr lang="en-US" dirty="0" err="1"/>
              <a:t>mudanças</a:t>
            </a:r>
            <a:r>
              <a:rPr lang="en-US" dirty="0"/>
              <a:t> no </a:t>
            </a:r>
            <a:r>
              <a:rPr lang="en-US" dirty="0" err="1"/>
              <a:t>cenário</a:t>
            </a:r>
            <a:r>
              <a:rPr lang="en-US" dirty="0"/>
              <a:t> de </a:t>
            </a:r>
            <a:r>
              <a:rPr lang="en-US" dirty="0" err="1"/>
              <a:t>crédito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Houve</a:t>
            </a:r>
            <a:r>
              <a:rPr lang="en-US" dirty="0"/>
              <a:t> </a:t>
            </a:r>
            <a:r>
              <a:rPr lang="en-US" dirty="0" err="1"/>
              <a:t>mudança</a:t>
            </a:r>
            <a:r>
              <a:rPr lang="en-US" dirty="0"/>
              <a:t> </a:t>
            </a:r>
            <a:r>
              <a:rPr lang="en-US" dirty="0" err="1"/>
              <a:t>comportamental</a:t>
            </a:r>
            <a:r>
              <a:rPr lang="en-US" dirty="0"/>
              <a:t> entre 2019 e 2023 sob operações de </a:t>
            </a:r>
            <a:r>
              <a:rPr lang="en-US" dirty="0" err="1"/>
              <a:t>crédito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modalidade</a:t>
            </a:r>
            <a:r>
              <a:rPr lang="en-US" dirty="0"/>
              <a:t> cartão de </a:t>
            </a:r>
            <a:r>
              <a:rPr lang="en-US" dirty="0" err="1"/>
              <a:t>crédito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</a:t>
            </a:r>
            <a:r>
              <a:rPr lang="en-US" dirty="0" err="1"/>
              <a:t>física</a:t>
            </a:r>
            <a:r>
              <a:rPr lang="en-US" dirty="0"/>
              <a:t>, e também sob operações de modo </a:t>
            </a:r>
            <a:r>
              <a:rPr lang="en-US" dirty="0" err="1"/>
              <a:t>geral</a:t>
            </a:r>
            <a:r>
              <a:rPr lang="en-US" dirty="0"/>
              <a:t> no Rio Grande do Sul. Forte </a:t>
            </a:r>
            <a:r>
              <a:rPr lang="en-US" dirty="0" err="1"/>
              <a:t>evidência</a:t>
            </a:r>
            <a:r>
              <a:rPr lang="en-US" dirty="0"/>
              <a:t> </a:t>
            </a:r>
            <a:r>
              <a:rPr lang="en-US" dirty="0" err="1"/>
              <a:t>estatística</a:t>
            </a:r>
            <a:r>
              <a:rPr lang="en-US" dirty="0"/>
              <a:t> para </a:t>
            </a:r>
            <a:r>
              <a:rPr lang="en-US" dirty="0" err="1"/>
              <a:t>concluir</a:t>
            </a:r>
            <a:r>
              <a:rPr lang="en-US" dirty="0"/>
              <a:t> que </a:t>
            </a:r>
            <a:r>
              <a:rPr lang="en-US" dirty="0" err="1"/>
              <a:t>houve</a:t>
            </a:r>
            <a:r>
              <a:rPr lang="en-US" dirty="0"/>
              <a:t> </a:t>
            </a:r>
            <a:r>
              <a:rPr lang="en-US" dirty="0" err="1"/>
              <a:t>variação</a:t>
            </a:r>
            <a:r>
              <a:rPr lang="en-US" dirty="0"/>
              <a:t> significative entre </a:t>
            </a:r>
            <a:r>
              <a:rPr lang="en-US" dirty="0" err="1"/>
              <a:t>os</a:t>
            </a:r>
            <a:r>
              <a:rPr lang="en-US" dirty="0"/>
              <a:t> períodos.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9857301B-FDA5-16BB-9156-58989AF5A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9" y="576039"/>
            <a:ext cx="931028" cy="9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11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5" name="Picture 4" descr="Setas apontando para a luz">
            <a:extLst>
              <a:ext uri="{FF2B5EF4-FFF2-40B4-BE49-F238E27FC236}">
                <a16:creationId xmlns:a16="http://schemas.microsoft.com/office/drawing/2014/main" id="{7F2BA1C3-C371-DF8B-5531-B18C65B57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14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33867FC-EB8E-4B00-B7D5-7967D9DF1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69E00ED-B0F1-4570-A74E-E05D0E9A8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074D0BE7-DDD8-46AB-A2C1-5B7FFD9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3CD887-2902-674A-3F4A-C129E4CF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Sugestões de continuidade</a:t>
            </a:r>
          </a:p>
        </p:txBody>
      </p:sp>
    </p:spTree>
    <p:extLst>
      <p:ext uri="{BB962C8B-B14F-4D97-AF65-F5344CB8AC3E}">
        <p14:creationId xmlns:p14="http://schemas.microsoft.com/office/powerpoint/2010/main" val="1952339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0E2206-E8AA-4BAF-B011-EDB32E45D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7E0CB0BD-5B6D-409A-BAF7-F97D58CB1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66318" y="1806045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48A105-8D62-08E4-4BD5-81F3510F1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49" y="1224756"/>
            <a:ext cx="6643483" cy="4408488"/>
          </a:xfrm>
        </p:spPr>
        <p:txBody>
          <a:bodyPr anchor="t"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Pesquisas</a:t>
            </a:r>
            <a:r>
              <a:rPr lang="en-US" sz="1600" dirty="0"/>
              <a:t> </a:t>
            </a:r>
            <a:r>
              <a:rPr lang="en-US" sz="1600" dirty="0" err="1"/>
              <a:t>futuras</a:t>
            </a:r>
            <a:r>
              <a:rPr lang="en-US" sz="1600" dirty="0"/>
              <a:t> </a:t>
            </a:r>
            <a:r>
              <a:rPr lang="en-US" sz="1600" dirty="0" err="1"/>
              <a:t>aprofundem</a:t>
            </a:r>
            <a:r>
              <a:rPr lang="en-US" sz="1600" dirty="0"/>
              <a:t> a </a:t>
            </a:r>
            <a:r>
              <a:rPr lang="en-US" sz="1600" dirty="0" err="1"/>
              <a:t>análise</a:t>
            </a:r>
            <a:r>
              <a:rPr lang="en-US" sz="1600" dirty="0"/>
              <a:t> dessas </a:t>
            </a:r>
            <a:r>
              <a:rPr lang="en-US" sz="1600" dirty="0" err="1"/>
              <a:t>variáveis</a:t>
            </a:r>
            <a:r>
              <a:rPr lang="en-US" sz="1600" dirty="0"/>
              <a:t>, com </a:t>
            </a:r>
            <a:r>
              <a:rPr lang="en-US" sz="1600" dirty="0" err="1"/>
              <a:t>modelos</a:t>
            </a:r>
            <a:r>
              <a:rPr lang="en-US" sz="1600" dirty="0"/>
              <a:t> </a:t>
            </a:r>
            <a:r>
              <a:rPr lang="en-US" sz="1600" dirty="0" err="1"/>
              <a:t>econométricos</a:t>
            </a:r>
            <a:r>
              <a:rPr lang="en-US" sz="1600" dirty="0"/>
              <a:t> e </a:t>
            </a:r>
            <a:r>
              <a:rPr lang="en-US" sz="1600" dirty="0" err="1"/>
              <a:t>técnicas</a:t>
            </a:r>
            <a:r>
              <a:rPr lang="en-US" sz="1600" dirty="0"/>
              <a:t> </a:t>
            </a:r>
            <a:r>
              <a:rPr lang="en-US" sz="1600" dirty="0" err="1"/>
              <a:t>estatísticas</a:t>
            </a:r>
            <a:r>
              <a:rPr lang="en-US" sz="1600" dirty="0"/>
              <a:t> </a:t>
            </a:r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avançadas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 err="1"/>
              <a:t>Observações</a:t>
            </a:r>
            <a:r>
              <a:rPr lang="en-US" sz="1600" dirty="0"/>
              <a:t> de </a:t>
            </a:r>
            <a:r>
              <a:rPr lang="en-US" sz="1600" dirty="0" err="1"/>
              <a:t>outras</a:t>
            </a:r>
            <a:r>
              <a:rPr lang="en-US" sz="1600" dirty="0"/>
              <a:t> </a:t>
            </a:r>
            <a:r>
              <a:rPr lang="en-US" sz="1600" dirty="0" err="1"/>
              <a:t>variáveis</a:t>
            </a:r>
            <a:r>
              <a:rPr lang="en-US" sz="1600" dirty="0"/>
              <a:t>, </a:t>
            </a:r>
            <a:r>
              <a:rPr lang="en-US" sz="1600" dirty="0" err="1"/>
              <a:t>observando</a:t>
            </a:r>
            <a:r>
              <a:rPr lang="en-US" sz="1600" dirty="0"/>
              <a:t> </a:t>
            </a:r>
            <a:r>
              <a:rPr lang="en-US" sz="1600" dirty="0" err="1"/>
              <a:t>segmentação</a:t>
            </a:r>
            <a:r>
              <a:rPr lang="en-US" sz="1600" dirty="0"/>
              <a:t> de </a:t>
            </a:r>
            <a:r>
              <a:rPr lang="en-US" sz="1600" dirty="0" err="1"/>
              <a:t>setores</a:t>
            </a:r>
            <a:r>
              <a:rPr lang="en-US" sz="1600" dirty="0"/>
              <a:t> da </a:t>
            </a:r>
            <a:r>
              <a:rPr lang="en-US" sz="1600" dirty="0" err="1"/>
              <a:t>economia</a:t>
            </a:r>
            <a:r>
              <a:rPr lang="en-US" sz="1600" dirty="0"/>
              <a:t> </a:t>
            </a:r>
            <a:r>
              <a:rPr lang="en-US" sz="1600" dirty="0" err="1"/>
              <a:t>ou</a:t>
            </a:r>
            <a:r>
              <a:rPr lang="en-US" sz="1600" dirty="0"/>
              <a:t> outros </a:t>
            </a:r>
            <a:r>
              <a:rPr lang="en-US" sz="1600" dirty="0" err="1"/>
              <a:t>tipos</a:t>
            </a:r>
            <a:r>
              <a:rPr lang="en-US" sz="1600" dirty="0"/>
              <a:t> </a:t>
            </a:r>
            <a:r>
              <a:rPr lang="en-US" sz="1600" dirty="0" err="1"/>
              <a:t>específicos</a:t>
            </a:r>
            <a:r>
              <a:rPr lang="en-US" sz="1600" dirty="0"/>
              <a:t> de </a:t>
            </a:r>
            <a:r>
              <a:rPr lang="en-US" sz="1600" dirty="0" err="1"/>
              <a:t>crédito</a:t>
            </a:r>
            <a:r>
              <a:rPr lang="en-US" sz="1600" dirty="0"/>
              <a:t> e </a:t>
            </a:r>
            <a:r>
              <a:rPr lang="en-US" sz="1600" dirty="0" err="1"/>
              <a:t>modalidade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 err="1"/>
              <a:t>Comparar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dados do banco central com </a:t>
            </a:r>
            <a:r>
              <a:rPr lang="en-US" sz="1600" dirty="0" err="1"/>
              <a:t>uma</a:t>
            </a:r>
            <a:r>
              <a:rPr lang="en-US" sz="1600" dirty="0"/>
              <a:t> base de dados da OMS </a:t>
            </a:r>
            <a:r>
              <a:rPr lang="en-US" sz="1600" dirty="0" err="1"/>
              <a:t>sobre</a:t>
            </a:r>
            <a:r>
              <a:rPr lang="en-US" sz="1600" dirty="0"/>
              <a:t> COVID-19, através de </a:t>
            </a:r>
            <a:r>
              <a:rPr lang="en-US" sz="1600" dirty="0" err="1"/>
              <a:t>correlação</a:t>
            </a:r>
            <a:r>
              <a:rPr lang="en-US" sz="1600" dirty="0"/>
              <a:t>, para </a:t>
            </a:r>
            <a:r>
              <a:rPr lang="en-US" sz="1600" dirty="0" err="1"/>
              <a:t>avaliar</a:t>
            </a:r>
            <a:r>
              <a:rPr lang="en-US" sz="1600" dirty="0"/>
              <a:t> o </a:t>
            </a:r>
            <a:r>
              <a:rPr lang="en-US" sz="1600" dirty="0" err="1"/>
              <a:t>impacto</a:t>
            </a:r>
            <a:r>
              <a:rPr lang="en-US" sz="1600" dirty="0"/>
              <a:t> da </a:t>
            </a:r>
            <a:r>
              <a:rPr lang="en-US" sz="1600" dirty="0" err="1"/>
              <a:t>pandemia</a:t>
            </a:r>
            <a:r>
              <a:rPr lang="en-US" sz="1600" dirty="0"/>
              <a:t> </a:t>
            </a:r>
            <a:r>
              <a:rPr lang="en-US" sz="1600" dirty="0" err="1"/>
              <a:t>nas</a:t>
            </a:r>
            <a:r>
              <a:rPr lang="en-US" sz="1600" dirty="0"/>
              <a:t> operações de </a:t>
            </a:r>
            <a:r>
              <a:rPr lang="en-US" sz="1600" dirty="0" err="1"/>
              <a:t>crédito</a:t>
            </a:r>
            <a:r>
              <a:rPr lang="en-US" sz="1600" dirty="0"/>
              <a:t> no Sistema Financeiro Nacional.</a:t>
            </a:r>
            <a:endParaRPr lang="pt-BR" sz="1600" dirty="0"/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61A41A1C-F77D-17F2-B065-BE035C456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132" y="643467"/>
            <a:ext cx="1013355" cy="10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9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9097040E-E1D0-1361-7B86-795FD956C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Tema</a:t>
            </a:r>
            <a:endParaRPr lang="pt-BR" dirty="0"/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C8BFC454-B5E5-8DB1-680D-A598F27A5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0666" y="3305207"/>
            <a:ext cx="4443984" cy="256219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Observar</a:t>
            </a:r>
            <a:r>
              <a:rPr lang="en-US" dirty="0"/>
              <a:t> o </a:t>
            </a:r>
            <a:r>
              <a:rPr lang="en-US" dirty="0" err="1"/>
              <a:t>comportamento</a:t>
            </a:r>
            <a:r>
              <a:rPr lang="en-US" dirty="0"/>
              <a:t> das operações de </a:t>
            </a:r>
            <a:r>
              <a:rPr lang="en-US" dirty="0" err="1"/>
              <a:t>crédito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últimos</a:t>
            </a:r>
            <a:r>
              <a:rPr lang="en-US" dirty="0"/>
              <a:t> 4 </a:t>
            </a:r>
            <a:r>
              <a:rPr lang="en-US" dirty="0" err="1"/>
              <a:t>anos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Turbulências</a:t>
            </a:r>
            <a:r>
              <a:rPr lang="en-US" dirty="0"/>
              <a:t> no mercado Financeiro </a:t>
            </a:r>
            <a:r>
              <a:rPr lang="en-US" dirty="0" err="1"/>
              <a:t>nacional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Alta de </a:t>
            </a:r>
            <a:r>
              <a:rPr lang="en-US" dirty="0" err="1"/>
              <a:t>juros</a:t>
            </a:r>
            <a:r>
              <a:rPr lang="en-US" dirty="0"/>
              <a:t>, </a:t>
            </a:r>
            <a:r>
              <a:rPr lang="en-US" dirty="0" err="1"/>
              <a:t>recessão</a:t>
            </a:r>
            <a:r>
              <a:rPr lang="en-US" dirty="0"/>
              <a:t>, </a:t>
            </a:r>
            <a:r>
              <a:rPr lang="en-US" dirty="0" err="1"/>
              <a:t>pandemia</a:t>
            </a:r>
            <a:r>
              <a:rPr lang="en-US" dirty="0"/>
              <a:t>, PIB, </a:t>
            </a:r>
            <a:r>
              <a:rPr lang="en-US" dirty="0" err="1"/>
              <a:t>contração</a:t>
            </a:r>
            <a:r>
              <a:rPr lang="en-US" dirty="0"/>
              <a:t>, crise fiscal, </a:t>
            </a:r>
            <a:r>
              <a:rPr lang="en-US" dirty="0" err="1"/>
              <a:t>reajuste</a:t>
            </a:r>
            <a:r>
              <a:rPr lang="en-US" dirty="0"/>
              <a:t> do </a:t>
            </a:r>
            <a:r>
              <a:rPr lang="en-US" dirty="0" err="1"/>
              <a:t>funcionalismo</a:t>
            </a:r>
            <a:r>
              <a:rPr lang="en-US" dirty="0"/>
              <a:t>, </a:t>
            </a:r>
            <a:r>
              <a:rPr lang="en-US" dirty="0" err="1"/>
              <a:t>qubra</a:t>
            </a:r>
            <a:r>
              <a:rPr lang="en-US" dirty="0"/>
              <a:t> do </a:t>
            </a:r>
            <a:r>
              <a:rPr lang="en-US" dirty="0" err="1"/>
              <a:t>teto</a:t>
            </a:r>
            <a:r>
              <a:rPr lang="en-US" dirty="0"/>
              <a:t> de </a:t>
            </a:r>
            <a:r>
              <a:rPr lang="en-US" dirty="0" err="1"/>
              <a:t>gastos</a:t>
            </a:r>
            <a:r>
              <a:rPr lang="en-US" dirty="0"/>
              <a:t>, </a:t>
            </a:r>
            <a:r>
              <a:rPr lang="en-US" dirty="0" err="1"/>
              <a:t>guerra</a:t>
            </a:r>
            <a:r>
              <a:rPr lang="en-US" dirty="0"/>
              <a:t>, etc.</a:t>
            </a:r>
            <a:endParaRPr lang="pt-BR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C365CF63-11B2-3EFB-3318-63940B17A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/>
              <a:t>Problemas</a:t>
            </a:r>
            <a:r>
              <a:rPr lang="en-US" dirty="0"/>
              <a:t> de pesquisa</a:t>
            </a:r>
            <a:endParaRPr lang="pt-BR" dirty="0"/>
          </a:p>
        </p:txBody>
      </p:sp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118BF2ED-5362-0FE9-3EBE-F56766DF6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312099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Houveram</a:t>
            </a:r>
            <a:r>
              <a:rPr lang="en-US" dirty="0"/>
              <a:t> </a:t>
            </a:r>
            <a:r>
              <a:rPr lang="en-US" dirty="0" err="1"/>
              <a:t>reduções</a:t>
            </a:r>
            <a:r>
              <a:rPr lang="en-US" dirty="0"/>
              <a:t> </a:t>
            </a:r>
            <a:r>
              <a:rPr lang="en-US" dirty="0" err="1"/>
              <a:t>significativas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operações de </a:t>
            </a:r>
            <a:r>
              <a:rPr lang="en-US" dirty="0" err="1"/>
              <a:t>crédito</a:t>
            </a:r>
            <a:r>
              <a:rPr lang="en-US" dirty="0"/>
              <a:t>, conforme o mercado Financeiro previa?</a:t>
            </a:r>
          </a:p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comportamento</a:t>
            </a:r>
            <a:r>
              <a:rPr lang="en-US" dirty="0"/>
              <a:t> do volume de operações de </a:t>
            </a:r>
            <a:r>
              <a:rPr lang="en-US" dirty="0" err="1"/>
              <a:t>crédito</a:t>
            </a:r>
            <a:r>
              <a:rPr lang="en-US" dirty="0"/>
              <a:t>, se </a:t>
            </a:r>
            <a:r>
              <a:rPr lang="en-US" dirty="0" err="1"/>
              <a:t>manteve</a:t>
            </a:r>
            <a:r>
              <a:rPr lang="en-US" dirty="0"/>
              <a:t> </a:t>
            </a:r>
            <a:r>
              <a:rPr lang="en-US" dirty="0" err="1"/>
              <a:t>estável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o </a:t>
            </a:r>
            <a:r>
              <a:rPr lang="en-US" dirty="0" err="1"/>
              <a:t>período</a:t>
            </a:r>
            <a:r>
              <a:rPr lang="en-US" dirty="0"/>
              <a:t> </a:t>
            </a:r>
            <a:r>
              <a:rPr lang="en-US" dirty="0" err="1"/>
              <a:t>observado</a:t>
            </a:r>
            <a:r>
              <a:rPr lang="en-US" dirty="0"/>
              <a:t> e com as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escolhidas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diferença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períodos? Eles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estatisticamente</a:t>
            </a:r>
            <a:r>
              <a:rPr lang="en-US" dirty="0"/>
              <a:t> </a:t>
            </a:r>
            <a:r>
              <a:rPr lang="en-US" dirty="0" err="1"/>
              <a:t>significativos</a:t>
            </a:r>
            <a:r>
              <a:rPr lang="en-US" dirty="0"/>
              <a:t>?</a:t>
            </a:r>
          </a:p>
        </p:txBody>
      </p:sp>
      <p:pic>
        <p:nvPicPr>
          <p:cNvPr id="21" name="Imagem 20" descr="Forma&#10;&#10;Descrição gerada automaticamente com confiança baixa">
            <a:extLst>
              <a:ext uri="{FF2B5EF4-FFF2-40B4-BE49-F238E27FC236}">
                <a16:creationId xmlns:a16="http://schemas.microsoft.com/office/drawing/2014/main" id="{DF357C56-6C88-E342-622E-6D89D58D8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472" y="1490625"/>
            <a:ext cx="850239" cy="850239"/>
          </a:xfrm>
          <a:prstGeom prst="rect">
            <a:avLst/>
          </a:prstGeom>
        </p:spPr>
      </p:pic>
      <p:pic>
        <p:nvPicPr>
          <p:cNvPr id="25" name="Imagem 24" descr="Forma&#10;&#10;Descrição gerada automaticamente com confiança baixa">
            <a:extLst>
              <a:ext uri="{FF2B5EF4-FFF2-40B4-BE49-F238E27FC236}">
                <a16:creationId xmlns:a16="http://schemas.microsoft.com/office/drawing/2014/main" id="{E4ACC8EE-D611-9E7C-BCD5-39B9939F2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425" y="1451163"/>
            <a:ext cx="929162" cy="9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1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E664AD50-1D88-3E10-5606-AA9D66301C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" r="1447"/>
          <a:stretch>
            <a:fillRect/>
          </a:stretch>
        </p:blipFill>
        <p:spPr>
          <a:xfrm>
            <a:off x="350965" y="578883"/>
            <a:ext cx="843815" cy="868917"/>
          </a:xfrm>
        </p:spPr>
      </p:pic>
      <p:sp>
        <p:nvSpPr>
          <p:cNvPr id="13" name="Espaço Reservado para Texto 11">
            <a:extLst>
              <a:ext uri="{FF2B5EF4-FFF2-40B4-BE49-F238E27FC236}">
                <a16:creationId xmlns:a16="http://schemas.microsoft.com/office/drawing/2014/main" id="{64589E74-DC9A-C5E9-2912-E398B2BEBE8E}"/>
              </a:ext>
            </a:extLst>
          </p:cNvPr>
          <p:cNvSpPr txBox="1">
            <a:spLocks/>
          </p:cNvSpPr>
          <p:nvPr/>
        </p:nvSpPr>
        <p:spPr>
          <a:xfrm>
            <a:off x="517268" y="775413"/>
            <a:ext cx="4443984" cy="823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Objetivo</a:t>
            </a:r>
            <a:endParaRPr lang="pt-BR" dirty="0"/>
          </a:p>
        </p:txBody>
      </p:sp>
      <p:sp>
        <p:nvSpPr>
          <p:cNvPr id="14" name="Espaço Reservado para Conteúdo 12">
            <a:extLst>
              <a:ext uri="{FF2B5EF4-FFF2-40B4-BE49-F238E27FC236}">
                <a16:creationId xmlns:a16="http://schemas.microsoft.com/office/drawing/2014/main" id="{C3A1761F-FEBB-8F4D-E6B7-9D67EE049E39}"/>
              </a:ext>
            </a:extLst>
          </p:cNvPr>
          <p:cNvSpPr txBox="1">
            <a:spLocks/>
          </p:cNvSpPr>
          <p:nvPr/>
        </p:nvSpPr>
        <p:spPr>
          <a:xfrm>
            <a:off x="517268" y="1926901"/>
            <a:ext cx="3810000" cy="4677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/>
              <a:t>Analisar</a:t>
            </a:r>
            <a:r>
              <a:rPr lang="en-US" sz="2000" dirty="0"/>
              <a:t> as operações de </a:t>
            </a:r>
            <a:r>
              <a:rPr lang="en-US" sz="2000" dirty="0" err="1"/>
              <a:t>crédito</a:t>
            </a:r>
            <a:r>
              <a:rPr lang="en-US" sz="2000" dirty="0"/>
              <a:t> do Sistema Financeiro do Brasil, entre 2019 a 2023.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/>
              <a:t>Quantificar</a:t>
            </a:r>
            <a:r>
              <a:rPr lang="en-US" sz="2000" dirty="0"/>
              <a:t> e </a:t>
            </a:r>
            <a:r>
              <a:rPr lang="en-US" sz="2000" dirty="0" err="1"/>
              <a:t>compreender</a:t>
            </a:r>
            <a:r>
              <a:rPr lang="en-US" sz="2000" dirty="0"/>
              <a:t> o </a:t>
            </a:r>
            <a:r>
              <a:rPr lang="en-US" sz="2000" dirty="0" err="1"/>
              <a:t>comportamento</a:t>
            </a:r>
            <a:r>
              <a:rPr lang="en-US" sz="2000" dirty="0"/>
              <a:t> dessas operações.</a:t>
            </a:r>
            <a:endParaRPr lang="pt-BR" sz="2000" dirty="0"/>
          </a:p>
        </p:txBody>
      </p:sp>
      <p:sp>
        <p:nvSpPr>
          <p:cNvPr id="15" name="Espaço Reservado para Texto 11">
            <a:extLst>
              <a:ext uri="{FF2B5EF4-FFF2-40B4-BE49-F238E27FC236}">
                <a16:creationId xmlns:a16="http://schemas.microsoft.com/office/drawing/2014/main" id="{3600230B-2CED-EAF7-8223-2EB6A1A9AAD6}"/>
              </a:ext>
            </a:extLst>
          </p:cNvPr>
          <p:cNvSpPr txBox="1">
            <a:spLocks/>
          </p:cNvSpPr>
          <p:nvPr/>
        </p:nvSpPr>
        <p:spPr>
          <a:xfrm>
            <a:off x="6575675" y="775413"/>
            <a:ext cx="4443984" cy="823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Metodologia</a:t>
            </a:r>
            <a:endParaRPr lang="pt-BR" dirty="0"/>
          </a:p>
        </p:txBody>
      </p:sp>
      <p:pic>
        <p:nvPicPr>
          <p:cNvPr id="17" name="Imagem 16" descr="Forma&#10;&#10;Descrição gerada automaticamente com confiança baixa">
            <a:extLst>
              <a:ext uri="{FF2B5EF4-FFF2-40B4-BE49-F238E27FC236}">
                <a16:creationId xmlns:a16="http://schemas.microsoft.com/office/drawing/2014/main" id="{E70D526C-6580-3E21-716E-5A7DEF50A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767" y="591433"/>
            <a:ext cx="843815" cy="843815"/>
          </a:xfrm>
          <a:prstGeom prst="rect">
            <a:avLst/>
          </a:prstGeom>
        </p:spPr>
      </p:pic>
      <p:sp>
        <p:nvSpPr>
          <p:cNvPr id="18" name="Espaço Reservado para Conteúdo 12">
            <a:extLst>
              <a:ext uri="{FF2B5EF4-FFF2-40B4-BE49-F238E27FC236}">
                <a16:creationId xmlns:a16="http://schemas.microsoft.com/office/drawing/2014/main" id="{B8CF6EF8-F3AA-C6A7-B953-8F5389FDD767}"/>
              </a:ext>
            </a:extLst>
          </p:cNvPr>
          <p:cNvSpPr txBox="1">
            <a:spLocks/>
          </p:cNvSpPr>
          <p:nvPr/>
        </p:nvSpPr>
        <p:spPr>
          <a:xfrm>
            <a:off x="6575674" y="1926900"/>
            <a:ext cx="3810000" cy="4677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Base de dados do Sistema de Informações de </a:t>
            </a:r>
            <a:r>
              <a:rPr lang="en-US" sz="2000" dirty="0" err="1"/>
              <a:t>Créditos</a:t>
            </a:r>
            <a:r>
              <a:rPr lang="en-US" sz="2000" dirty="0"/>
              <a:t> (SCR) do Banco Central do Brasil.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Dados no layout do documento 3040 do SCR, com </a:t>
            </a:r>
            <a:r>
              <a:rPr lang="en-US" sz="2000" dirty="0" err="1"/>
              <a:t>detalhes</a:t>
            </a:r>
            <a:r>
              <a:rPr lang="en-US" sz="2000" dirty="0"/>
              <a:t> de </a:t>
            </a:r>
            <a:r>
              <a:rPr lang="en-US" sz="2000" dirty="0" err="1"/>
              <a:t>todas</a:t>
            </a:r>
            <a:r>
              <a:rPr lang="en-US" sz="2000" dirty="0"/>
              <a:t> operações de </a:t>
            </a:r>
            <a:r>
              <a:rPr lang="en-US" sz="2000" dirty="0" err="1"/>
              <a:t>crédito</a:t>
            </a:r>
            <a:r>
              <a:rPr lang="en-US" sz="2000" dirty="0"/>
              <a:t> </a:t>
            </a:r>
            <a:r>
              <a:rPr lang="en-US" sz="2000" dirty="0" err="1"/>
              <a:t>cursadas</a:t>
            </a:r>
            <a:r>
              <a:rPr lang="en-US" sz="2000" dirty="0"/>
              <a:t> no </a:t>
            </a:r>
            <a:r>
              <a:rPr lang="en-US" sz="2000" dirty="0" err="1"/>
              <a:t>país</a:t>
            </a:r>
            <a:r>
              <a:rPr lang="en-US" sz="2000" dirty="0"/>
              <a:t> com valor superior a R$ 200,00.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/>
              <a:t>Estatística</a:t>
            </a:r>
            <a:r>
              <a:rPr lang="en-US" sz="2000" dirty="0"/>
              <a:t> </a:t>
            </a:r>
            <a:r>
              <a:rPr lang="en-US" sz="2000" dirty="0" err="1"/>
              <a:t>descritiva</a:t>
            </a:r>
            <a:r>
              <a:rPr lang="en-US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000" dirty="0"/>
              <a:t>Teste de Dunn.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2000" dirty="0"/>
              <a:t>Teste de </a:t>
            </a:r>
            <a:r>
              <a:rPr lang="pt-BR" sz="2000" dirty="0" err="1"/>
              <a:t>Kruskall</a:t>
            </a:r>
            <a:r>
              <a:rPr lang="pt-BR" sz="2000" dirty="0"/>
              <a:t>-Wallis.</a:t>
            </a:r>
          </a:p>
        </p:txBody>
      </p:sp>
    </p:spTree>
    <p:extLst>
      <p:ext uri="{BB962C8B-B14F-4D97-AF65-F5344CB8AC3E}">
        <p14:creationId xmlns:p14="http://schemas.microsoft.com/office/powerpoint/2010/main" val="206534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5B47297-3B2D-7311-C489-9DF2D72C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571500"/>
            <a:ext cx="9601200" cy="1485900"/>
          </a:xfrm>
        </p:spPr>
        <p:txBody>
          <a:bodyPr/>
          <a:lstStyle/>
          <a:p>
            <a:r>
              <a:rPr lang="en-US" dirty="0"/>
              <a:t>Resultados</a:t>
            </a:r>
            <a:endParaRPr lang="pt-BR" dirty="0"/>
          </a:p>
        </p:txBody>
      </p:sp>
      <p:pic>
        <p:nvPicPr>
          <p:cNvPr id="10" name="Espaço Reservado para Conteúdo 9" descr="Gráfico, Gráfico de barras">
            <a:extLst>
              <a:ext uri="{FF2B5EF4-FFF2-40B4-BE49-F238E27FC236}">
                <a16:creationId xmlns:a16="http://schemas.microsoft.com/office/drawing/2014/main" id="{8E348BBA-F894-9572-5DE0-8AB3636B4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156" y="1938867"/>
            <a:ext cx="6955687" cy="4103132"/>
          </a:xfrm>
        </p:spPr>
      </p:pic>
      <p:pic>
        <p:nvPicPr>
          <p:cNvPr id="8" name="Imagem 7" descr="Forma">
            <a:extLst>
              <a:ext uri="{FF2B5EF4-FFF2-40B4-BE49-F238E27FC236}">
                <a16:creationId xmlns:a16="http://schemas.microsoft.com/office/drawing/2014/main" id="{4BB5DA10-9DAF-C046-50B3-A87601EEE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05" y="571500"/>
            <a:ext cx="1066495" cy="106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5B47297-3B2D-7311-C489-9DF2D72C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571500"/>
            <a:ext cx="9601200" cy="1485900"/>
          </a:xfrm>
        </p:spPr>
        <p:txBody>
          <a:bodyPr/>
          <a:lstStyle/>
          <a:p>
            <a:r>
              <a:rPr lang="en-US" dirty="0"/>
              <a:t>Resultados</a:t>
            </a:r>
            <a:endParaRPr lang="pt-BR" dirty="0"/>
          </a:p>
        </p:txBody>
      </p:sp>
      <p:pic>
        <p:nvPicPr>
          <p:cNvPr id="8" name="Imagem 7" descr="Forma">
            <a:extLst>
              <a:ext uri="{FF2B5EF4-FFF2-40B4-BE49-F238E27FC236}">
                <a16:creationId xmlns:a16="http://schemas.microsoft.com/office/drawing/2014/main" id="{4BB5DA10-9DAF-C046-50B3-A87601EEE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05" y="571500"/>
            <a:ext cx="1066495" cy="1066495"/>
          </a:xfrm>
          <a:prstGeom prst="rect">
            <a:avLst/>
          </a:prstGeom>
        </p:spPr>
      </p:pic>
      <p:pic>
        <p:nvPicPr>
          <p:cNvPr id="6" name="Espaço Reservado para Conteúdo 5" descr="Gráfico, Gráfico de barras&#10;&#10;Descrição gerada automaticamente">
            <a:extLst>
              <a:ext uri="{FF2B5EF4-FFF2-40B4-BE49-F238E27FC236}">
                <a16:creationId xmlns:a16="http://schemas.microsoft.com/office/drawing/2014/main" id="{93BAEF83-C2B2-D2F6-0672-84E4EDDEB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13" y="1637995"/>
            <a:ext cx="6654173" cy="4755777"/>
          </a:xfrm>
        </p:spPr>
      </p:pic>
    </p:spTree>
    <p:extLst>
      <p:ext uri="{BB962C8B-B14F-4D97-AF65-F5344CB8AC3E}">
        <p14:creationId xmlns:p14="http://schemas.microsoft.com/office/powerpoint/2010/main" val="158308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5B47297-3B2D-7311-C489-9DF2D72C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571500"/>
            <a:ext cx="9601200" cy="1485900"/>
          </a:xfrm>
        </p:spPr>
        <p:txBody>
          <a:bodyPr/>
          <a:lstStyle/>
          <a:p>
            <a:r>
              <a:rPr lang="en-US" dirty="0"/>
              <a:t>Resultados</a:t>
            </a:r>
            <a:endParaRPr lang="pt-BR" dirty="0"/>
          </a:p>
        </p:txBody>
      </p:sp>
      <p:pic>
        <p:nvPicPr>
          <p:cNvPr id="8" name="Imagem 7" descr="Forma">
            <a:extLst>
              <a:ext uri="{FF2B5EF4-FFF2-40B4-BE49-F238E27FC236}">
                <a16:creationId xmlns:a16="http://schemas.microsoft.com/office/drawing/2014/main" id="{4BB5DA10-9DAF-C046-50B3-A87601EEE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05" y="571500"/>
            <a:ext cx="1066495" cy="1066495"/>
          </a:xfrm>
          <a:prstGeom prst="rect">
            <a:avLst/>
          </a:prstGeom>
        </p:spPr>
      </p:pic>
      <p:pic>
        <p:nvPicPr>
          <p:cNvPr id="7" name="Espaço Reservado para Conteúdo 6" descr="Gráfico, Gráfico de barras&#10;&#10;Descrição gerada automaticamente">
            <a:extLst>
              <a:ext uri="{FF2B5EF4-FFF2-40B4-BE49-F238E27FC236}">
                <a16:creationId xmlns:a16="http://schemas.microsoft.com/office/drawing/2014/main" id="{D758E522-7259-F79A-09C1-A007F8DB8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685" y="1637995"/>
            <a:ext cx="6326629" cy="4610614"/>
          </a:xfrm>
        </p:spPr>
      </p:pic>
    </p:spTree>
    <p:extLst>
      <p:ext uri="{BB962C8B-B14F-4D97-AF65-F5344CB8AC3E}">
        <p14:creationId xmlns:p14="http://schemas.microsoft.com/office/powerpoint/2010/main" val="123757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5B47297-3B2D-7311-C489-9DF2D72C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571500"/>
            <a:ext cx="9601200" cy="1485900"/>
          </a:xfrm>
        </p:spPr>
        <p:txBody>
          <a:bodyPr/>
          <a:lstStyle/>
          <a:p>
            <a:r>
              <a:rPr lang="en-US" dirty="0"/>
              <a:t>Resultados</a:t>
            </a:r>
            <a:endParaRPr lang="pt-BR" dirty="0"/>
          </a:p>
        </p:txBody>
      </p:sp>
      <p:pic>
        <p:nvPicPr>
          <p:cNvPr id="8" name="Imagem 7" descr="Forma">
            <a:extLst>
              <a:ext uri="{FF2B5EF4-FFF2-40B4-BE49-F238E27FC236}">
                <a16:creationId xmlns:a16="http://schemas.microsoft.com/office/drawing/2014/main" id="{4BB5DA10-9DAF-C046-50B3-A87601EEE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05" y="571500"/>
            <a:ext cx="1066495" cy="1066495"/>
          </a:xfrm>
          <a:prstGeom prst="rect">
            <a:avLst/>
          </a:prstGeom>
        </p:spPr>
      </p:pic>
      <p:pic>
        <p:nvPicPr>
          <p:cNvPr id="10" name="Espaço Reservado para Conteúdo 9" descr="Gráfico, Gráfico de barras&#10;&#10;Descrição gerada automaticamente">
            <a:extLst>
              <a:ext uri="{FF2B5EF4-FFF2-40B4-BE49-F238E27FC236}">
                <a16:creationId xmlns:a16="http://schemas.microsoft.com/office/drawing/2014/main" id="{A789A4AE-CBB0-0372-BC43-6816A4DF8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157" y="2286000"/>
            <a:ext cx="6432085" cy="3581400"/>
          </a:xfrm>
        </p:spPr>
      </p:pic>
    </p:spTree>
    <p:extLst>
      <p:ext uri="{BB962C8B-B14F-4D97-AF65-F5344CB8AC3E}">
        <p14:creationId xmlns:p14="http://schemas.microsoft.com/office/powerpoint/2010/main" val="132112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5B47297-3B2D-7311-C489-9DF2D72C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571500"/>
            <a:ext cx="9601200" cy="1485900"/>
          </a:xfrm>
        </p:spPr>
        <p:txBody>
          <a:bodyPr/>
          <a:lstStyle/>
          <a:p>
            <a:r>
              <a:rPr lang="en-US" dirty="0"/>
              <a:t>Resultados</a:t>
            </a:r>
            <a:endParaRPr lang="pt-BR" dirty="0"/>
          </a:p>
        </p:txBody>
      </p:sp>
      <p:pic>
        <p:nvPicPr>
          <p:cNvPr id="8" name="Imagem 7" descr="Forma">
            <a:extLst>
              <a:ext uri="{FF2B5EF4-FFF2-40B4-BE49-F238E27FC236}">
                <a16:creationId xmlns:a16="http://schemas.microsoft.com/office/drawing/2014/main" id="{4BB5DA10-9DAF-C046-50B3-A87601EEE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05" y="571500"/>
            <a:ext cx="1066495" cy="1066495"/>
          </a:xfrm>
          <a:prstGeom prst="rect">
            <a:avLst/>
          </a:prstGeom>
        </p:spPr>
      </p:pic>
      <p:pic>
        <p:nvPicPr>
          <p:cNvPr id="6" name="Espaço Reservado para Conteúdo 5" descr="Gráfico&#10;&#10;Descrição gerada automaticamente">
            <a:extLst>
              <a:ext uri="{FF2B5EF4-FFF2-40B4-BE49-F238E27FC236}">
                <a16:creationId xmlns:a16="http://schemas.microsoft.com/office/drawing/2014/main" id="{73D24DF7-ABC4-A676-D67D-FB04E6747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388" y="1637995"/>
            <a:ext cx="6401224" cy="4572303"/>
          </a:xfrm>
        </p:spPr>
      </p:pic>
    </p:spTree>
    <p:extLst>
      <p:ext uri="{BB962C8B-B14F-4D97-AF65-F5344CB8AC3E}">
        <p14:creationId xmlns:p14="http://schemas.microsoft.com/office/powerpoint/2010/main" val="35076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5B47297-3B2D-7311-C489-9DF2D72C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571500"/>
            <a:ext cx="9601200" cy="1485900"/>
          </a:xfrm>
        </p:spPr>
        <p:txBody>
          <a:bodyPr/>
          <a:lstStyle/>
          <a:p>
            <a:r>
              <a:rPr lang="en-US" dirty="0"/>
              <a:t>Resultados</a:t>
            </a:r>
            <a:endParaRPr lang="pt-BR" dirty="0"/>
          </a:p>
        </p:txBody>
      </p:sp>
      <p:pic>
        <p:nvPicPr>
          <p:cNvPr id="8" name="Imagem 7" descr="Forma">
            <a:extLst>
              <a:ext uri="{FF2B5EF4-FFF2-40B4-BE49-F238E27FC236}">
                <a16:creationId xmlns:a16="http://schemas.microsoft.com/office/drawing/2014/main" id="{4BB5DA10-9DAF-C046-50B3-A87601EEE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05" y="571500"/>
            <a:ext cx="1066495" cy="1066495"/>
          </a:xfrm>
          <a:prstGeom prst="rect">
            <a:avLst/>
          </a:prstGeom>
        </p:spPr>
      </p:pic>
      <p:pic>
        <p:nvPicPr>
          <p:cNvPr id="6" name="Espaço Reservado para Conteúdo 5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5CA5C151-FD88-290F-123D-2C0BC8BB6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66" y="1637995"/>
            <a:ext cx="5833068" cy="4299411"/>
          </a:xfrm>
        </p:spPr>
      </p:pic>
    </p:spTree>
    <p:extLst>
      <p:ext uri="{BB962C8B-B14F-4D97-AF65-F5344CB8AC3E}">
        <p14:creationId xmlns:p14="http://schemas.microsoft.com/office/powerpoint/2010/main" val="3202854980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531</TotalTime>
  <Words>486</Words>
  <Application>Microsoft Office PowerPoint</Application>
  <PresentationFormat>Widescreen</PresentationFormat>
  <Paragraphs>61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Calibri</vt:lpstr>
      <vt:lpstr>Franklin Gothic Book</vt:lpstr>
      <vt:lpstr>Wingdings</vt:lpstr>
      <vt:lpstr>Cortar</vt:lpstr>
      <vt:lpstr>Pesquisa Exploratória Sobre Operações de Crédito no Brasil</vt:lpstr>
      <vt:lpstr>Apresentação do PowerPoint</vt:lpstr>
      <vt:lpstr>Apresentação do PowerPoint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Conclusão</vt:lpstr>
      <vt:lpstr>Sugestões de continuidade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Exploratória Sobre Operações de Crédito no Brasil</dc:title>
  <dc:creator>jordao finamor</dc:creator>
  <cp:lastModifiedBy>jordao finamor</cp:lastModifiedBy>
  <cp:revision>4</cp:revision>
  <dcterms:created xsi:type="dcterms:W3CDTF">2023-07-31T22:31:54Z</dcterms:created>
  <dcterms:modified xsi:type="dcterms:W3CDTF">2023-08-02T01:54:35Z</dcterms:modified>
</cp:coreProperties>
</file>