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7" r:id="rId19"/>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A20"/>
    <a:srgbClr val="18233A"/>
    <a:srgbClr val="631D1D"/>
    <a:srgbClr val="62616E"/>
    <a:srgbClr val="053C7B"/>
    <a:srgbClr val="ACD6E6"/>
    <a:srgbClr val="239B71"/>
    <a:srgbClr val="0EA16F"/>
    <a:srgbClr val="3180AA"/>
    <a:srgbClr val="634E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66" autoAdjust="0"/>
    <p:restoredTop sz="94697"/>
  </p:normalViewPr>
  <p:slideViewPr>
    <p:cSldViewPr>
      <p:cViewPr varScale="1">
        <p:scale>
          <a:sx n="107" d="100"/>
          <a:sy n="107" d="100"/>
        </p:scale>
        <p:origin x="74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4D8A6-E91F-2349-9524-29B4C5A5DC24}" type="datetimeFigureOut">
              <a:rPr lang="nl-NL" smtClean="0"/>
              <a:t>14-6-2019</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21A2C-3C7C-D545-A329-5793AF5DBC8F}" type="slidenum">
              <a:rPr lang="nl-NL" smtClean="0"/>
              <a:t>‹nr.›</a:t>
            </a:fld>
            <a:endParaRPr lang="nl-NL"/>
          </a:p>
        </p:txBody>
      </p:sp>
    </p:spTree>
    <p:extLst>
      <p:ext uri="{BB962C8B-B14F-4D97-AF65-F5344CB8AC3E}">
        <p14:creationId xmlns:p14="http://schemas.microsoft.com/office/powerpoint/2010/main" val="10686278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8"/>
          <p:cNvSpPr/>
          <p:nvPr userDrawn="1"/>
        </p:nvSpPr>
        <p:spPr>
          <a:xfrm>
            <a:off x="8610600" y="2667000"/>
            <a:ext cx="533400" cy="1219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7" name="Rectangle 9"/>
          <p:cNvSpPr/>
          <p:nvPr userDrawn="1"/>
        </p:nvSpPr>
        <p:spPr>
          <a:xfrm>
            <a:off x="7924800" y="3200400"/>
            <a:ext cx="838200" cy="6858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8" name="Rectangle 10"/>
          <p:cNvSpPr/>
          <p:nvPr userDrawn="1"/>
        </p:nvSpPr>
        <p:spPr>
          <a:xfrm>
            <a:off x="7086600" y="3657600"/>
            <a:ext cx="990600" cy="2286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Rectangle 11"/>
          <p:cNvSpPr/>
          <p:nvPr userDrawn="1"/>
        </p:nvSpPr>
        <p:spPr>
          <a:xfrm>
            <a:off x="3200400" y="152400"/>
            <a:ext cx="990600" cy="457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0" name="Rectangle 12"/>
          <p:cNvSpPr/>
          <p:nvPr userDrawn="1"/>
        </p:nvSpPr>
        <p:spPr>
          <a:xfrm>
            <a:off x="2971800" y="457200"/>
            <a:ext cx="838200" cy="838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 name="Title 1"/>
          <p:cNvSpPr>
            <a:spLocks noGrp="1"/>
          </p:cNvSpPr>
          <p:nvPr>
            <p:ph type="ctrTitle"/>
          </p:nvPr>
        </p:nvSpPr>
        <p:spPr>
          <a:xfrm>
            <a:off x="539552" y="2996952"/>
            <a:ext cx="6984776" cy="630982"/>
          </a:xfrm>
        </p:spPr>
        <p:txBody>
          <a:bodyPr>
            <a:normAutofit/>
          </a:bodyPr>
          <a:lstStyle>
            <a:lvl1pPr algn="l">
              <a:defRPr sz="3200" b="1">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Subtitle 2"/>
          <p:cNvSpPr>
            <a:spLocks noGrp="1"/>
          </p:cNvSpPr>
          <p:nvPr>
            <p:ph type="subTitle" idx="1"/>
          </p:nvPr>
        </p:nvSpPr>
        <p:spPr>
          <a:xfrm>
            <a:off x="539552" y="3644978"/>
            <a:ext cx="6984776" cy="432048"/>
          </a:xfrm>
        </p:spPr>
        <p:txBody>
          <a:bodyPr>
            <a:normAutofit/>
          </a:bodyPr>
          <a:lstStyle>
            <a:lvl1pPr marL="0" indent="0" algn="l">
              <a:buNone/>
              <a:defRPr sz="2000">
                <a:solidFill>
                  <a:srgbClr val="18233A"/>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l-BE" dirty="0"/>
          </a:p>
        </p:txBody>
      </p:sp>
      <p:cxnSp>
        <p:nvCxnSpPr>
          <p:cNvPr id="20" name="Rechte verbindingslijn 19"/>
          <p:cNvCxnSpPr/>
          <p:nvPr userDrawn="1"/>
        </p:nvCxnSpPr>
        <p:spPr>
          <a:xfrm>
            <a:off x="467544" y="2996906"/>
            <a:ext cx="0" cy="1080120"/>
          </a:xfrm>
          <a:prstGeom prst="line">
            <a:avLst/>
          </a:prstGeom>
          <a:ln>
            <a:solidFill>
              <a:srgbClr val="811A20"/>
            </a:solidFill>
          </a:ln>
          <a:effectLst/>
        </p:spPr>
        <p:style>
          <a:lnRef idx="2">
            <a:schemeClr val="accent1"/>
          </a:lnRef>
          <a:fillRef idx="0">
            <a:schemeClr val="accent1"/>
          </a:fillRef>
          <a:effectRef idx="1">
            <a:schemeClr val="accent1"/>
          </a:effectRef>
          <a:fontRef idx="minor">
            <a:schemeClr val="tx1"/>
          </a:fontRef>
        </p:style>
      </p:cxnSp>
      <p:pic>
        <p:nvPicPr>
          <p:cNvPr id="4" name="Afbeelding 3" descr="streepjes.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496" y="0"/>
            <a:ext cx="4239909" cy="402349"/>
          </a:xfrm>
          <a:prstGeom prst="rect">
            <a:avLst/>
          </a:prstGeom>
        </p:spPr>
      </p:pic>
      <p:pic>
        <p:nvPicPr>
          <p:cNvPr id="5" name="Afbeelding 4" descr="LOGO_UHASSELT-CMYK.eps"/>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010237" y="5733256"/>
            <a:ext cx="1899606" cy="886241"/>
          </a:xfrm>
          <a:prstGeom prst="rect">
            <a:avLst/>
          </a:prstGeom>
        </p:spPr>
      </p:pic>
    </p:spTree>
    <p:extLst>
      <p:ext uri="{BB962C8B-B14F-4D97-AF65-F5344CB8AC3E}">
        <p14:creationId xmlns:p14="http://schemas.microsoft.com/office/powerpoint/2010/main" val="121482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2"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Content Placeholder 2"/>
          <p:cNvSpPr>
            <a:spLocks noGrp="1"/>
          </p:cNvSpPr>
          <p:nvPr>
            <p:ph idx="1"/>
          </p:nvPr>
        </p:nvSpPr>
        <p:spPr>
          <a:xfrm>
            <a:off x="457200" y="764704"/>
            <a:ext cx="8229600" cy="5361459"/>
          </a:xfrm>
        </p:spPr>
        <p:txBody>
          <a:bodyPr/>
          <a:lstStyle>
            <a:lvl1pPr>
              <a:buFont typeface="Wingdings" pitchFamily="2" charset="2"/>
              <a:buChar char="§"/>
              <a:defRPr sz="2800">
                <a:latin typeface="Verdana" pitchFamily="34" charset="0"/>
                <a:ea typeface="Verdana" pitchFamily="34" charset="0"/>
                <a:cs typeface="Verdana" pitchFamily="34" charset="0"/>
              </a:defRPr>
            </a:lvl1pPr>
            <a:lvl2pPr>
              <a:buFont typeface="Wingdings" pitchFamily="2" charset="2"/>
              <a:buChar char="§"/>
              <a:defRPr sz="2400">
                <a:latin typeface="Verdana" pitchFamily="34" charset="0"/>
                <a:ea typeface="Verdana" pitchFamily="34" charset="0"/>
                <a:cs typeface="Verdana" pitchFamily="34" charset="0"/>
              </a:defRPr>
            </a:lvl2pPr>
            <a:lvl3pPr>
              <a:buFont typeface="Wingdings" pitchFamily="2" charset="2"/>
              <a:buChar char="§"/>
              <a:defRPr sz="2000">
                <a:latin typeface="Verdana" pitchFamily="34" charset="0"/>
                <a:ea typeface="Verdana" pitchFamily="34" charset="0"/>
                <a:cs typeface="Verdana" pitchFamily="34" charset="0"/>
              </a:defRPr>
            </a:lvl3pPr>
            <a:lvl4pPr>
              <a:buFont typeface="Wingdings" pitchFamily="2" charset="2"/>
              <a:buChar char="§"/>
              <a:defRPr sz="1600">
                <a:latin typeface="Verdana" pitchFamily="34" charset="0"/>
                <a:ea typeface="Verdana" pitchFamily="34" charset="0"/>
                <a:cs typeface="Verdana" pitchFamily="34" charset="0"/>
              </a:defRPr>
            </a:lvl4pPr>
            <a:lvl5pPr>
              <a:buFont typeface="Wingdings" pitchFamily="2" charset="2"/>
              <a:buChar char="§"/>
              <a:defRPr sz="1600">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6" name="Date Placeholder 3"/>
          <p:cNvSpPr>
            <a:spLocks noGrp="1"/>
          </p:cNvSpPr>
          <p:nvPr>
            <p:ph type="dt" sz="half" idx="10"/>
          </p:nvPr>
        </p:nvSpPr>
        <p:spPr/>
        <p:txBody>
          <a:bodyPr/>
          <a:lstStyle>
            <a:lvl1pPr>
              <a:defRPr/>
            </a:lvl1pPr>
          </a:lstStyle>
          <a:p>
            <a:fld id="{6559652E-C199-334F-9320-471B095246A8}" type="datetime1">
              <a:rPr lang="nl-BE"/>
              <a:pPr/>
              <a:t>14/06/2019</a:t>
            </a:fld>
            <a:endParaRPr lang="nl-BE"/>
          </a:p>
        </p:txBody>
      </p:sp>
      <p:sp>
        <p:nvSpPr>
          <p:cNvPr id="17" name="Footer Placeholder 4"/>
          <p:cNvSpPr>
            <a:spLocks noGrp="1"/>
          </p:cNvSpPr>
          <p:nvPr>
            <p:ph type="ftr" sz="quarter" idx="11"/>
          </p:nvPr>
        </p:nvSpPr>
        <p:spPr/>
        <p:txBody>
          <a:bodyPr/>
          <a:lstStyle>
            <a:lvl1pPr>
              <a:defRPr/>
            </a:lvl1pPr>
          </a:lstStyle>
          <a:p>
            <a:pPr>
              <a:defRPr/>
            </a:pPr>
            <a:endParaRPr lang="nl-BE"/>
          </a:p>
        </p:txBody>
      </p:sp>
      <p:sp>
        <p:nvSpPr>
          <p:cNvPr id="18" name="Slide Number Placeholder 5"/>
          <p:cNvSpPr>
            <a:spLocks noGrp="1"/>
          </p:cNvSpPr>
          <p:nvPr>
            <p:ph type="sldNum" sz="quarter" idx="12"/>
          </p:nvPr>
        </p:nvSpPr>
        <p:spPr>
          <a:xfrm>
            <a:off x="6477000" y="6357938"/>
            <a:ext cx="752475" cy="365125"/>
          </a:xfrm>
        </p:spPr>
        <p:txBody>
          <a:bodyPr/>
          <a:lstStyle>
            <a:lvl1pPr>
              <a:defRPr/>
            </a:lvl1pPr>
          </a:lstStyle>
          <a:p>
            <a:fld id="{BBB2625E-E22D-324D-B6D3-F6234E5E9FE9}" type="slidenum">
              <a:rPr lang="nl-BE"/>
              <a:pPr/>
              <a:t>‹nr.›</a:t>
            </a:fld>
            <a:endParaRPr lang="nl-BE"/>
          </a:p>
        </p:txBody>
      </p:sp>
      <p:sp>
        <p:nvSpPr>
          <p:cNvPr id="20"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1" name="Afbeelding 10" descr="streepjes.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093" y="1"/>
            <a:ext cx="2672699" cy="116632"/>
          </a:xfrm>
          <a:prstGeom prst="rect">
            <a:avLst/>
          </a:prstGeom>
        </p:spPr>
      </p:pic>
      <p:pic>
        <p:nvPicPr>
          <p:cNvPr id="13" name="Afbeelding 12" descr="LOGO_UHASSELT-CMYK.eps"/>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147664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4704"/>
            <a:ext cx="4038600" cy="5361459"/>
          </a:xfrm>
        </p:spPr>
        <p:txBody>
          <a:bodyPr/>
          <a:lstStyle>
            <a:lvl1pPr>
              <a:buFont typeface="Wingdings" pitchFamily="2" charset="2"/>
              <a:buChar char="§"/>
              <a:defRPr sz="2400">
                <a:latin typeface="Verdana" pitchFamily="34" charset="0"/>
                <a:ea typeface="Verdana" pitchFamily="34" charset="0"/>
                <a:cs typeface="Verdana" pitchFamily="34" charset="0"/>
              </a:defRPr>
            </a:lvl1pPr>
            <a:lvl2pPr>
              <a:buFont typeface="Wingdings" pitchFamily="2" charset="2"/>
              <a:buChar char="§"/>
              <a:defRPr sz="2000">
                <a:latin typeface="Verdana" pitchFamily="34" charset="0"/>
                <a:ea typeface="Verdana" pitchFamily="34" charset="0"/>
                <a:cs typeface="Verdana" pitchFamily="34" charset="0"/>
              </a:defRPr>
            </a:lvl2pPr>
            <a:lvl3pPr>
              <a:buFont typeface="Wingdings" pitchFamily="2" charset="2"/>
              <a:buChar char="§"/>
              <a:defRPr sz="1800">
                <a:latin typeface="Verdana" pitchFamily="34" charset="0"/>
                <a:ea typeface="Verdana" pitchFamily="34" charset="0"/>
                <a:cs typeface="Verdana" pitchFamily="34" charset="0"/>
              </a:defRPr>
            </a:lvl3pPr>
            <a:lvl4pPr>
              <a:buFont typeface="Wingdings" pitchFamily="2" charset="2"/>
              <a:buChar char="§"/>
              <a:defRPr sz="1600">
                <a:latin typeface="Verdana" pitchFamily="34" charset="0"/>
                <a:ea typeface="Verdana" pitchFamily="34" charset="0"/>
                <a:cs typeface="Verdana" pitchFamily="34" charset="0"/>
              </a:defRPr>
            </a:lvl4pPr>
            <a:lvl5pPr>
              <a:buFont typeface="Wingdings" pitchFamily="2" charset="2"/>
              <a:buChar char="§"/>
              <a:defRPr sz="14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Content Placeholder 3"/>
          <p:cNvSpPr>
            <a:spLocks noGrp="1"/>
          </p:cNvSpPr>
          <p:nvPr>
            <p:ph sz="half" idx="2"/>
          </p:nvPr>
        </p:nvSpPr>
        <p:spPr>
          <a:xfrm>
            <a:off x="4648200" y="764704"/>
            <a:ext cx="4038600" cy="5361459"/>
          </a:xfrm>
        </p:spPr>
        <p:txBody>
          <a:bodyPr/>
          <a:lstStyle>
            <a:lvl1pPr>
              <a:buFont typeface="Wingdings" pitchFamily="2" charset="2"/>
              <a:buChar char="§"/>
              <a:defRPr lang="en-US" sz="2400" kern="1200" dirty="0" smtClean="0">
                <a:solidFill>
                  <a:schemeClr val="tx1"/>
                </a:solidFill>
                <a:latin typeface="Verdana" pitchFamily="34" charset="0"/>
                <a:ea typeface="Verdana" pitchFamily="34" charset="0"/>
                <a:cs typeface="Verdana" pitchFamily="34" charset="0"/>
              </a:defRPr>
            </a:lvl1pPr>
            <a:lvl2pPr>
              <a:buFont typeface="Wingdings" pitchFamily="2" charset="2"/>
              <a:buChar char="§"/>
              <a:defRPr lang="en-US" sz="2000" kern="1200" dirty="0" smtClean="0">
                <a:solidFill>
                  <a:schemeClr val="tx1"/>
                </a:solidFill>
                <a:latin typeface="Verdana" pitchFamily="34" charset="0"/>
                <a:ea typeface="Verdana" pitchFamily="34" charset="0"/>
                <a:cs typeface="Verdana" pitchFamily="34" charset="0"/>
              </a:defRPr>
            </a:lvl2pPr>
            <a:lvl3pPr>
              <a:buFont typeface="Wingdings" pitchFamily="2" charset="2"/>
              <a:buChar char="§"/>
              <a:defRPr lang="en-US" sz="1800" kern="1200" dirty="0" smtClean="0">
                <a:solidFill>
                  <a:schemeClr val="tx1"/>
                </a:solidFill>
                <a:latin typeface="Verdana" pitchFamily="34" charset="0"/>
                <a:ea typeface="Verdana" pitchFamily="34" charset="0"/>
                <a:cs typeface="Verdana" pitchFamily="34" charset="0"/>
              </a:defRPr>
            </a:lvl3pPr>
            <a:lvl4pPr>
              <a:buFont typeface="Wingdings" pitchFamily="2" charset="2"/>
              <a:buChar char="§"/>
              <a:defRPr lang="en-US" sz="1600" kern="1200" dirty="0" smtClean="0">
                <a:solidFill>
                  <a:schemeClr val="tx1"/>
                </a:solidFill>
                <a:latin typeface="Verdana" pitchFamily="34" charset="0"/>
                <a:ea typeface="Verdana" pitchFamily="34" charset="0"/>
                <a:cs typeface="Verdana" pitchFamily="34" charset="0"/>
              </a:defRPr>
            </a:lvl4pPr>
            <a:lvl5pPr>
              <a:buFont typeface="Wingdings" pitchFamily="2" charset="2"/>
              <a:buChar char="§"/>
              <a:defRPr lang="nl-BE" sz="1400" kern="1200" dirty="0">
                <a:solidFill>
                  <a:schemeClr val="tx1"/>
                </a:solidFill>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7" name="Date Placeholder 4"/>
          <p:cNvSpPr>
            <a:spLocks noGrp="1"/>
          </p:cNvSpPr>
          <p:nvPr>
            <p:ph type="dt" sz="half" idx="10"/>
          </p:nvPr>
        </p:nvSpPr>
        <p:spPr/>
        <p:txBody>
          <a:bodyPr/>
          <a:lstStyle>
            <a:lvl1pPr>
              <a:defRPr/>
            </a:lvl1pPr>
          </a:lstStyle>
          <a:p>
            <a:fld id="{DF5DD459-C67D-7047-BA33-F4FEB3BFC21B}" type="datetime1">
              <a:rPr lang="nl-BE"/>
              <a:pPr/>
              <a:t>14/06/2019</a:t>
            </a:fld>
            <a:endParaRPr lang="nl-BE"/>
          </a:p>
        </p:txBody>
      </p:sp>
      <p:sp>
        <p:nvSpPr>
          <p:cNvPr id="18" name="Footer Placeholder 5"/>
          <p:cNvSpPr>
            <a:spLocks noGrp="1"/>
          </p:cNvSpPr>
          <p:nvPr>
            <p:ph type="ftr" sz="quarter" idx="11"/>
          </p:nvPr>
        </p:nvSpPr>
        <p:spPr/>
        <p:txBody>
          <a:bodyPr/>
          <a:lstStyle>
            <a:lvl1pPr>
              <a:defRPr/>
            </a:lvl1pPr>
          </a:lstStyle>
          <a:p>
            <a:pPr>
              <a:defRPr/>
            </a:pPr>
            <a:endParaRPr lang="nl-BE"/>
          </a:p>
        </p:txBody>
      </p:sp>
      <p:sp>
        <p:nvSpPr>
          <p:cNvPr id="19" name="Slide Number Placeholder 5"/>
          <p:cNvSpPr>
            <a:spLocks noGrp="1"/>
          </p:cNvSpPr>
          <p:nvPr>
            <p:ph type="sldNum" sz="quarter" idx="12"/>
          </p:nvPr>
        </p:nvSpPr>
        <p:spPr>
          <a:xfrm>
            <a:off x="6477000" y="6357938"/>
            <a:ext cx="752475" cy="365125"/>
          </a:xfrm>
        </p:spPr>
        <p:txBody>
          <a:bodyPr/>
          <a:lstStyle>
            <a:lvl1pPr>
              <a:defRPr/>
            </a:lvl1pPr>
          </a:lstStyle>
          <a:p>
            <a:fld id="{2B938D02-EAF4-FD43-B7FD-62C0C1CBB0F5}" type="slidenum">
              <a:rPr lang="nl-BE"/>
              <a:pPr/>
              <a:t>‹nr.›</a:t>
            </a:fld>
            <a:endParaRPr lang="nl-BE"/>
          </a:p>
        </p:txBody>
      </p:sp>
      <p:sp>
        <p:nvSpPr>
          <p:cNvPr id="12"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13"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14"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5" name="Afbeelding 14" descr="streepjes.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093" y="1"/>
            <a:ext cx="2672699" cy="116632"/>
          </a:xfrm>
          <a:prstGeom prst="rect">
            <a:avLst/>
          </a:prstGeom>
        </p:spPr>
      </p:pic>
      <p:pic>
        <p:nvPicPr>
          <p:cNvPr id="16" name="Afbeelding 15" descr="LOGO_UHASSELT-CMYK.eps"/>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250162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2"/>
          <p:cNvSpPr>
            <a:spLocks noGrp="1"/>
          </p:cNvSpPr>
          <p:nvPr>
            <p:ph type="dt" sz="half" idx="10"/>
          </p:nvPr>
        </p:nvSpPr>
        <p:spPr/>
        <p:txBody>
          <a:bodyPr/>
          <a:lstStyle>
            <a:lvl1pPr>
              <a:defRPr/>
            </a:lvl1pPr>
          </a:lstStyle>
          <a:p>
            <a:fld id="{652A5EFE-4183-5649-8573-9EF119A6C78A}" type="datetime1">
              <a:rPr lang="nl-BE"/>
              <a:pPr/>
              <a:t>14/06/2019</a:t>
            </a:fld>
            <a:endParaRPr lang="nl-BE"/>
          </a:p>
        </p:txBody>
      </p:sp>
      <p:sp>
        <p:nvSpPr>
          <p:cNvPr id="16" name="Footer Placeholder 3"/>
          <p:cNvSpPr>
            <a:spLocks noGrp="1"/>
          </p:cNvSpPr>
          <p:nvPr>
            <p:ph type="ftr" sz="quarter" idx="11"/>
          </p:nvPr>
        </p:nvSpPr>
        <p:spPr/>
        <p:txBody>
          <a:bodyPr/>
          <a:lstStyle>
            <a:lvl1pPr>
              <a:defRPr/>
            </a:lvl1pPr>
          </a:lstStyle>
          <a:p>
            <a:pPr>
              <a:defRPr/>
            </a:pPr>
            <a:endParaRPr lang="nl-BE"/>
          </a:p>
        </p:txBody>
      </p:sp>
      <p:sp>
        <p:nvSpPr>
          <p:cNvPr id="17" name="Slide Number Placeholder 5"/>
          <p:cNvSpPr>
            <a:spLocks noGrp="1"/>
          </p:cNvSpPr>
          <p:nvPr>
            <p:ph type="sldNum" sz="quarter" idx="12"/>
          </p:nvPr>
        </p:nvSpPr>
        <p:spPr>
          <a:xfrm>
            <a:off x="6477000" y="6357938"/>
            <a:ext cx="752475" cy="365125"/>
          </a:xfrm>
        </p:spPr>
        <p:txBody>
          <a:bodyPr/>
          <a:lstStyle>
            <a:lvl1pPr>
              <a:defRPr/>
            </a:lvl1pPr>
          </a:lstStyle>
          <a:p>
            <a:fld id="{2AFDC6E1-9C0E-EA4C-8B2C-632253832F8A}" type="slidenum">
              <a:rPr lang="nl-BE"/>
              <a:pPr/>
              <a:t>‹nr.›</a:t>
            </a:fld>
            <a:endParaRPr lang="nl-BE"/>
          </a:p>
        </p:txBody>
      </p:sp>
      <p:sp>
        <p:nvSpPr>
          <p:cNvPr id="10"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11"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12"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3" name="Afbeelding 12" descr="streepjes.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093" y="1"/>
            <a:ext cx="2672699" cy="116632"/>
          </a:xfrm>
          <a:prstGeom prst="rect">
            <a:avLst/>
          </a:prstGeom>
        </p:spPr>
      </p:pic>
      <p:pic>
        <p:nvPicPr>
          <p:cNvPr id="14" name="Afbeelding 13" descr="LOGO_UHASSELT-CMYK.eps"/>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4017856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nl-BE"/>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C988CC6-97EB-4A45-9195-47EF7C52919D}" type="datetime1">
              <a:rPr lang="nl-BE"/>
              <a:pPr/>
              <a:t>14/06/2019</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76D89C-E8B9-AE4E-B6DF-5DF853DAFA02}" type="slidenum">
              <a:rPr lang="nl-BE"/>
              <a:pPr/>
              <a:t>‹nr.›</a:t>
            </a:fld>
            <a:endParaRPr lang="nl-BE"/>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804CA-787F-41E6-BA7C-3850833B4C97}"/>
              </a:ext>
            </a:extLst>
          </p:cNvPr>
          <p:cNvSpPr>
            <a:spLocks noGrp="1"/>
          </p:cNvSpPr>
          <p:nvPr>
            <p:ph type="ctrTitle"/>
          </p:nvPr>
        </p:nvSpPr>
        <p:spPr>
          <a:xfrm>
            <a:off x="539552" y="2996952"/>
            <a:ext cx="6984776" cy="630982"/>
          </a:xfrm>
        </p:spPr>
        <p:txBody>
          <a:bodyPr>
            <a:noAutofit/>
          </a:bodyPr>
          <a:lstStyle/>
          <a:p>
            <a:r>
              <a:rPr lang="en-GB" sz="2600" dirty="0" err="1"/>
              <a:t>Persistance</a:t>
            </a:r>
            <a:r>
              <a:rPr lang="en-GB" sz="2600" dirty="0"/>
              <a:t> Of Vision: LED Globe</a:t>
            </a:r>
            <a:endParaRPr lang="nl-NL" sz="2600" dirty="0"/>
          </a:p>
        </p:txBody>
      </p:sp>
      <p:sp>
        <p:nvSpPr>
          <p:cNvPr id="3" name="Ondertitel 2">
            <a:extLst>
              <a:ext uri="{FF2B5EF4-FFF2-40B4-BE49-F238E27FC236}">
                <a16:creationId xmlns:a16="http://schemas.microsoft.com/office/drawing/2014/main" id="{BDC874C5-2766-41A3-9551-9BE7CA59A86A}"/>
              </a:ext>
            </a:extLst>
          </p:cNvPr>
          <p:cNvSpPr>
            <a:spLocks noGrp="1"/>
          </p:cNvSpPr>
          <p:nvPr>
            <p:ph type="subTitle" idx="1"/>
          </p:nvPr>
        </p:nvSpPr>
        <p:spPr>
          <a:xfrm>
            <a:off x="539552" y="3627934"/>
            <a:ext cx="6984776" cy="432048"/>
          </a:xfrm>
        </p:spPr>
        <p:txBody>
          <a:bodyPr>
            <a:normAutofit/>
          </a:bodyPr>
          <a:lstStyle/>
          <a:p>
            <a:r>
              <a:rPr lang="en-GB" dirty="0"/>
              <a:t>Jordi Jaspers		</a:t>
            </a:r>
          </a:p>
        </p:txBody>
      </p:sp>
    </p:spTree>
    <p:extLst>
      <p:ext uri="{BB962C8B-B14F-4D97-AF65-F5344CB8AC3E}">
        <p14:creationId xmlns:p14="http://schemas.microsoft.com/office/powerpoint/2010/main" val="283416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7C35A5-CF40-4C70-8D55-504513C1F351}"/>
              </a:ext>
            </a:extLst>
          </p:cNvPr>
          <p:cNvSpPr>
            <a:spLocks noGrp="1"/>
          </p:cNvSpPr>
          <p:nvPr>
            <p:ph type="title"/>
          </p:nvPr>
        </p:nvSpPr>
        <p:spPr/>
        <p:txBody>
          <a:bodyPr/>
          <a:lstStyle/>
          <a:p>
            <a:r>
              <a:rPr lang="en-GB" dirty="0"/>
              <a:t>Electrical Schematic</a:t>
            </a:r>
            <a:endParaRPr lang="nl-NL" dirty="0"/>
          </a:p>
        </p:txBody>
      </p:sp>
      <p:pic>
        <p:nvPicPr>
          <p:cNvPr id="11" name="Tijdelijke aanduiding voor inhoud 10">
            <a:extLst>
              <a:ext uri="{FF2B5EF4-FFF2-40B4-BE49-F238E27FC236}">
                <a16:creationId xmlns:a16="http://schemas.microsoft.com/office/drawing/2014/main" id="{DEBD7D25-69A9-43DE-A3DF-AEC04F154CC0}"/>
              </a:ext>
            </a:extLst>
          </p:cNvPr>
          <p:cNvPicPr>
            <a:picLocks noGrp="1" noChangeAspect="1"/>
          </p:cNvPicPr>
          <p:nvPr>
            <p:ph idx="1"/>
          </p:nvPr>
        </p:nvPicPr>
        <p:blipFill>
          <a:blip r:embed="rId2" cstate="hqprint">
            <a:extLst>
              <a:ext uri="{28A0092B-C50C-407E-A947-70E740481C1C}">
                <a14:useLocalDpi xmlns:a14="http://schemas.microsoft.com/office/drawing/2010/main"/>
              </a:ext>
            </a:extLst>
          </a:blip>
          <a:stretch>
            <a:fillRect/>
          </a:stretch>
        </p:blipFill>
        <p:spPr>
          <a:xfrm>
            <a:off x="2561629" y="765175"/>
            <a:ext cx="4020741" cy="5360988"/>
          </a:xfrm>
        </p:spPr>
      </p:pic>
    </p:spTree>
    <p:extLst>
      <p:ext uri="{BB962C8B-B14F-4D97-AF65-F5344CB8AC3E}">
        <p14:creationId xmlns:p14="http://schemas.microsoft.com/office/powerpoint/2010/main" val="236245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inhoud 7">
            <a:extLst>
              <a:ext uri="{FF2B5EF4-FFF2-40B4-BE49-F238E27FC236}">
                <a16:creationId xmlns:a16="http://schemas.microsoft.com/office/drawing/2014/main" id="{ADE4A3DB-F8E1-4D54-8AC4-AB85A6349BA0}"/>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512" y="836712"/>
            <a:ext cx="8784976" cy="5328591"/>
          </a:xfrm>
        </p:spPr>
      </p:pic>
      <p:sp>
        <p:nvSpPr>
          <p:cNvPr id="2" name="Titel 1">
            <a:extLst>
              <a:ext uri="{FF2B5EF4-FFF2-40B4-BE49-F238E27FC236}">
                <a16:creationId xmlns:a16="http://schemas.microsoft.com/office/drawing/2014/main" id="{008B54BB-46B5-42D1-B60D-3791D61E19EF}"/>
              </a:ext>
            </a:extLst>
          </p:cNvPr>
          <p:cNvSpPr>
            <a:spLocks noGrp="1"/>
          </p:cNvSpPr>
          <p:nvPr>
            <p:ph type="title"/>
          </p:nvPr>
        </p:nvSpPr>
        <p:spPr/>
        <p:txBody>
          <a:bodyPr/>
          <a:lstStyle/>
          <a:p>
            <a:r>
              <a:rPr lang="en-GB" dirty="0"/>
              <a:t>Block Diagram</a:t>
            </a:r>
            <a:endParaRPr lang="nl-NL" dirty="0"/>
          </a:p>
        </p:txBody>
      </p:sp>
      <p:cxnSp>
        <p:nvCxnSpPr>
          <p:cNvPr id="7" name="Rechte verbindingslijn met pijl 6">
            <a:extLst>
              <a:ext uri="{FF2B5EF4-FFF2-40B4-BE49-F238E27FC236}">
                <a16:creationId xmlns:a16="http://schemas.microsoft.com/office/drawing/2014/main" id="{EA2EA373-31DC-498F-8A83-553340FBE6A1}"/>
              </a:ext>
            </a:extLst>
          </p:cNvPr>
          <p:cNvCxnSpPr/>
          <p:nvPr/>
        </p:nvCxnSpPr>
        <p:spPr>
          <a:xfrm flipV="1">
            <a:off x="3405882" y="2712070"/>
            <a:ext cx="504056" cy="5760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hthoek: afgeronde hoeken 8">
            <a:extLst>
              <a:ext uri="{FF2B5EF4-FFF2-40B4-BE49-F238E27FC236}">
                <a16:creationId xmlns:a16="http://schemas.microsoft.com/office/drawing/2014/main" id="{48AA56A0-AB35-4D4E-B437-725130B05563}"/>
              </a:ext>
            </a:extLst>
          </p:cNvPr>
          <p:cNvSpPr/>
          <p:nvPr/>
        </p:nvSpPr>
        <p:spPr>
          <a:xfrm>
            <a:off x="2699792" y="3212976"/>
            <a:ext cx="720080" cy="72008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cxnSp>
        <p:nvCxnSpPr>
          <p:cNvPr id="15" name="Rechte verbindingslijn met pijl 14">
            <a:extLst>
              <a:ext uri="{FF2B5EF4-FFF2-40B4-BE49-F238E27FC236}">
                <a16:creationId xmlns:a16="http://schemas.microsoft.com/office/drawing/2014/main" id="{16200928-66F9-4491-A752-590F555835C3}"/>
              </a:ext>
            </a:extLst>
          </p:cNvPr>
          <p:cNvCxnSpPr/>
          <p:nvPr/>
        </p:nvCxnSpPr>
        <p:spPr>
          <a:xfrm flipH="1">
            <a:off x="5148064" y="4596354"/>
            <a:ext cx="648072" cy="360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hthoek: afgeronde hoeken 15">
            <a:extLst>
              <a:ext uri="{FF2B5EF4-FFF2-40B4-BE49-F238E27FC236}">
                <a16:creationId xmlns:a16="http://schemas.microsoft.com/office/drawing/2014/main" id="{2FAD35E0-B99D-49B4-BF7D-F6BFD3D08C4E}"/>
              </a:ext>
            </a:extLst>
          </p:cNvPr>
          <p:cNvSpPr/>
          <p:nvPr/>
        </p:nvSpPr>
        <p:spPr>
          <a:xfrm>
            <a:off x="5796136" y="4365104"/>
            <a:ext cx="216024" cy="2523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pic>
        <p:nvPicPr>
          <p:cNvPr id="12" name="Afbeelding 11">
            <a:extLst>
              <a:ext uri="{FF2B5EF4-FFF2-40B4-BE49-F238E27FC236}">
                <a16:creationId xmlns:a16="http://schemas.microsoft.com/office/drawing/2014/main" id="{094373BC-8438-40F7-B5E8-183504B55CA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95936" y="1080873"/>
            <a:ext cx="4553794" cy="2132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Afbeelding 16">
            <a:extLst>
              <a:ext uri="{FF2B5EF4-FFF2-40B4-BE49-F238E27FC236}">
                <a16:creationId xmlns:a16="http://schemas.microsoft.com/office/drawing/2014/main" id="{D5410375-5709-4500-92AA-B8D1A84D336E}"/>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491880" y="4817107"/>
            <a:ext cx="1534155" cy="1125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580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1F7D7-38CD-47F1-98B9-92990E50EDE1}"/>
              </a:ext>
            </a:extLst>
          </p:cNvPr>
          <p:cNvSpPr>
            <a:spLocks noGrp="1"/>
          </p:cNvSpPr>
          <p:nvPr>
            <p:ph type="title"/>
          </p:nvPr>
        </p:nvSpPr>
        <p:spPr/>
        <p:txBody>
          <a:bodyPr/>
          <a:lstStyle/>
          <a:p>
            <a:r>
              <a:rPr lang="en-GB" dirty="0"/>
              <a:t>Actual Verilog Code</a:t>
            </a:r>
            <a:endParaRPr lang="nl-NL" dirty="0"/>
          </a:p>
        </p:txBody>
      </p:sp>
      <p:pic>
        <p:nvPicPr>
          <p:cNvPr id="4" name="Afbeelding 3">
            <a:extLst>
              <a:ext uri="{FF2B5EF4-FFF2-40B4-BE49-F238E27FC236}">
                <a16:creationId xmlns:a16="http://schemas.microsoft.com/office/drawing/2014/main" id="{22195200-3718-4055-A042-FE5AB3ED4E8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51520" y="1760042"/>
            <a:ext cx="3496848" cy="1945060"/>
          </a:xfrm>
          <a:prstGeom prst="rect">
            <a:avLst/>
          </a:prstGeom>
        </p:spPr>
      </p:pic>
      <p:sp>
        <p:nvSpPr>
          <p:cNvPr id="5" name="Tekstvak 4">
            <a:extLst>
              <a:ext uri="{FF2B5EF4-FFF2-40B4-BE49-F238E27FC236}">
                <a16:creationId xmlns:a16="http://schemas.microsoft.com/office/drawing/2014/main" id="{C560F15B-E79F-4BA5-95FB-5E9B4A00DFBA}"/>
              </a:ext>
            </a:extLst>
          </p:cNvPr>
          <p:cNvSpPr txBox="1"/>
          <p:nvPr/>
        </p:nvSpPr>
        <p:spPr>
          <a:xfrm>
            <a:off x="395536" y="836712"/>
            <a:ext cx="7814960" cy="923330"/>
          </a:xfrm>
          <a:prstGeom prst="rect">
            <a:avLst/>
          </a:prstGeom>
          <a:noFill/>
        </p:spPr>
        <p:txBody>
          <a:bodyPr wrap="none" rtlCol="0">
            <a:spAutoFit/>
          </a:bodyPr>
          <a:lstStyle/>
          <a:p>
            <a:r>
              <a:rPr lang="en-GB" dirty="0"/>
              <a:t>WS2812b LED use their own communication protocol, that depends on the</a:t>
            </a:r>
            <a:br>
              <a:rPr lang="en-GB" dirty="0"/>
            </a:br>
            <a:r>
              <a:rPr lang="en-GB" dirty="0"/>
              <a:t>duty-cycle of each LED. First order of business is to transform this protocol</a:t>
            </a:r>
            <a:br>
              <a:rPr lang="en-GB" dirty="0"/>
            </a:br>
            <a:r>
              <a:rPr lang="en-GB" dirty="0"/>
              <a:t>in Verilog code.</a:t>
            </a:r>
            <a:endParaRPr lang="nl-NL" dirty="0"/>
          </a:p>
        </p:txBody>
      </p:sp>
      <p:pic>
        <p:nvPicPr>
          <p:cNvPr id="6" name="Afbeelding 5">
            <a:extLst>
              <a:ext uri="{FF2B5EF4-FFF2-40B4-BE49-F238E27FC236}">
                <a16:creationId xmlns:a16="http://schemas.microsoft.com/office/drawing/2014/main" id="{F639988D-A099-45AE-AC37-F180CCC7E2F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267744" y="3931120"/>
            <a:ext cx="6336704" cy="1975992"/>
          </a:xfrm>
          <a:prstGeom prst="rect">
            <a:avLst/>
          </a:prstGeom>
        </p:spPr>
      </p:pic>
      <p:pic>
        <p:nvPicPr>
          <p:cNvPr id="7" name="Afbeelding 6">
            <a:extLst>
              <a:ext uri="{FF2B5EF4-FFF2-40B4-BE49-F238E27FC236}">
                <a16:creationId xmlns:a16="http://schemas.microsoft.com/office/drawing/2014/main" id="{C1B50140-B83F-44A8-B976-A1BE9CA7FFB9}"/>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t="-2412"/>
          <a:stretch/>
        </p:blipFill>
        <p:spPr>
          <a:xfrm>
            <a:off x="251520" y="3936156"/>
            <a:ext cx="1944216" cy="1945060"/>
          </a:xfrm>
          <a:prstGeom prst="rect">
            <a:avLst/>
          </a:prstGeom>
        </p:spPr>
      </p:pic>
      <p:pic>
        <p:nvPicPr>
          <p:cNvPr id="8" name="Afbeelding 7">
            <a:extLst>
              <a:ext uri="{FF2B5EF4-FFF2-40B4-BE49-F238E27FC236}">
                <a16:creationId xmlns:a16="http://schemas.microsoft.com/office/drawing/2014/main" id="{0B4C08EE-26B2-4105-97F9-12B3159005B4}"/>
              </a:ext>
            </a:extLst>
          </p:cNvPr>
          <p:cNvPicPr>
            <a:picLocks noChangeAspect="1"/>
          </p:cNvPicPr>
          <p:nvPr/>
        </p:nvPicPr>
        <p:blipFill>
          <a:blip r:embed="rId5"/>
          <a:stretch>
            <a:fillRect/>
          </a:stretch>
        </p:blipFill>
        <p:spPr>
          <a:xfrm>
            <a:off x="4009971" y="1770844"/>
            <a:ext cx="4200525" cy="1285875"/>
          </a:xfrm>
          <a:prstGeom prst="rect">
            <a:avLst/>
          </a:prstGeom>
        </p:spPr>
      </p:pic>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D4D7A125-AF50-4729-8B13-F1EFECDA8D43}"/>
                  </a:ext>
                </a:extLst>
              </p:cNvPr>
              <p:cNvSpPr txBox="1"/>
              <p:nvPr/>
            </p:nvSpPr>
            <p:spPr>
              <a:xfrm>
                <a:off x="5668317" y="3282737"/>
                <a:ext cx="883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=1/</m:t>
                      </m:r>
                      <m:r>
                        <a:rPr lang="en-GB" b="0" i="1" smtClean="0">
                          <a:latin typeface="Cambria Math" panose="02040503050406030204" pitchFamily="18" charset="0"/>
                        </a:rPr>
                        <m:t>𝑇</m:t>
                      </m:r>
                    </m:oMath>
                  </m:oMathPara>
                </a14:m>
                <a:endParaRPr lang="nl-NL" dirty="0"/>
              </a:p>
            </p:txBody>
          </p:sp>
        </mc:Choice>
        <mc:Fallback xmlns="">
          <p:sp>
            <p:nvSpPr>
              <p:cNvPr id="9" name="Tekstvak 8">
                <a:extLst>
                  <a:ext uri="{FF2B5EF4-FFF2-40B4-BE49-F238E27FC236}">
                    <a16:creationId xmlns:a16="http://schemas.microsoft.com/office/drawing/2014/main" id="{D4D7A125-AF50-4729-8B13-F1EFECDA8D43}"/>
                  </a:ext>
                </a:extLst>
              </p:cNvPr>
              <p:cNvSpPr txBox="1">
                <a:spLocks noRot="1" noChangeAspect="1" noMove="1" noResize="1" noEditPoints="1" noAdjustHandles="1" noChangeArrowheads="1" noChangeShapeType="1" noTextEdit="1"/>
              </p:cNvSpPr>
              <p:nvPr/>
            </p:nvSpPr>
            <p:spPr>
              <a:xfrm>
                <a:off x="5668317" y="3282737"/>
                <a:ext cx="883832" cy="276999"/>
              </a:xfrm>
              <a:prstGeom prst="rect">
                <a:avLst/>
              </a:prstGeom>
              <a:blipFill>
                <a:blip r:embed="rId6"/>
                <a:stretch>
                  <a:fillRect l="-8276" t="-2222" r="-4828" b="-37778"/>
                </a:stretch>
              </a:blipFill>
            </p:spPr>
            <p:txBody>
              <a:bodyPr/>
              <a:lstStyle/>
              <a:p>
                <a:r>
                  <a:rPr lang="nl-NL">
                    <a:noFill/>
                  </a:rPr>
                  <a:t> </a:t>
                </a:r>
              </a:p>
            </p:txBody>
          </p:sp>
        </mc:Fallback>
      </mc:AlternateContent>
    </p:spTree>
    <p:extLst>
      <p:ext uri="{BB962C8B-B14F-4D97-AF65-F5344CB8AC3E}">
        <p14:creationId xmlns:p14="http://schemas.microsoft.com/office/powerpoint/2010/main" val="305658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DDC61-C1F8-4714-B261-CD5E77107DD4}"/>
              </a:ext>
            </a:extLst>
          </p:cNvPr>
          <p:cNvSpPr>
            <a:spLocks noGrp="1"/>
          </p:cNvSpPr>
          <p:nvPr>
            <p:ph type="title"/>
          </p:nvPr>
        </p:nvSpPr>
        <p:spPr/>
        <p:txBody>
          <a:bodyPr/>
          <a:lstStyle/>
          <a:p>
            <a:r>
              <a:rPr lang="en-GB" dirty="0"/>
              <a:t>Actual Verilog Code</a:t>
            </a:r>
            <a:endParaRPr lang="nl-NL" dirty="0"/>
          </a:p>
        </p:txBody>
      </p:sp>
      <p:pic>
        <p:nvPicPr>
          <p:cNvPr id="4" name="Afbeelding 3">
            <a:extLst>
              <a:ext uri="{FF2B5EF4-FFF2-40B4-BE49-F238E27FC236}">
                <a16:creationId xmlns:a16="http://schemas.microsoft.com/office/drawing/2014/main" id="{0539C2FD-0D1F-44AA-9187-B69D03EBF74A}"/>
              </a:ext>
            </a:extLst>
          </p:cNvPr>
          <p:cNvPicPr>
            <a:picLocks noChangeAspect="1"/>
          </p:cNvPicPr>
          <p:nvPr/>
        </p:nvPicPr>
        <p:blipFill>
          <a:blip r:embed="rId2"/>
          <a:stretch>
            <a:fillRect/>
          </a:stretch>
        </p:blipFill>
        <p:spPr>
          <a:xfrm>
            <a:off x="1581788" y="836712"/>
            <a:ext cx="5980423" cy="5350904"/>
          </a:xfrm>
          <a:prstGeom prst="rect">
            <a:avLst/>
          </a:prstGeom>
        </p:spPr>
      </p:pic>
    </p:spTree>
    <p:extLst>
      <p:ext uri="{BB962C8B-B14F-4D97-AF65-F5344CB8AC3E}">
        <p14:creationId xmlns:p14="http://schemas.microsoft.com/office/powerpoint/2010/main" val="123981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367CA8-6C5C-48FD-9F5D-CB7D5A88A65C}"/>
              </a:ext>
            </a:extLst>
          </p:cNvPr>
          <p:cNvSpPr>
            <a:spLocks noGrp="1"/>
          </p:cNvSpPr>
          <p:nvPr>
            <p:ph type="title"/>
          </p:nvPr>
        </p:nvSpPr>
        <p:spPr/>
        <p:txBody>
          <a:bodyPr/>
          <a:lstStyle/>
          <a:p>
            <a:r>
              <a:rPr lang="en-GB" dirty="0"/>
              <a:t>Actual Verilog Code</a:t>
            </a:r>
            <a:endParaRPr lang="nl-NL" dirty="0"/>
          </a:p>
        </p:txBody>
      </p:sp>
      <p:pic>
        <p:nvPicPr>
          <p:cNvPr id="4" name="Afbeelding 3">
            <a:extLst>
              <a:ext uri="{FF2B5EF4-FFF2-40B4-BE49-F238E27FC236}">
                <a16:creationId xmlns:a16="http://schemas.microsoft.com/office/drawing/2014/main" id="{052E8F24-C530-4D43-9B26-CA7524CD7809}"/>
              </a:ext>
            </a:extLst>
          </p:cNvPr>
          <p:cNvPicPr>
            <a:picLocks noChangeAspect="1"/>
          </p:cNvPicPr>
          <p:nvPr/>
        </p:nvPicPr>
        <p:blipFill>
          <a:blip r:embed="rId2"/>
          <a:stretch>
            <a:fillRect/>
          </a:stretch>
        </p:blipFill>
        <p:spPr>
          <a:xfrm>
            <a:off x="539552" y="1030424"/>
            <a:ext cx="3096344" cy="4797152"/>
          </a:xfrm>
          <a:prstGeom prst="rect">
            <a:avLst/>
          </a:prstGeom>
        </p:spPr>
      </p:pic>
      <p:pic>
        <p:nvPicPr>
          <p:cNvPr id="5" name="Afbeelding 4">
            <a:extLst>
              <a:ext uri="{FF2B5EF4-FFF2-40B4-BE49-F238E27FC236}">
                <a16:creationId xmlns:a16="http://schemas.microsoft.com/office/drawing/2014/main" id="{234A0734-D56D-4E66-8FC4-4F865B84336F}"/>
              </a:ext>
            </a:extLst>
          </p:cNvPr>
          <p:cNvPicPr>
            <a:picLocks noChangeAspect="1"/>
          </p:cNvPicPr>
          <p:nvPr/>
        </p:nvPicPr>
        <p:blipFill>
          <a:blip r:embed="rId3"/>
          <a:stretch>
            <a:fillRect/>
          </a:stretch>
        </p:blipFill>
        <p:spPr>
          <a:xfrm>
            <a:off x="3635896" y="2367347"/>
            <a:ext cx="5314510" cy="2123306"/>
          </a:xfrm>
          <a:prstGeom prst="rect">
            <a:avLst/>
          </a:prstGeom>
        </p:spPr>
      </p:pic>
    </p:spTree>
    <p:extLst>
      <p:ext uri="{BB962C8B-B14F-4D97-AF65-F5344CB8AC3E}">
        <p14:creationId xmlns:p14="http://schemas.microsoft.com/office/powerpoint/2010/main" val="262130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0656B-4AB4-4EC2-86D2-2C8495DD1B4D}"/>
              </a:ext>
            </a:extLst>
          </p:cNvPr>
          <p:cNvSpPr>
            <a:spLocks noGrp="1"/>
          </p:cNvSpPr>
          <p:nvPr>
            <p:ph type="title"/>
          </p:nvPr>
        </p:nvSpPr>
        <p:spPr/>
        <p:txBody>
          <a:bodyPr/>
          <a:lstStyle/>
          <a:p>
            <a:r>
              <a:rPr lang="en-GB" dirty="0"/>
              <a:t>Actual Verilog Code</a:t>
            </a:r>
            <a:endParaRPr lang="nl-NL" dirty="0"/>
          </a:p>
        </p:txBody>
      </p:sp>
      <p:pic>
        <p:nvPicPr>
          <p:cNvPr id="4" name="Afbeelding 3">
            <a:extLst>
              <a:ext uri="{FF2B5EF4-FFF2-40B4-BE49-F238E27FC236}">
                <a16:creationId xmlns:a16="http://schemas.microsoft.com/office/drawing/2014/main" id="{C2BDDB8F-CC25-4FE0-9F41-6265DB5F4DD0}"/>
              </a:ext>
            </a:extLst>
          </p:cNvPr>
          <p:cNvPicPr>
            <a:picLocks noChangeAspect="1"/>
          </p:cNvPicPr>
          <p:nvPr/>
        </p:nvPicPr>
        <p:blipFill>
          <a:blip r:embed="rId2"/>
          <a:stretch>
            <a:fillRect/>
          </a:stretch>
        </p:blipFill>
        <p:spPr>
          <a:xfrm>
            <a:off x="2987824" y="776632"/>
            <a:ext cx="2736304" cy="5304736"/>
          </a:xfrm>
          <a:prstGeom prst="rect">
            <a:avLst/>
          </a:prstGeom>
        </p:spPr>
      </p:pic>
    </p:spTree>
    <p:extLst>
      <p:ext uri="{BB962C8B-B14F-4D97-AF65-F5344CB8AC3E}">
        <p14:creationId xmlns:p14="http://schemas.microsoft.com/office/powerpoint/2010/main" val="174625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1929B4-72EC-46CB-B90D-38DAF26FD85D}"/>
              </a:ext>
            </a:extLst>
          </p:cNvPr>
          <p:cNvSpPr>
            <a:spLocks noGrp="1"/>
          </p:cNvSpPr>
          <p:nvPr>
            <p:ph type="title"/>
          </p:nvPr>
        </p:nvSpPr>
        <p:spPr/>
        <p:txBody>
          <a:bodyPr/>
          <a:lstStyle/>
          <a:p>
            <a:r>
              <a:rPr lang="en-GB" dirty="0"/>
              <a:t>Actual Verilog Code (State examples)</a:t>
            </a:r>
            <a:endParaRPr lang="nl-NL" dirty="0"/>
          </a:p>
        </p:txBody>
      </p:sp>
      <p:pic>
        <p:nvPicPr>
          <p:cNvPr id="4" name="Afbeelding 3">
            <a:extLst>
              <a:ext uri="{FF2B5EF4-FFF2-40B4-BE49-F238E27FC236}">
                <a16:creationId xmlns:a16="http://schemas.microsoft.com/office/drawing/2014/main" id="{F5F9022E-80CA-40AD-B2E0-A6B98DC406FD}"/>
              </a:ext>
            </a:extLst>
          </p:cNvPr>
          <p:cNvPicPr>
            <a:picLocks noChangeAspect="1"/>
          </p:cNvPicPr>
          <p:nvPr/>
        </p:nvPicPr>
        <p:blipFill>
          <a:blip r:embed="rId2"/>
          <a:stretch>
            <a:fillRect/>
          </a:stretch>
        </p:blipFill>
        <p:spPr>
          <a:xfrm>
            <a:off x="2123728" y="764704"/>
            <a:ext cx="4466059" cy="5450106"/>
          </a:xfrm>
          <a:prstGeom prst="rect">
            <a:avLst/>
          </a:prstGeom>
        </p:spPr>
      </p:pic>
    </p:spTree>
    <p:extLst>
      <p:ext uri="{BB962C8B-B14F-4D97-AF65-F5344CB8AC3E}">
        <p14:creationId xmlns:p14="http://schemas.microsoft.com/office/powerpoint/2010/main" val="297514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F870C-8570-4BB5-8160-19B83FADC0F1}"/>
              </a:ext>
            </a:extLst>
          </p:cNvPr>
          <p:cNvSpPr>
            <a:spLocks noGrp="1"/>
          </p:cNvSpPr>
          <p:nvPr>
            <p:ph type="title"/>
          </p:nvPr>
        </p:nvSpPr>
        <p:spPr/>
        <p:txBody>
          <a:bodyPr/>
          <a:lstStyle/>
          <a:p>
            <a:r>
              <a:rPr lang="en-GB" dirty="0"/>
              <a:t>Actual Verilog Code (State examples)</a:t>
            </a:r>
            <a:endParaRPr lang="nl-NL" dirty="0"/>
          </a:p>
        </p:txBody>
      </p:sp>
      <p:pic>
        <p:nvPicPr>
          <p:cNvPr id="4" name="Afbeelding 3">
            <a:extLst>
              <a:ext uri="{FF2B5EF4-FFF2-40B4-BE49-F238E27FC236}">
                <a16:creationId xmlns:a16="http://schemas.microsoft.com/office/drawing/2014/main" id="{8ED6E194-59BF-4F02-A509-6F11732A715E}"/>
              </a:ext>
            </a:extLst>
          </p:cNvPr>
          <p:cNvPicPr>
            <a:picLocks noChangeAspect="1"/>
          </p:cNvPicPr>
          <p:nvPr/>
        </p:nvPicPr>
        <p:blipFill>
          <a:blip r:embed="rId2"/>
          <a:stretch>
            <a:fillRect/>
          </a:stretch>
        </p:blipFill>
        <p:spPr>
          <a:xfrm>
            <a:off x="2483768" y="836712"/>
            <a:ext cx="3581486" cy="5301208"/>
          </a:xfrm>
          <a:prstGeom prst="rect">
            <a:avLst/>
          </a:prstGeom>
        </p:spPr>
      </p:pic>
    </p:spTree>
    <p:extLst>
      <p:ext uri="{BB962C8B-B14F-4D97-AF65-F5344CB8AC3E}">
        <p14:creationId xmlns:p14="http://schemas.microsoft.com/office/powerpoint/2010/main" val="422170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Are </a:t>
            </a:r>
            <a:r>
              <a:rPr lang="nl-NL" dirty="0" err="1"/>
              <a:t>there</a:t>
            </a:r>
            <a:r>
              <a:rPr lang="nl-NL" dirty="0"/>
              <a:t> </a:t>
            </a:r>
            <a:r>
              <a:rPr lang="nl-NL" dirty="0" err="1"/>
              <a:t>any</a:t>
            </a:r>
            <a:r>
              <a:rPr lang="nl-NL" dirty="0"/>
              <a:t> </a:t>
            </a:r>
            <a:r>
              <a:rPr lang="nl-NL" dirty="0" err="1"/>
              <a:t>questions</a:t>
            </a:r>
            <a:r>
              <a:rPr lang="nl-NL" dirty="0"/>
              <a:t> </a:t>
            </a:r>
            <a:r>
              <a:rPr lang="nl-NL" dirty="0" err="1"/>
              <a:t>left</a:t>
            </a:r>
            <a:r>
              <a:rPr lang="nl-NL" dirty="0"/>
              <a:t>?</a:t>
            </a:r>
          </a:p>
        </p:txBody>
      </p:sp>
      <p:sp>
        <p:nvSpPr>
          <p:cNvPr id="3" name="Ondertitel 2"/>
          <p:cNvSpPr>
            <a:spLocks noGrp="1"/>
          </p:cNvSpPr>
          <p:nvPr>
            <p:ph type="subTitle" idx="1"/>
          </p:nvPr>
        </p:nvSpPr>
        <p:spPr/>
        <p:txBody>
          <a:bodyPr>
            <a:normAutofit/>
          </a:bodyPr>
          <a:lstStyle/>
          <a:p>
            <a:r>
              <a:rPr lang="nl-BE" b="1" dirty="0">
                <a:solidFill>
                  <a:prstClr val="black"/>
                </a:solidFill>
                <a:ea typeface="ＭＳ Ｐゴシック" pitchFamily="34" charset="-128"/>
              </a:rPr>
              <a:t>Jordi Jaspers      	</a:t>
            </a:r>
          </a:p>
          <a:p>
            <a:endParaRPr lang="nl-NL" dirty="0"/>
          </a:p>
        </p:txBody>
      </p:sp>
    </p:spTree>
    <p:extLst>
      <p:ext uri="{BB962C8B-B14F-4D97-AF65-F5344CB8AC3E}">
        <p14:creationId xmlns:p14="http://schemas.microsoft.com/office/powerpoint/2010/main" val="16101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F1270D-1877-483B-8D17-1B2A4906AC28}"/>
              </a:ext>
            </a:extLst>
          </p:cNvPr>
          <p:cNvSpPr>
            <a:spLocks noGrp="1"/>
          </p:cNvSpPr>
          <p:nvPr>
            <p:ph type="title"/>
          </p:nvPr>
        </p:nvSpPr>
        <p:spPr/>
        <p:txBody>
          <a:bodyPr/>
          <a:lstStyle/>
          <a:p>
            <a:r>
              <a:rPr lang="en-GB" dirty="0"/>
              <a:t>Summary</a:t>
            </a:r>
            <a:endParaRPr lang="nl-NL" dirty="0"/>
          </a:p>
        </p:txBody>
      </p:sp>
      <p:sp>
        <p:nvSpPr>
          <p:cNvPr id="3" name="Tijdelijke aanduiding voor inhoud 2">
            <a:extLst>
              <a:ext uri="{FF2B5EF4-FFF2-40B4-BE49-F238E27FC236}">
                <a16:creationId xmlns:a16="http://schemas.microsoft.com/office/drawing/2014/main" id="{D70827D5-D6F7-46CD-9F30-3A47E3371234}"/>
              </a:ext>
            </a:extLst>
          </p:cNvPr>
          <p:cNvSpPr>
            <a:spLocks noGrp="1"/>
          </p:cNvSpPr>
          <p:nvPr>
            <p:ph idx="1"/>
          </p:nvPr>
        </p:nvSpPr>
        <p:spPr/>
        <p:txBody>
          <a:bodyPr/>
          <a:lstStyle/>
          <a:p>
            <a:pPr marL="0" indent="0">
              <a:buNone/>
            </a:pPr>
            <a:endParaRPr lang="en-GB" dirty="0"/>
          </a:p>
          <a:p>
            <a:r>
              <a:rPr lang="en-GB" dirty="0"/>
              <a:t>Introduction</a:t>
            </a:r>
          </a:p>
          <a:p>
            <a:r>
              <a:rPr lang="en-GB" dirty="0"/>
              <a:t>Parts List</a:t>
            </a:r>
          </a:p>
          <a:p>
            <a:r>
              <a:rPr lang="en-GB" dirty="0"/>
              <a:t>Build of the structure</a:t>
            </a:r>
          </a:p>
          <a:p>
            <a:r>
              <a:rPr lang="en-GB" dirty="0"/>
              <a:t>Electrical schematics</a:t>
            </a:r>
          </a:p>
          <a:p>
            <a:r>
              <a:rPr lang="en-GB" dirty="0"/>
              <a:t>Block Diagram</a:t>
            </a:r>
          </a:p>
          <a:p>
            <a:r>
              <a:rPr lang="en-GB" dirty="0"/>
              <a:t>Actual Verilog code</a:t>
            </a:r>
          </a:p>
          <a:p>
            <a:r>
              <a:rPr lang="en-GB" dirty="0"/>
              <a:t>Demonstration</a:t>
            </a:r>
          </a:p>
          <a:p>
            <a:endParaRPr lang="en-GB" dirty="0"/>
          </a:p>
          <a:p>
            <a:endParaRPr lang="nl-NL" dirty="0"/>
          </a:p>
        </p:txBody>
      </p:sp>
    </p:spTree>
    <p:extLst>
      <p:ext uri="{BB962C8B-B14F-4D97-AF65-F5344CB8AC3E}">
        <p14:creationId xmlns:p14="http://schemas.microsoft.com/office/powerpoint/2010/main" val="102648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F8775-2AEC-47C8-A7C2-6DA638D2F0A6}"/>
              </a:ext>
            </a:extLst>
          </p:cNvPr>
          <p:cNvSpPr>
            <a:spLocks noGrp="1"/>
          </p:cNvSpPr>
          <p:nvPr>
            <p:ph type="title"/>
          </p:nvPr>
        </p:nvSpPr>
        <p:spPr/>
        <p:txBody>
          <a:bodyPr/>
          <a:lstStyle/>
          <a:p>
            <a:r>
              <a:rPr lang="en-GB" dirty="0"/>
              <a:t>Introduction</a:t>
            </a:r>
            <a:endParaRPr lang="nl-NL" dirty="0"/>
          </a:p>
        </p:txBody>
      </p:sp>
      <p:sp>
        <p:nvSpPr>
          <p:cNvPr id="3" name="Tijdelijke aanduiding voor inhoud 2">
            <a:extLst>
              <a:ext uri="{FF2B5EF4-FFF2-40B4-BE49-F238E27FC236}">
                <a16:creationId xmlns:a16="http://schemas.microsoft.com/office/drawing/2014/main" id="{D18FAC6B-EFDF-46E3-958F-4C93FEAFE823}"/>
              </a:ext>
            </a:extLst>
          </p:cNvPr>
          <p:cNvSpPr>
            <a:spLocks noGrp="1"/>
          </p:cNvSpPr>
          <p:nvPr>
            <p:ph idx="1"/>
          </p:nvPr>
        </p:nvSpPr>
        <p:spPr/>
        <p:txBody>
          <a:bodyPr/>
          <a:lstStyle/>
          <a:p>
            <a:pPr marL="0" indent="0" algn="ctr">
              <a:buNone/>
            </a:pPr>
            <a:r>
              <a:rPr lang="en-GB" i="1" dirty="0"/>
              <a:t>POV = </a:t>
            </a:r>
            <a:r>
              <a:rPr lang="en-GB" i="1" dirty="0" err="1"/>
              <a:t>Persistance</a:t>
            </a:r>
            <a:r>
              <a:rPr lang="en-GB" i="1" dirty="0"/>
              <a:t> Of Vision</a:t>
            </a:r>
            <a:endParaRPr lang="nl-NL" i="1" dirty="0"/>
          </a:p>
        </p:txBody>
      </p:sp>
      <p:pic>
        <p:nvPicPr>
          <p:cNvPr id="5" name="Afbeelding 4">
            <a:extLst>
              <a:ext uri="{FF2B5EF4-FFF2-40B4-BE49-F238E27FC236}">
                <a16:creationId xmlns:a16="http://schemas.microsoft.com/office/drawing/2014/main" id="{40B3EB52-00BE-4035-A279-1D210A1D01A7}"/>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851920" y="1844824"/>
            <a:ext cx="1440160" cy="1996586"/>
          </a:xfrm>
          <a:prstGeom prst="rect">
            <a:avLst/>
          </a:prstGeom>
        </p:spPr>
      </p:pic>
      <p:sp>
        <p:nvSpPr>
          <p:cNvPr id="8" name="Tekstvak 7">
            <a:extLst>
              <a:ext uri="{FF2B5EF4-FFF2-40B4-BE49-F238E27FC236}">
                <a16:creationId xmlns:a16="http://schemas.microsoft.com/office/drawing/2014/main" id="{E3F1AEDD-238A-42F8-B4C4-89C9C12EDA89}"/>
              </a:ext>
            </a:extLst>
          </p:cNvPr>
          <p:cNvSpPr txBox="1"/>
          <p:nvPr/>
        </p:nvSpPr>
        <p:spPr>
          <a:xfrm>
            <a:off x="457200" y="4358492"/>
            <a:ext cx="8229600" cy="1015663"/>
          </a:xfrm>
          <a:prstGeom prst="rect">
            <a:avLst/>
          </a:prstGeom>
          <a:noFill/>
        </p:spPr>
        <p:txBody>
          <a:bodyPr wrap="square" rtlCol="0">
            <a:spAutoFit/>
          </a:bodyPr>
          <a:lstStyle/>
          <a:p>
            <a:r>
              <a:rPr lang="en-US" sz="2000" i="1" dirty="0"/>
              <a:t>“”The optical illusion that occurs when visual perception of an object does not cease for some time after the rays of light proceeding from it have ceased to enter the eye.”</a:t>
            </a:r>
            <a:endParaRPr lang="nl-NL" sz="2000" i="1" dirty="0"/>
          </a:p>
        </p:txBody>
      </p:sp>
    </p:spTree>
    <p:extLst>
      <p:ext uri="{BB962C8B-B14F-4D97-AF65-F5344CB8AC3E}">
        <p14:creationId xmlns:p14="http://schemas.microsoft.com/office/powerpoint/2010/main" val="199064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6C06A-59AD-4581-A51D-ECFA5B415391}"/>
              </a:ext>
            </a:extLst>
          </p:cNvPr>
          <p:cNvSpPr>
            <a:spLocks noGrp="1"/>
          </p:cNvSpPr>
          <p:nvPr>
            <p:ph type="title"/>
          </p:nvPr>
        </p:nvSpPr>
        <p:spPr/>
        <p:txBody>
          <a:bodyPr/>
          <a:lstStyle/>
          <a:p>
            <a:r>
              <a:rPr lang="en-GB" dirty="0"/>
              <a:t>Introduction</a:t>
            </a:r>
            <a:endParaRPr lang="nl-NL" dirty="0"/>
          </a:p>
        </p:txBody>
      </p:sp>
      <p:sp>
        <p:nvSpPr>
          <p:cNvPr id="3" name="Tijdelijke aanduiding voor inhoud 2">
            <a:extLst>
              <a:ext uri="{FF2B5EF4-FFF2-40B4-BE49-F238E27FC236}">
                <a16:creationId xmlns:a16="http://schemas.microsoft.com/office/drawing/2014/main" id="{E1C0DEA6-0609-49B1-9F8F-A5AEBCF570E0}"/>
              </a:ext>
            </a:extLst>
          </p:cNvPr>
          <p:cNvSpPr>
            <a:spLocks noGrp="1"/>
          </p:cNvSpPr>
          <p:nvPr>
            <p:ph idx="1"/>
          </p:nvPr>
        </p:nvSpPr>
        <p:spPr/>
        <p:txBody>
          <a:bodyPr/>
          <a:lstStyle/>
          <a:p>
            <a:pPr marL="0" indent="0">
              <a:buNone/>
            </a:pPr>
            <a:r>
              <a:rPr lang="en-GB" dirty="0"/>
              <a:t>Applying this principle to a rotating circle, You’ll get a globe.</a:t>
            </a:r>
            <a:endParaRPr lang="nl-NL" dirty="0"/>
          </a:p>
        </p:txBody>
      </p:sp>
      <p:pic>
        <p:nvPicPr>
          <p:cNvPr id="5" name="Afbeelding 4">
            <a:extLst>
              <a:ext uri="{FF2B5EF4-FFF2-40B4-BE49-F238E27FC236}">
                <a16:creationId xmlns:a16="http://schemas.microsoft.com/office/drawing/2014/main" id="{81C1390E-2300-48A2-9611-8007BB6152A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6238527" y="2276871"/>
            <a:ext cx="2448273" cy="3198614"/>
          </a:xfrm>
          <a:prstGeom prst="rect">
            <a:avLst/>
          </a:prstGeom>
        </p:spPr>
      </p:pic>
      <p:pic>
        <p:nvPicPr>
          <p:cNvPr id="7" name="Afbeelding 6">
            <a:extLst>
              <a:ext uri="{FF2B5EF4-FFF2-40B4-BE49-F238E27FC236}">
                <a16:creationId xmlns:a16="http://schemas.microsoft.com/office/drawing/2014/main" id="{56EA3D7B-45BD-41B1-991B-AA0985FF0D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57373" y="2676699"/>
            <a:ext cx="3198613" cy="2398959"/>
          </a:xfrm>
          <a:prstGeom prst="rect">
            <a:avLst/>
          </a:prstGeom>
        </p:spPr>
      </p:pic>
      <p:pic>
        <p:nvPicPr>
          <p:cNvPr id="9" name="Afbeelding 8">
            <a:extLst>
              <a:ext uri="{FF2B5EF4-FFF2-40B4-BE49-F238E27FC236}">
                <a16:creationId xmlns:a16="http://schemas.microsoft.com/office/drawing/2014/main" id="{8A1780F7-9FF8-4B2A-A0B7-A1E8EF5E27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47059" y="2875894"/>
            <a:ext cx="2000567" cy="2000567"/>
          </a:xfrm>
          <a:prstGeom prst="rect">
            <a:avLst/>
          </a:prstGeom>
        </p:spPr>
      </p:pic>
    </p:spTree>
    <p:extLst>
      <p:ext uri="{BB962C8B-B14F-4D97-AF65-F5344CB8AC3E}">
        <p14:creationId xmlns:p14="http://schemas.microsoft.com/office/powerpoint/2010/main" val="357915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C0E48-2722-4037-A4E0-0B0A21EC79F0}"/>
              </a:ext>
            </a:extLst>
          </p:cNvPr>
          <p:cNvSpPr>
            <a:spLocks noGrp="1"/>
          </p:cNvSpPr>
          <p:nvPr>
            <p:ph type="title"/>
          </p:nvPr>
        </p:nvSpPr>
        <p:spPr/>
        <p:txBody>
          <a:bodyPr/>
          <a:lstStyle/>
          <a:p>
            <a:r>
              <a:rPr lang="en-GB" dirty="0"/>
              <a:t>Parts List</a:t>
            </a:r>
            <a:endParaRPr lang="nl-NL" dirty="0"/>
          </a:p>
        </p:txBody>
      </p:sp>
      <p:sp>
        <p:nvSpPr>
          <p:cNvPr id="3" name="Tijdelijke aanduiding voor inhoud 2">
            <a:extLst>
              <a:ext uri="{FF2B5EF4-FFF2-40B4-BE49-F238E27FC236}">
                <a16:creationId xmlns:a16="http://schemas.microsoft.com/office/drawing/2014/main" id="{C9722680-FD43-4505-859C-F42CBB0C1A26}"/>
              </a:ext>
            </a:extLst>
          </p:cNvPr>
          <p:cNvSpPr>
            <a:spLocks noGrp="1"/>
          </p:cNvSpPr>
          <p:nvPr>
            <p:ph idx="1"/>
          </p:nvPr>
        </p:nvSpPr>
        <p:spPr/>
        <p:txBody>
          <a:bodyPr/>
          <a:lstStyle/>
          <a:p>
            <a:r>
              <a:rPr lang="nl-NL" sz="2200" dirty="0"/>
              <a:t>1x DE0 FPGA NANO</a:t>
            </a:r>
          </a:p>
          <a:p>
            <a:r>
              <a:rPr lang="nl-NL" sz="2200" dirty="0"/>
              <a:t>1 x WS2812b LED Strip</a:t>
            </a:r>
          </a:p>
          <a:p>
            <a:r>
              <a:rPr lang="nl-NL" sz="2200" dirty="0"/>
              <a:t>1x 3144A Hall effect sensor</a:t>
            </a:r>
          </a:p>
          <a:p>
            <a:r>
              <a:rPr lang="nl-NL" sz="2200" dirty="0"/>
              <a:t>1x </a:t>
            </a:r>
            <a:r>
              <a:rPr lang="nl-NL" sz="2200" dirty="0" err="1"/>
              <a:t>LiPo</a:t>
            </a:r>
            <a:r>
              <a:rPr lang="nl-NL" sz="2200" dirty="0"/>
              <a:t> </a:t>
            </a:r>
            <a:r>
              <a:rPr lang="nl-NL" sz="2200" dirty="0" err="1"/>
              <a:t>Battery</a:t>
            </a:r>
            <a:r>
              <a:rPr lang="nl-NL" sz="2200" dirty="0"/>
              <a:t> (1200mAh)</a:t>
            </a:r>
          </a:p>
          <a:p>
            <a:r>
              <a:rPr lang="nl-NL" sz="2200" dirty="0"/>
              <a:t>1x TP4056 </a:t>
            </a:r>
            <a:r>
              <a:rPr lang="nl-NL" sz="2200" dirty="0" err="1"/>
              <a:t>Protect</a:t>
            </a:r>
            <a:r>
              <a:rPr lang="nl-NL" sz="2200" dirty="0"/>
              <a:t>/Charge circuit</a:t>
            </a:r>
          </a:p>
          <a:p>
            <a:r>
              <a:rPr lang="nl-NL" sz="2200" dirty="0"/>
              <a:t>1x Boost Converter</a:t>
            </a:r>
          </a:p>
          <a:p>
            <a:r>
              <a:rPr lang="nl-NL" sz="2200" dirty="0"/>
              <a:t>1x Ball </a:t>
            </a:r>
            <a:r>
              <a:rPr lang="nl-NL" sz="2200" dirty="0" err="1"/>
              <a:t>Bearing</a:t>
            </a:r>
            <a:endParaRPr lang="nl-NL" sz="2200" dirty="0"/>
          </a:p>
          <a:p>
            <a:r>
              <a:rPr lang="nl-NL" sz="2200" dirty="0"/>
              <a:t>1x 12V 3000RPM DC Motor</a:t>
            </a:r>
          </a:p>
          <a:p>
            <a:r>
              <a:rPr lang="nl-NL" sz="2200" dirty="0"/>
              <a:t>1x 8mm Adapter</a:t>
            </a:r>
          </a:p>
          <a:p>
            <a:r>
              <a:rPr lang="nl-NL" sz="2200" dirty="0"/>
              <a:t>1x 200x200x20mm Steel base </a:t>
            </a:r>
            <a:r>
              <a:rPr lang="nl-NL" sz="2200" dirty="0" err="1"/>
              <a:t>plate</a:t>
            </a:r>
            <a:endParaRPr lang="nl-NL" sz="2200" dirty="0"/>
          </a:p>
          <a:p>
            <a:r>
              <a:rPr lang="nl-NL" sz="2200" dirty="0"/>
              <a:t>3x 40x500x4mm flat steel</a:t>
            </a:r>
          </a:p>
          <a:p>
            <a:r>
              <a:rPr lang="nl-NL" sz="2200" dirty="0"/>
              <a:t>M4, M5 </a:t>
            </a:r>
            <a:r>
              <a:rPr lang="nl-NL" sz="2200" dirty="0" err="1"/>
              <a:t>bolts</a:t>
            </a:r>
            <a:r>
              <a:rPr lang="nl-NL" sz="2200" dirty="0"/>
              <a:t> &amp; nuts</a:t>
            </a:r>
          </a:p>
          <a:p>
            <a:r>
              <a:rPr lang="nl-NL" sz="2200" dirty="0"/>
              <a:t>8mm </a:t>
            </a:r>
            <a:r>
              <a:rPr lang="nl-NL" sz="2200" dirty="0" err="1"/>
              <a:t>aluminum</a:t>
            </a:r>
            <a:r>
              <a:rPr lang="nl-NL" sz="2200" dirty="0"/>
              <a:t> </a:t>
            </a:r>
            <a:r>
              <a:rPr lang="nl-NL" sz="2200" dirty="0" err="1"/>
              <a:t>rod</a:t>
            </a:r>
            <a:endParaRPr lang="nl-NL" sz="2200" dirty="0"/>
          </a:p>
        </p:txBody>
      </p:sp>
    </p:spTree>
    <p:extLst>
      <p:ext uri="{BB962C8B-B14F-4D97-AF65-F5344CB8AC3E}">
        <p14:creationId xmlns:p14="http://schemas.microsoft.com/office/powerpoint/2010/main" val="141323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15311E95-9593-42A3-988B-136CC4663DD0}"/>
              </a:ext>
            </a:extLst>
          </p:cNvPr>
          <p:cNvSpPr>
            <a:spLocks noGrp="1"/>
          </p:cNvSpPr>
          <p:nvPr>
            <p:ph sz="half" idx="2"/>
          </p:nvPr>
        </p:nvSpPr>
        <p:spPr/>
        <p:txBody>
          <a:bodyPr/>
          <a:lstStyle/>
          <a:p>
            <a:r>
              <a:rPr lang="en-GB" sz="1800" dirty="0"/>
              <a:t>Step 1: </a:t>
            </a:r>
            <a:br>
              <a:rPr lang="en-GB" sz="1800" dirty="0"/>
            </a:br>
            <a:r>
              <a:rPr lang="en-GB" sz="1800" dirty="0"/>
              <a:t>Creating an overall plan of the structure.</a:t>
            </a:r>
          </a:p>
          <a:p>
            <a:pPr marL="0" indent="0">
              <a:buNone/>
            </a:pPr>
            <a:endParaRPr lang="en-GB" sz="1800" dirty="0"/>
          </a:p>
          <a:p>
            <a:r>
              <a:rPr lang="en-GB" sz="1800" dirty="0"/>
              <a:t>Step 2:</a:t>
            </a:r>
            <a:br>
              <a:rPr lang="nl-NL" sz="1800" dirty="0"/>
            </a:br>
            <a:r>
              <a:rPr lang="nl-NL" sz="1800" dirty="0" err="1"/>
              <a:t>Cutting</a:t>
            </a:r>
            <a:r>
              <a:rPr lang="nl-NL" sz="1800" dirty="0"/>
              <a:t> </a:t>
            </a:r>
            <a:r>
              <a:rPr lang="nl-NL" sz="1800" dirty="0" err="1"/>
              <a:t>the</a:t>
            </a:r>
            <a:r>
              <a:rPr lang="nl-NL" sz="1800" dirty="0"/>
              <a:t> </a:t>
            </a:r>
            <a:r>
              <a:rPr lang="nl-NL" sz="1800" dirty="0" err="1"/>
              <a:t>plates</a:t>
            </a:r>
            <a:r>
              <a:rPr lang="nl-NL" sz="1800" dirty="0"/>
              <a:t> </a:t>
            </a:r>
            <a:r>
              <a:rPr lang="nl-NL" sz="1800" dirty="0" err="1"/>
              <a:t>to</a:t>
            </a:r>
            <a:r>
              <a:rPr lang="nl-NL" sz="1800" dirty="0"/>
              <a:t> </a:t>
            </a:r>
            <a:r>
              <a:rPr lang="nl-NL" sz="1800" dirty="0" err="1"/>
              <a:t>the</a:t>
            </a:r>
            <a:r>
              <a:rPr lang="nl-NL" sz="1800" dirty="0"/>
              <a:t> right </a:t>
            </a:r>
            <a:r>
              <a:rPr lang="nl-NL" sz="1800" dirty="0" err="1"/>
              <a:t>size</a:t>
            </a:r>
            <a:r>
              <a:rPr lang="nl-NL" sz="1800" dirty="0"/>
              <a:t>. </a:t>
            </a:r>
          </a:p>
          <a:p>
            <a:endParaRPr lang="nl-NL" sz="1800" dirty="0"/>
          </a:p>
          <a:p>
            <a:r>
              <a:rPr lang="en-GB" sz="1800" dirty="0"/>
              <a:t>S</a:t>
            </a:r>
            <a:r>
              <a:rPr lang="nl-NL" sz="1800" dirty="0" err="1"/>
              <a:t>tep</a:t>
            </a:r>
            <a:r>
              <a:rPr lang="nl-NL" sz="1800" dirty="0"/>
              <a:t> 3:</a:t>
            </a:r>
            <a:br>
              <a:rPr lang="nl-NL" sz="1800" dirty="0"/>
            </a:br>
            <a:r>
              <a:rPr lang="nl-NL" sz="1800" dirty="0" err="1"/>
              <a:t>Marking</a:t>
            </a:r>
            <a:r>
              <a:rPr lang="nl-NL" sz="1800" dirty="0"/>
              <a:t> </a:t>
            </a:r>
            <a:r>
              <a:rPr lang="nl-NL" sz="1800" dirty="0" err="1"/>
              <a:t>and</a:t>
            </a:r>
            <a:r>
              <a:rPr lang="nl-NL" sz="1800" dirty="0"/>
              <a:t> drilling </a:t>
            </a:r>
            <a:r>
              <a:rPr lang="nl-NL" sz="1800" dirty="0" err="1"/>
              <a:t>all</a:t>
            </a:r>
            <a:r>
              <a:rPr lang="nl-NL" sz="1800" dirty="0"/>
              <a:t> </a:t>
            </a:r>
            <a:r>
              <a:rPr lang="nl-NL" sz="1800" dirty="0" err="1"/>
              <a:t>the</a:t>
            </a:r>
            <a:r>
              <a:rPr lang="nl-NL" sz="1800" dirty="0"/>
              <a:t> </a:t>
            </a:r>
            <a:r>
              <a:rPr lang="nl-NL" sz="1800" dirty="0" err="1"/>
              <a:t>necessary</a:t>
            </a:r>
            <a:r>
              <a:rPr lang="nl-NL" sz="1800" dirty="0"/>
              <a:t> holes.</a:t>
            </a:r>
            <a:br>
              <a:rPr lang="en-GB" sz="1800" dirty="0"/>
            </a:br>
            <a:endParaRPr lang="en-GB" sz="1800" dirty="0"/>
          </a:p>
          <a:p>
            <a:r>
              <a:rPr lang="en-GB" sz="1800" dirty="0"/>
              <a:t>Step 4:</a:t>
            </a:r>
            <a:br>
              <a:rPr lang="en-GB" sz="1800" dirty="0"/>
            </a:br>
            <a:r>
              <a:rPr lang="en-GB" sz="1800" dirty="0"/>
              <a:t>Cleaning and painting the metal parts to prevent rust.</a:t>
            </a:r>
            <a:endParaRPr lang="nl-NL" sz="1800" dirty="0"/>
          </a:p>
        </p:txBody>
      </p:sp>
      <p:sp>
        <p:nvSpPr>
          <p:cNvPr id="2" name="Titel 1">
            <a:extLst>
              <a:ext uri="{FF2B5EF4-FFF2-40B4-BE49-F238E27FC236}">
                <a16:creationId xmlns:a16="http://schemas.microsoft.com/office/drawing/2014/main" id="{B3941D48-6866-4D44-9BD7-E359EE32CEE9}"/>
              </a:ext>
            </a:extLst>
          </p:cNvPr>
          <p:cNvSpPr>
            <a:spLocks noGrp="1"/>
          </p:cNvSpPr>
          <p:nvPr>
            <p:ph type="title"/>
          </p:nvPr>
        </p:nvSpPr>
        <p:spPr/>
        <p:txBody>
          <a:bodyPr>
            <a:normAutofit/>
          </a:bodyPr>
          <a:lstStyle/>
          <a:p>
            <a:r>
              <a:rPr lang="en-GB" dirty="0"/>
              <a:t>Build of the structure</a:t>
            </a:r>
            <a:endParaRPr lang="nl-NL" dirty="0"/>
          </a:p>
        </p:txBody>
      </p:sp>
      <p:pic>
        <p:nvPicPr>
          <p:cNvPr id="10" name="Tijdelijke aanduiding voor inhoud 9">
            <a:extLst>
              <a:ext uri="{FF2B5EF4-FFF2-40B4-BE49-F238E27FC236}">
                <a16:creationId xmlns:a16="http://schemas.microsoft.com/office/drawing/2014/main" id="{084A5643-CF06-4A78-B6D5-4DDB4A86F4FD}"/>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323528" y="2098576"/>
            <a:ext cx="4038600" cy="2693714"/>
          </a:xfrm>
        </p:spPr>
      </p:pic>
    </p:spTree>
    <p:extLst>
      <p:ext uri="{BB962C8B-B14F-4D97-AF65-F5344CB8AC3E}">
        <p14:creationId xmlns:p14="http://schemas.microsoft.com/office/powerpoint/2010/main" val="298159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4B2F1305-F0E5-4D5A-8F37-F84DF321CD0C}"/>
              </a:ext>
            </a:extLst>
          </p:cNvPr>
          <p:cNvSpPr>
            <a:spLocks noGrp="1"/>
          </p:cNvSpPr>
          <p:nvPr>
            <p:ph sz="half" idx="1"/>
          </p:nvPr>
        </p:nvSpPr>
        <p:spPr/>
        <p:txBody>
          <a:bodyPr/>
          <a:lstStyle/>
          <a:p>
            <a:r>
              <a:rPr lang="en-GB" sz="2000" dirty="0"/>
              <a:t>Step 5:</a:t>
            </a:r>
            <a:br>
              <a:rPr lang="nl-NL" sz="2000" dirty="0"/>
            </a:br>
            <a:r>
              <a:rPr lang="nl-NL" sz="2000" dirty="0" err="1"/>
              <a:t>Drawing</a:t>
            </a:r>
            <a:r>
              <a:rPr lang="nl-NL" sz="2000" dirty="0"/>
              <a:t> </a:t>
            </a:r>
            <a:r>
              <a:rPr lang="nl-NL" sz="2000" dirty="0" err="1"/>
              <a:t>the</a:t>
            </a:r>
            <a:r>
              <a:rPr lang="nl-NL" sz="2000" dirty="0"/>
              <a:t> 3D-printed </a:t>
            </a:r>
            <a:r>
              <a:rPr lang="nl-NL" sz="2000" dirty="0" err="1"/>
              <a:t>parts</a:t>
            </a:r>
            <a:r>
              <a:rPr lang="nl-NL" sz="2000" dirty="0"/>
              <a:t>.</a:t>
            </a:r>
          </a:p>
          <a:p>
            <a:endParaRPr lang="en-GB" sz="2000" dirty="0"/>
          </a:p>
          <a:p>
            <a:r>
              <a:rPr lang="en-GB" sz="2000" dirty="0"/>
              <a:t>S</a:t>
            </a:r>
            <a:r>
              <a:rPr lang="nl-NL" sz="2000" dirty="0" err="1"/>
              <a:t>tep</a:t>
            </a:r>
            <a:r>
              <a:rPr lang="nl-NL" sz="2000" dirty="0"/>
              <a:t> 6:</a:t>
            </a:r>
            <a:br>
              <a:rPr lang="en-GB" sz="2000" dirty="0"/>
            </a:br>
            <a:r>
              <a:rPr lang="en-GB" sz="2000" dirty="0"/>
              <a:t>Mounting all the parts together.</a:t>
            </a:r>
          </a:p>
          <a:p>
            <a:endParaRPr lang="en-GB" sz="2000" dirty="0"/>
          </a:p>
          <a:p>
            <a:r>
              <a:rPr lang="en-GB" sz="2000" dirty="0"/>
              <a:t>Step 7:</a:t>
            </a:r>
            <a:br>
              <a:rPr lang="en-GB" sz="2000" dirty="0"/>
            </a:br>
            <a:r>
              <a:rPr lang="en-GB" sz="2000" dirty="0"/>
              <a:t>Look for stability flaws.</a:t>
            </a:r>
          </a:p>
          <a:p>
            <a:endParaRPr lang="en-GB" sz="2000" dirty="0"/>
          </a:p>
          <a:p>
            <a:r>
              <a:rPr lang="en-GB" sz="2000" dirty="0"/>
              <a:t>Step 8:</a:t>
            </a:r>
            <a:br>
              <a:rPr lang="en-GB" sz="2000" dirty="0"/>
            </a:br>
            <a:r>
              <a:rPr lang="en-GB" sz="2000" dirty="0"/>
              <a:t>Fine-tune the whole structure.</a:t>
            </a:r>
            <a:endParaRPr lang="nl-NL" sz="2000" dirty="0"/>
          </a:p>
        </p:txBody>
      </p:sp>
      <p:sp>
        <p:nvSpPr>
          <p:cNvPr id="4" name="Titel 3">
            <a:extLst>
              <a:ext uri="{FF2B5EF4-FFF2-40B4-BE49-F238E27FC236}">
                <a16:creationId xmlns:a16="http://schemas.microsoft.com/office/drawing/2014/main" id="{E0E2D0B5-0520-49A3-9383-FCAF23476CEA}"/>
              </a:ext>
            </a:extLst>
          </p:cNvPr>
          <p:cNvSpPr>
            <a:spLocks noGrp="1"/>
          </p:cNvSpPr>
          <p:nvPr>
            <p:ph type="title"/>
          </p:nvPr>
        </p:nvSpPr>
        <p:spPr/>
        <p:txBody>
          <a:bodyPr/>
          <a:lstStyle/>
          <a:p>
            <a:r>
              <a:rPr lang="en-GB" dirty="0"/>
              <a:t>Build Of The Structure</a:t>
            </a:r>
            <a:endParaRPr lang="nl-NL" dirty="0"/>
          </a:p>
        </p:txBody>
      </p:sp>
      <p:pic>
        <p:nvPicPr>
          <p:cNvPr id="8" name="Afbeelding 7">
            <a:extLst>
              <a:ext uri="{FF2B5EF4-FFF2-40B4-BE49-F238E27FC236}">
                <a16:creationId xmlns:a16="http://schemas.microsoft.com/office/drawing/2014/main" id="{67749642-E83A-4FAF-96BE-F7E72C67EB5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92080" y="836712"/>
            <a:ext cx="3197330" cy="2925828"/>
          </a:xfrm>
          <a:prstGeom prst="rect">
            <a:avLst/>
          </a:prstGeom>
        </p:spPr>
      </p:pic>
      <p:pic>
        <p:nvPicPr>
          <p:cNvPr id="9" name="Afbeelding 8">
            <a:extLst>
              <a:ext uri="{FF2B5EF4-FFF2-40B4-BE49-F238E27FC236}">
                <a16:creationId xmlns:a16="http://schemas.microsoft.com/office/drawing/2014/main" id="{F8C6B8BC-7160-47BF-A997-258AB0E24F42}"/>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012160" y="3963267"/>
            <a:ext cx="1638180" cy="2060848"/>
          </a:xfrm>
          <a:prstGeom prst="rect">
            <a:avLst/>
          </a:prstGeom>
        </p:spPr>
      </p:pic>
    </p:spTree>
    <p:extLst>
      <p:ext uri="{BB962C8B-B14F-4D97-AF65-F5344CB8AC3E}">
        <p14:creationId xmlns:p14="http://schemas.microsoft.com/office/powerpoint/2010/main" val="273412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B612CE7-1074-4331-BB5A-F8E40BBF849C}"/>
              </a:ext>
            </a:extLst>
          </p:cNvPr>
          <p:cNvSpPr>
            <a:spLocks noGrp="1"/>
          </p:cNvSpPr>
          <p:nvPr>
            <p:ph type="title"/>
          </p:nvPr>
        </p:nvSpPr>
        <p:spPr/>
        <p:txBody>
          <a:bodyPr/>
          <a:lstStyle/>
          <a:p>
            <a:r>
              <a:rPr lang="en-GB" dirty="0"/>
              <a:t>Electrical Schematics</a:t>
            </a:r>
            <a:endParaRPr lang="nl-NL" dirty="0"/>
          </a:p>
        </p:txBody>
      </p:sp>
      <p:sp>
        <p:nvSpPr>
          <p:cNvPr id="11" name="Tijdelijke aanduiding voor inhoud 10">
            <a:extLst>
              <a:ext uri="{FF2B5EF4-FFF2-40B4-BE49-F238E27FC236}">
                <a16:creationId xmlns:a16="http://schemas.microsoft.com/office/drawing/2014/main" id="{BD8AE8BE-4532-4DAE-BDC7-FD2790540024}"/>
              </a:ext>
            </a:extLst>
          </p:cNvPr>
          <p:cNvSpPr>
            <a:spLocks noGrp="1"/>
          </p:cNvSpPr>
          <p:nvPr>
            <p:ph idx="1"/>
          </p:nvPr>
        </p:nvSpPr>
        <p:spPr/>
        <p:txBody>
          <a:bodyPr/>
          <a:lstStyle/>
          <a:p>
            <a:r>
              <a:rPr lang="en-GB" dirty="0"/>
              <a:t>Before drawing the electrical schematics, research about the FPGA is </a:t>
            </a:r>
            <a:r>
              <a:rPr lang="en-GB" u="sng" dirty="0"/>
              <a:t>REQUIRED</a:t>
            </a:r>
            <a:r>
              <a:rPr lang="en-GB" dirty="0"/>
              <a:t>.</a:t>
            </a:r>
            <a:endParaRPr lang="nl-NL" dirty="0"/>
          </a:p>
        </p:txBody>
      </p:sp>
      <p:pic>
        <p:nvPicPr>
          <p:cNvPr id="13" name="Afbeelding 12">
            <a:extLst>
              <a:ext uri="{FF2B5EF4-FFF2-40B4-BE49-F238E27FC236}">
                <a16:creationId xmlns:a16="http://schemas.microsoft.com/office/drawing/2014/main" id="{A4FED41E-9893-47C2-B3E8-DFDEEEB33C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552" y="3211555"/>
            <a:ext cx="2376264" cy="2881741"/>
          </a:xfrm>
          <a:prstGeom prst="rect">
            <a:avLst/>
          </a:prstGeom>
        </p:spPr>
      </p:pic>
      <p:pic>
        <p:nvPicPr>
          <p:cNvPr id="15" name="Afbeelding 14">
            <a:extLst>
              <a:ext uri="{FF2B5EF4-FFF2-40B4-BE49-F238E27FC236}">
                <a16:creationId xmlns:a16="http://schemas.microsoft.com/office/drawing/2014/main" id="{BF82F12B-0BBD-421B-A6C2-390359AE45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9552" y="1753979"/>
            <a:ext cx="7445385" cy="1516511"/>
          </a:xfrm>
          <a:prstGeom prst="rect">
            <a:avLst/>
          </a:prstGeom>
        </p:spPr>
      </p:pic>
      <p:pic>
        <p:nvPicPr>
          <p:cNvPr id="17" name="Afbeelding 16">
            <a:extLst>
              <a:ext uri="{FF2B5EF4-FFF2-40B4-BE49-F238E27FC236}">
                <a16:creationId xmlns:a16="http://schemas.microsoft.com/office/drawing/2014/main" id="{D32AF3C3-869F-45BB-AAA4-8B33E11C3BC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39952" y="3501008"/>
            <a:ext cx="3290799" cy="2305419"/>
          </a:xfrm>
          <a:prstGeom prst="rect">
            <a:avLst/>
          </a:prstGeom>
        </p:spPr>
      </p:pic>
      <p:sp>
        <p:nvSpPr>
          <p:cNvPr id="19" name="Rechthoek: afgeronde hoeken 18">
            <a:extLst>
              <a:ext uri="{FF2B5EF4-FFF2-40B4-BE49-F238E27FC236}">
                <a16:creationId xmlns:a16="http://schemas.microsoft.com/office/drawing/2014/main" id="{A2F9CBAD-0C63-4A3C-9F6F-62AC330E8EA2}"/>
              </a:ext>
            </a:extLst>
          </p:cNvPr>
          <p:cNvSpPr/>
          <p:nvPr/>
        </p:nvSpPr>
        <p:spPr>
          <a:xfrm>
            <a:off x="755576" y="2420888"/>
            <a:ext cx="7056784" cy="216024"/>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
        <p:nvSpPr>
          <p:cNvPr id="20" name="Rechthoek: afgeronde hoeken 19">
            <a:extLst>
              <a:ext uri="{FF2B5EF4-FFF2-40B4-BE49-F238E27FC236}">
                <a16:creationId xmlns:a16="http://schemas.microsoft.com/office/drawing/2014/main" id="{07F4F35B-0AA0-43E5-B38B-17C1F728AA1C}"/>
              </a:ext>
            </a:extLst>
          </p:cNvPr>
          <p:cNvSpPr/>
          <p:nvPr/>
        </p:nvSpPr>
        <p:spPr>
          <a:xfrm>
            <a:off x="755576" y="2867430"/>
            <a:ext cx="7056784" cy="216024"/>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
        <p:nvSpPr>
          <p:cNvPr id="23" name="Rechthoek: afgeronde hoeken 22">
            <a:extLst>
              <a:ext uri="{FF2B5EF4-FFF2-40B4-BE49-F238E27FC236}">
                <a16:creationId xmlns:a16="http://schemas.microsoft.com/office/drawing/2014/main" id="{78589EE1-E3B8-43C6-AA5F-F8ADC7DA7A47}"/>
              </a:ext>
            </a:extLst>
          </p:cNvPr>
          <p:cNvSpPr/>
          <p:nvPr/>
        </p:nvSpPr>
        <p:spPr>
          <a:xfrm>
            <a:off x="1979712" y="3573015"/>
            <a:ext cx="1018456" cy="27211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Tree>
    <p:extLst>
      <p:ext uri="{BB962C8B-B14F-4D97-AF65-F5344CB8AC3E}">
        <p14:creationId xmlns:p14="http://schemas.microsoft.com/office/powerpoint/2010/main" val="346516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A28B9-E942-4686-A2B2-ED5D940524B6}"/>
              </a:ext>
            </a:extLst>
          </p:cNvPr>
          <p:cNvSpPr>
            <a:spLocks noGrp="1"/>
          </p:cNvSpPr>
          <p:nvPr>
            <p:ph type="title"/>
          </p:nvPr>
        </p:nvSpPr>
        <p:spPr/>
        <p:txBody>
          <a:bodyPr/>
          <a:lstStyle/>
          <a:p>
            <a:r>
              <a:rPr lang="en-GB" dirty="0"/>
              <a:t>Electrical Schematics</a:t>
            </a:r>
            <a:endParaRPr lang="nl-NL" dirty="0"/>
          </a:p>
        </p:txBody>
      </p:sp>
      <p:sp>
        <p:nvSpPr>
          <p:cNvPr id="3" name="Tijdelijke aanduiding voor inhoud 2">
            <a:extLst>
              <a:ext uri="{FF2B5EF4-FFF2-40B4-BE49-F238E27FC236}">
                <a16:creationId xmlns:a16="http://schemas.microsoft.com/office/drawing/2014/main" id="{12C3C22E-F0DC-4B52-8BD5-8DC7AD7E279A}"/>
              </a:ext>
            </a:extLst>
          </p:cNvPr>
          <p:cNvSpPr>
            <a:spLocks noGrp="1"/>
          </p:cNvSpPr>
          <p:nvPr>
            <p:ph idx="1"/>
          </p:nvPr>
        </p:nvSpPr>
        <p:spPr/>
        <p:txBody>
          <a:bodyPr/>
          <a:lstStyle/>
          <a:p>
            <a:r>
              <a:rPr lang="en-GB" dirty="0"/>
              <a:t>Looking up the datasheet of the Hall-sensor.</a:t>
            </a:r>
          </a:p>
          <a:p>
            <a:endParaRPr lang="nl-NL" dirty="0"/>
          </a:p>
        </p:txBody>
      </p:sp>
      <p:pic>
        <p:nvPicPr>
          <p:cNvPr id="4" name="Afbeelding 3">
            <a:extLst>
              <a:ext uri="{FF2B5EF4-FFF2-40B4-BE49-F238E27FC236}">
                <a16:creationId xmlns:a16="http://schemas.microsoft.com/office/drawing/2014/main" id="{FC882952-29FA-4284-B103-070754D19EAF}"/>
              </a:ext>
            </a:extLst>
          </p:cNvPr>
          <p:cNvPicPr>
            <a:picLocks noChangeAspect="1"/>
          </p:cNvPicPr>
          <p:nvPr/>
        </p:nvPicPr>
        <p:blipFill>
          <a:blip r:embed="rId2"/>
          <a:stretch>
            <a:fillRect/>
          </a:stretch>
        </p:blipFill>
        <p:spPr>
          <a:xfrm>
            <a:off x="457200" y="1916832"/>
            <a:ext cx="2366264" cy="3863900"/>
          </a:xfrm>
          <a:prstGeom prst="rect">
            <a:avLst/>
          </a:prstGeom>
        </p:spPr>
      </p:pic>
      <p:pic>
        <p:nvPicPr>
          <p:cNvPr id="6" name="Afbeelding 5">
            <a:extLst>
              <a:ext uri="{FF2B5EF4-FFF2-40B4-BE49-F238E27FC236}">
                <a16:creationId xmlns:a16="http://schemas.microsoft.com/office/drawing/2014/main" id="{EFE15A2C-7C37-4DD2-9D3E-93E906647A01}"/>
              </a:ext>
            </a:extLst>
          </p:cNvPr>
          <p:cNvPicPr>
            <a:picLocks noChangeAspect="1"/>
          </p:cNvPicPr>
          <p:nvPr/>
        </p:nvPicPr>
        <p:blipFill>
          <a:blip r:embed="rId3"/>
          <a:stretch>
            <a:fillRect/>
          </a:stretch>
        </p:blipFill>
        <p:spPr>
          <a:xfrm>
            <a:off x="2919584" y="2420888"/>
            <a:ext cx="5671095" cy="1895150"/>
          </a:xfrm>
          <a:prstGeom prst="rect">
            <a:avLst/>
          </a:prstGeom>
        </p:spPr>
      </p:pic>
    </p:spTree>
    <p:extLst>
      <p:ext uri="{BB962C8B-B14F-4D97-AF65-F5344CB8AC3E}">
        <p14:creationId xmlns:p14="http://schemas.microsoft.com/office/powerpoint/2010/main" val="146198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4585</TotalTime>
  <Words>231</Words>
  <Application>Microsoft Office PowerPoint</Application>
  <PresentationFormat>Diavoorstelling (4:3)</PresentationFormat>
  <Paragraphs>61</Paragraphs>
  <Slides>18</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18</vt:i4>
      </vt:variant>
    </vt:vector>
  </HeadingPairs>
  <TitlesOfParts>
    <vt:vector size="25" baseType="lpstr">
      <vt:lpstr>ＭＳ Ｐゴシック</vt:lpstr>
      <vt:lpstr>Arial</vt:lpstr>
      <vt:lpstr>Calibri</vt:lpstr>
      <vt:lpstr>Cambria Math</vt:lpstr>
      <vt:lpstr>Verdana</vt:lpstr>
      <vt:lpstr>Wingdings</vt:lpstr>
      <vt:lpstr>Office Theme</vt:lpstr>
      <vt:lpstr>Persistance Of Vision: LED Globe</vt:lpstr>
      <vt:lpstr>Summary</vt:lpstr>
      <vt:lpstr>Introduction</vt:lpstr>
      <vt:lpstr>Introduction</vt:lpstr>
      <vt:lpstr>Parts List</vt:lpstr>
      <vt:lpstr>Build of the structure</vt:lpstr>
      <vt:lpstr>Build Of The Structure</vt:lpstr>
      <vt:lpstr>Electrical Schematics</vt:lpstr>
      <vt:lpstr>Electrical Schematics</vt:lpstr>
      <vt:lpstr>Electrical Schematic</vt:lpstr>
      <vt:lpstr>Block Diagram</vt:lpstr>
      <vt:lpstr>Actual Verilog Code</vt:lpstr>
      <vt:lpstr>Actual Verilog Code</vt:lpstr>
      <vt:lpstr>Actual Verilog Code</vt:lpstr>
      <vt:lpstr>Actual Verilog Code</vt:lpstr>
      <vt:lpstr>Actual Verilog Code (State examples)</vt:lpstr>
      <vt:lpstr>Actual Verilog Code (State examples)</vt:lpstr>
      <vt:lpstr>Are there any questions 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lambr</dc:creator>
  <cp:lastModifiedBy>Jordi Jaspers</cp:lastModifiedBy>
  <cp:revision>206</cp:revision>
  <dcterms:created xsi:type="dcterms:W3CDTF">2009-12-01T15:52:26Z</dcterms:created>
  <dcterms:modified xsi:type="dcterms:W3CDTF">2019-06-14T18:47:15Z</dcterms:modified>
</cp:coreProperties>
</file>