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25/03/2020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.Aerts@kuleuv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laamseprogrammeerwedstrijd.be/201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622" y="1923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sz="9400" dirty="0" smtClean="0">
                <a:latin typeface="Berlin Sans FB Demi" pitchFamily="34" charset="0"/>
              </a:rPr>
              <a:t>Functioneel Programmeren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637145" y="4500512"/>
            <a:ext cx="3119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 smtClean="0"/>
              <a:t>(Aangepaste) evaluatie</a:t>
            </a:r>
            <a:endParaRPr lang="nl-BE" sz="2400" b="1" dirty="0" smtClean="0"/>
          </a:p>
        </p:txBody>
      </p:sp>
      <p:sp>
        <p:nvSpPr>
          <p:cNvPr id="4" name="Rechthoek 3"/>
          <p:cNvSpPr/>
          <p:nvPr/>
        </p:nvSpPr>
        <p:spPr>
          <a:xfrm>
            <a:off x="7001691" y="5406574"/>
            <a:ext cx="457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dirty="0" smtClean="0">
                <a:hlinkClick r:id="rId2"/>
              </a:rPr>
              <a:t>Kris.Aerts@kuleuven.be</a:t>
            </a:r>
            <a:endParaRPr lang="nl-BE" sz="2000" dirty="0"/>
          </a:p>
        </p:txBody>
      </p:sp>
      <p:sp>
        <p:nvSpPr>
          <p:cNvPr id="3" name="Rechthoek 2"/>
          <p:cNvSpPr/>
          <p:nvPr/>
        </p:nvSpPr>
        <p:spPr>
          <a:xfrm rot="1196339">
            <a:off x="6467874" y="792329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Bringing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programming</a:t>
            </a:r>
            <a:endParaRPr lang="nl-N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0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Concrete(re) opgaven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Opdracht A</a:t>
            </a:r>
            <a:r>
              <a:rPr lang="nl-BE" dirty="0" smtClean="0"/>
              <a:t>: los in 16u zoveel mogelijk opgaven op uit VPW</a:t>
            </a:r>
          </a:p>
          <a:p>
            <a:pPr lvl="1"/>
            <a:r>
              <a:rPr lang="nl-BE" dirty="0">
                <a:hlinkClick r:id="rId2"/>
              </a:rPr>
              <a:t>https://www.vlaamseprogrammeerwedstrijd.be/2018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en ouder</a:t>
            </a:r>
            <a:endParaRPr lang="nl-BE" dirty="0"/>
          </a:p>
          <a:p>
            <a:pPr lvl="1"/>
            <a:r>
              <a:rPr lang="nl-BE" dirty="0" smtClean="0"/>
              <a:t>Categorie 3 en/of 4</a:t>
            </a:r>
          </a:p>
          <a:p>
            <a:pPr lvl="1"/>
            <a:r>
              <a:rPr lang="nl-BE" dirty="0" smtClean="0"/>
              <a:t>6.2 </a:t>
            </a:r>
            <a:r>
              <a:rPr lang="nl-BE" dirty="0"/>
              <a:t>toepassen voor één </a:t>
            </a:r>
            <a:r>
              <a:rPr lang="nl-BE" dirty="0" smtClean="0"/>
              <a:t>oplossing (of 2): </a:t>
            </a:r>
            <a:r>
              <a:rPr lang="nl-BE" dirty="0">
                <a:solidFill>
                  <a:srgbClr val="C00000"/>
                </a:solidFill>
              </a:rPr>
              <a:t>6u</a:t>
            </a:r>
            <a:r>
              <a:rPr lang="nl-BE" dirty="0"/>
              <a:t> + 2u </a:t>
            </a:r>
          </a:p>
          <a:p>
            <a:r>
              <a:rPr lang="nl-BE" dirty="0"/>
              <a:t>Opdracht B</a:t>
            </a:r>
            <a:r>
              <a:rPr lang="nl-BE" dirty="0" smtClean="0"/>
              <a:t>: volgt voor de paasvakantie</a:t>
            </a:r>
            <a:endParaRPr lang="nl-BE" dirty="0"/>
          </a:p>
          <a:p>
            <a:pPr lvl="1"/>
            <a:r>
              <a:rPr lang="nl-BE" dirty="0"/>
              <a:t>Gerichte opgave voor 3 en 6.1</a:t>
            </a:r>
          </a:p>
          <a:p>
            <a:r>
              <a:rPr lang="nl-BE" dirty="0"/>
              <a:t>Opdracht C</a:t>
            </a:r>
            <a:r>
              <a:rPr lang="nl-BE" dirty="0" smtClean="0"/>
              <a:t>: aanpassing van je taak </a:t>
            </a:r>
            <a:r>
              <a:rPr lang="nl-BE" dirty="0" err="1" smtClean="0"/>
              <a:t>GaJa</a:t>
            </a:r>
            <a:r>
              <a:rPr lang="nl-BE" dirty="0" smtClean="0"/>
              <a:t> (of ander Java-project)</a:t>
            </a:r>
          </a:p>
          <a:p>
            <a:r>
              <a:rPr lang="nl-BE" dirty="0"/>
              <a:t>Examenvraag: </a:t>
            </a:r>
            <a:r>
              <a:rPr lang="nl-BE" dirty="0">
                <a:solidFill>
                  <a:srgbClr val="C00000"/>
                </a:solidFill>
              </a:rPr>
              <a:t>10u </a:t>
            </a:r>
            <a:endParaRPr lang="nl-BE" dirty="0"/>
          </a:p>
          <a:p>
            <a:pPr lvl="1"/>
            <a:r>
              <a:rPr lang="nl-BE" dirty="0" smtClean="0"/>
              <a:t>Concept </a:t>
            </a:r>
            <a:r>
              <a:rPr lang="nl-BE" dirty="0"/>
              <a:t>van 4 uitleggen aan de hand van kort stuk gegeven code</a:t>
            </a:r>
          </a:p>
          <a:p>
            <a:pPr lvl="2"/>
            <a:r>
              <a:rPr lang="nl-BE" dirty="0" smtClean="0"/>
              <a:t>Krijg je 15 minuten voor je skype-examen  	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809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Context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1251" cy="4351338"/>
          </a:xfrm>
        </p:spPr>
        <p:txBody>
          <a:bodyPr/>
          <a:lstStyle/>
          <a:p>
            <a:r>
              <a:rPr lang="nl-BE" dirty="0" smtClean="0"/>
              <a:t>Coronacrisis betekent minder </a:t>
            </a:r>
            <a:r>
              <a:rPr lang="nl-BE" dirty="0" err="1" smtClean="0"/>
              <a:t>contact-onderwijs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en dus extra drempel/inspanning/moeilijkheid/creativiteit (van iedereen)</a:t>
            </a:r>
          </a:p>
          <a:p>
            <a:r>
              <a:rPr lang="nl-BE" dirty="0" smtClean="0"/>
              <a:t>Studenten mogen geen/minimale studievertraging oplopen</a:t>
            </a:r>
          </a:p>
          <a:p>
            <a:pPr lvl="1"/>
            <a:r>
              <a:rPr lang="nl-BE" dirty="0" smtClean="0"/>
              <a:t>Bezorgdheid nummer 1</a:t>
            </a:r>
          </a:p>
          <a:p>
            <a:r>
              <a:rPr lang="nl-BE" dirty="0" smtClean="0"/>
              <a:t>Voor studenten die </a:t>
            </a:r>
            <a:r>
              <a:rPr lang="nl-BE" dirty="0"/>
              <a:t>kunnen </a:t>
            </a:r>
            <a:r>
              <a:rPr lang="nl-BE" dirty="0" smtClean="0"/>
              <a:t>afstuderen, geldt dit des te meer </a:t>
            </a:r>
          </a:p>
          <a:p>
            <a:pPr lvl="1"/>
            <a:r>
              <a:rPr lang="nl-BE" dirty="0" smtClean="0"/>
              <a:t>De masterproef moet hierbij absolute prioriteit krijgen!</a:t>
            </a:r>
          </a:p>
          <a:p>
            <a:r>
              <a:rPr lang="nl-BE" dirty="0" smtClean="0"/>
              <a:t>Daarom: creatief nadenken over studie- en evaluatieaanpak</a:t>
            </a:r>
          </a:p>
          <a:p>
            <a:pPr lvl="1"/>
            <a:r>
              <a:rPr lang="nl-BE" dirty="0" smtClean="0"/>
              <a:t>Voor elk opleidingsonderdeel</a:t>
            </a:r>
          </a:p>
          <a:p>
            <a:pPr lvl="1"/>
            <a:r>
              <a:rPr lang="nl-BE" dirty="0" smtClean="0"/>
              <a:t>Afwijkingen t.o.v. de studiegids worden mogelijk!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04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Basisprincipes voor FUNP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Leerdoelen blijven overeind</a:t>
            </a:r>
          </a:p>
          <a:p>
            <a:r>
              <a:rPr lang="nl-BE" dirty="0" smtClean="0"/>
              <a:t>Maar minder inhouden in de breedte</a:t>
            </a:r>
          </a:p>
          <a:p>
            <a:r>
              <a:rPr lang="nl-BE" dirty="0" smtClean="0"/>
              <a:t>Evaluatie aangepast aan de omstandigheden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77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Studiegids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Kennismaking met </a:t>
            </a:r>
            <a:r>
              <a:rPr lang="nl-BE" dirty="0" err="1"/>
              <a:t>Haskell</a:t>
            </a:r>
            <a:endParaRPr lang="nl-BE" dirty="0"/>
          </a:p>
          <a:p>
            <a:r>
              <a:rPr lang="nl-BE" dirty="0"/>
              <a:t>Recursief programmeren en staartrecursie</a:t>
            </a:r>
          </a:p>
          <a:p>
            <a:r>
              <a:rPr lang="nl-BE" dirty="0"/>
              <a:t>Hogere orde functies</a:t>
            </a:r>
          </a:p>
          <a:p>
            <a:r>
              <a:rPr lang="nl-BE" dirty="0" err="1"/>
              <a:t>Monadic</a:t>
            </a:r>
            <a:r>
              <a:rPr lang="nl-BE" dirty="0"/>
              <a:t> programmeren</a:t>
            </a:r>
          </a:p>
          <a:p>
            <a:r>
              <a:rPr lang="nl-BE" dirty="0"/>
              <a:t>Het </a:t>
            </a:r>
            <a:r>
              <a:rPr lang="nl-BE" dirty="0" err="1"/>
              <a:t>haskell</a:t>
            </a:r>
            <a:r>
              <a:rPr lang="nl-BE" dirty="0"/>
              <a:t>-bibliotheek-systeem</a:t>
            </a:r>
          </a:p>
          <a:p>
            <a:r>
              <a:rPr lang="nl-BE" dirty="0"/>
              <a:t>Specifieke toepassingsdomeinen voor </a:t>
            </a:r>
            <a:r>
              <a:rPr lang="nl-BE" dirty="0" err="1" smtClean="0"/>
              <a:t>Haskell</a:t>
            </a:r>
            <a:endParaRPr lang="nl-BE" dirty="0" smtClean="0"/>
          </a:p>
          <a:p>
            <a:pPr lvl="1"/>
            <a:r>
              <a:rPr lang="nl-BE" dirty="0" smtClean="0"/>
              <a:t>Type-systemen, tijdscomplexiteit, </a:t>
            </a:r>
            <a:br>
              <a:rPr lang="nl-BE" dirty="0" smtClean="0"/>
            </a:br>
            <a:r>
              <a:rPr lang="nl-BE" dirty="0" smtClean="0"/>
              <a:t>domein-specifieke talen, … </a:t>
            </a:r>
          </a:p>
          <a:p>
            <a:pPr lvl="2"/>
            <a:r>
              <a:rPr lang="nl-BE" dirty="0" err="1" smtClean="0"/>
              <a:t>afh</a:t>
            </a:r>
            <a:r>
              <a:rPr lang="nl-BE" dirty="0" smtClean="0"/>
              <a:t>. van voortschrijdend inzicht</a:t>
            </a:r>
            <a:endParaRPr lang="nl-BE" dirty="0"/>
          </a:p>
          <a:p>
            <a:r>
              <a:rPr lang="nl-BE" dirty="0"/>
              <a:t>Functionele technieken in </a:t>
            </a:r>
            <a:r>
              <a:rPr lang="nl-BE" dirty="0" smtClean="0"/>
              <a:t>Java, </a:t>
            </a:r>
            <a:br>
              <a:rPr lang="nl-BE" dirty="0" smtClean="0"/>
            </a:br>
            <a:r>
              <a:rPr lang="nl-BE" dirty="0" smtClean="0"/>
              <a:t>C</a:t>
            </a:r>
            <a:r>
              <a:rPr lang="nl-BE" dirty="0"/>
              <a:t># en mogelijk andere talen</a:t>
            </a:r>
          </a:p>
          <a:p>
            <a:endParaRPr lang="nl-BE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smtClean="0"/>
              <a:t>Aangepast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Kennismaking met </a:t>
            </a:r>
            <a:r>
              <a:rPr lang="nl-BE" dirty="0" err="1"/>
              <a:t>Haskell</a:t>
            </a:r>
            <a:endParaRPr lang="nl-BE" dirty="0"/>
          </a:p>
          <a:p>
            <a:r>
              <a:rPr lang="nl-BE" dirty="0"/>
              <a:t>Recursief programmeren en staartrecursie</a:t>
            </a:r>
          </a:p>
          <a:p>
            <a:r>
              <a:rPr lang="nl-BE" dirty="0"/>
              <a:t>Hogere orde functies</a:t>
            </a:r>
          </a:p>
          <a:p>
            <a:r>
              <a:rPr lang="nl-BE" dirty="0" err="1"/>
              <a:t>Monadic</a:t>
            </a:r>
            <a:r>
              <a:rPr lang="nl-BE" dirty="0"/>
              <a:t> programmeren</a:t>
            </a:r>
          </a:p>
          <a:p>
            <a:r>
              <a:rPr lang="nl-BE" dirty="0"/>
              <a:t>Het </a:t>
            </a:r>
            <a:r>
              <a:rPr lang="nl-BE" dirty="0" err="1"/>
              <a:t>haskell</a:t>
            </a:r>
            <a:r>
              <a:rPr lang="nl-BE" dirty="0"/>
              <a:t>-bibliotheek-systeem</a:t>
            </a:r>
          </a:p>
          <a:p>
            <a:r>
              <a:rPr lang="nl-BE" dirty="0" smtClean="0"/>
              <a:t>Specifieke toepassingsdomeinen </a:t>
            </a:r>
            <a:r>
              <a:rPr lang="nl-BE" dirty="0"/>
              <a:t>voor </a:t>
            </a:r>
            <a:r>
              <a:rPr lang="nl-BE" dirty="0" err="1" smtClean="0"/>
              <a:t>Haskell</a:t>
            </a:r>
            <a:endParaRPr lang="nl-BE" dirty="0" smtClean="0"/>
          </a:p>
          <a:p>
            <a:pPr lvl="1"/>
            <a:r>
              <a:rPr lang="nl-BE" dirty="0"/>
              <a:t>Type-systemen, tijdscomplexiteit, </a:t>
            </a:r>
            <a:br>
              <a:rPr lang="nl-BE" dirty="0"/>
            </a:br>
            <a:r>
              <a:rPr lang="nl-BE" strike="sngStrike" dirty="0">
                <a:solidFill>
                  <a:srgbClr val="FF0000"/>
                </a:solidFill>
              </a:rPr>
              <a:t>domein-specifieke talen, … </a:t>
            </a:r>
          </a:p>
          <a:p>
            <a:pPr lvl="2"/>
            <a:r>
              <a:rPr lang="nl-BE" strike="sngStrike" dirty="0" err="1">
                <a:solidFill>
                  <a:srgbClr val="FF0000"/>
                </a:solidFill>
              </a:rPr>
              <a:t>afh</a:t>
            </a:r>
            <a:r>
              <a:rPr lang="nl-BE" strike="sngStrike" dirty="0">
                <a:solidFill>
                  <a:srgbClr val="FF0000"/>
                </a:solidFill>
              </a:rPr>
              <a:t>. van voortschrijdend inzicht</a:t>
            </a:r>
          </a:p>
          <a:p>
            <a:r>
              <a:rPr lang="nl-BE" dirty="0" smtClean="0"/>
              <a:t>Functionele technieken </a:t>
            </a:r>
            <a:r>
              <a:rPr lang="nl-BE" dirty="0"/>
              <a:t>in </a:t>
            </a:r>
            <a:r>
              <a:rPr lang="nl-BE" dirty="0" smtClean="0"/>
              <a:t>Java</a:t>
            </a:r>
            <a:br>
              <a:rPr lang="nl-BE" dirty="0" smtClean="0"/>
            </a:br>
            <a:r>
              <a:rPr lang="nl-BE" strike="sngStrike" dirty="0" smtClean="0">
                <a:solidFill>
                  <a:srgbClr val="FF0000"/>
                </a:solidFill>
              </a:rPr>
              <a:t>, </a:t>
            </a:r>
            <a:r>
              <a:rPr lang="nl-BE" strike="sngStrike" dirty="0">
                <a:solidFill>
                  <a:srgbClr val="FF0000"/>
                </a:solidFill>
              </a:rPr>
              <a:t>C</a:t>
            </a:r>
            <a:r>
              <a:rPr lang="nl-BE" strike="sngStrike" dirty="0">
                <a:solidFill>
                  <a:srgbClr val="FF0000"/>
                </a:solidFill>
              </a:rPr>
              <a:t># en mogelijk andere talen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26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</a:t>
            </a:r>
            <a:endParaRPr lang="nl-BE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Studiegids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Schriftelijke evaluatie tijdens onderwijsperiode	50 </a:t>
            </a:r>
            <a:r>
              <a:rPr lang="nl-NL" dirty="0" smtClean="0"/>
              <a:t>%</a:t>
            </a:r>
          </a:p>
          <a:p>
            <a:pPr lvl="1"/>
            <a:r>
              <a:rPr lang="nl-BE" dirty="0" smtClean="0"/>
              <a:t>Casus</a:t>
            </a:r>
          </a:p>
          <a:p>
            <a:pPr lvl="1"/>
            <a:r>
              <a:rPr lang="nl-BE" dirty="0" smtClean="0"/>
              <a:t>Huiswerktaken</a:t>
            </a:r>
          </a:p>
          <a:p>
            <a:pPr lvl="1"/>
            <a:r>
              <a:rPr lang="nl-BE" dirty="0" smtClean="0"/>
              <a:t>Portfolio</a:t>
            </a:r>
          </a:p>
          <a:p>
            <a:pPr lvl="1"/>
            <a:r>
              <a:rPr lang="nl-BE" dirty="0" smtClean="0"/>
              <a:t>Reflectieopdracht</a:t>
            </a:r>
          </a:p>
          <a:p>
            <a:r>
              <a:rPr lang="nl-NL" dirty="0" smtClean="0"/>
              <a:t>Schriftelijk examen</a:t>
            </a:r>
            <a:r>
              <a:rPr lang="nl-NL" dirty="0"/>
              <a:t>	50 %</a:t>
            </a:r>
          </a:p>
          <a:p>
            <a:pPr lvl="1"/>
            <a:r>
              <a:rPr lang="nl-BE" dirty="0" smtClean="0"/>
              <a:t>Gesloten-boek</a:t>
            </a:r>
            <a:endParaRPr lang="nl-BE" dirty="0"/>
          </a:p>
          <a:p>
            <a:pPr lvl="1"/>
            <a:r>
              <a:rPr lang="nl-BE" dirty="0" smtClean="0"/>
              <a:t>Open-boek</a:t>
            </a:r>
            <a:endParaRPr lang="nl-BE" dirty="0"/>
          </a:p>
          <a:p>
            <a:pPr lvl="1"/>
            <a:r>
              <a:rPr lang="nl-BE" dirty="0" smtClean="0"/>
              <a:t>Open vragen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smtClean="0"/>
              <a:t>Aangepast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Schriftelijke </a:t>
            </a:r>
            <a:r>
              <a:rPr lang="nl-NL" dirty="0" smtClean="0"/>
              <a:t>evaluatie </a:t>
            </a:r>
            <a:r>
              <a:rPr lang="nl-NL" b="1" dirty="0" smtClean="0"/>
              <a:t>opgegeven</a:t>
            </a:r>
            <a:r>
              <a:rPr lang="nl-NL" dirty="0" smtClean="0"/>
              <a:t> tijdens onderwijsperiode</a:t>
            </a:r>
            <a:endParaRPr lang="nl-NL" dirty="0"/>
          </a:p>
          <a:p>
            <a:pPr lvl="1"/>
            <a:r>
              <a:rPr lang="nl-BE" dirty="0"/>
              <a:t>Casus</a:t>
            </a:r>
          </a:p>
          <a:p>
            <a:pPr lvl="1"/>
            <a:r>
              <a:rPr lang="nl-BE" dirty="0"/>
              <a:t>Huiswerktaken</a:t>
            </a:r>
          </a:p>
          <a:p>
            <a:pPr lvl="1"/>
            <a:r>
              <a:rPr lang="nl-BE" dirty="0"/>
              <a:t>Portfolio</a:t>
            </a:r>
          </a:p>
          <a:p>
            <a:pPr lvl="1"/>
            <a:r>
              <a:rPr lang="nl-BE" dirty="0" smtClean="0"/>
              <a:t>Reflectieopdracht</a:t>
            </a:r>
          </a:p>
          <a:p>
            <a:pPr lvl="1"/>
            <a:r>
              <a:rPr lang="nl-BE" dirty="0" smtClean="0"/>
              <a:t>Tijdscomplexiteit</a:t>
            </a:r>
            <a:endParaRPr lang="nl-BE" dirty="0"/>
          </a:p>
          <a:p>
            <a:r>
              <a:rPr lang="nl-NL" b="1" dirty="0" smtClean="0"/>
              <a:t>Mondelinge</a:t>
            </a:r>
            <a:r>
              <a:rPr lang="nl-NL" dirty="0" smtClean="0"/>
              <a:t> toelichting</a:t>
            </a:r>
            <a:r>
              <a:rPr lang="nl-NL" b="1" dirty="0" smtClean="0"/>
              <a:t> ten laatste tijdens </a:t>
            </a:r>
            <a:r>
              <a:rPr lang="nl-NL" dirty="0" smtClean="0"/>
              <a:t>examenperiode</a:t>
            </a:r>
            <a:endParaRPr lang="nl-NL" dirty="0"/>
          </a:p>
          <a:p>
            <a:pPr lvl="1"/>
            <a:r>
              <a:rPr lang="nl-BE" dirty="0" smtClean="0"/>
              <a:t>Met open vragen</a:t>
            </a:r>
          </a:p>
          <a:p>
            <a:pPr lvl="2"/>
            <a:r>
              <a:rPr lang="nl-BE" dirty="0" smtClean="0"/>
              <a:t>Mag ook vroeger en/of per opdracht!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463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Inhoud, gekoppeld aan evaluatie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Kennismaking met </a:t>
            </a:r>
            <a:r>
              <a:rPr lang="nl-BE" dirty="0" err="1"/>
              <a:t>Haskell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Recursief programmeren en staartrecursie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Hogere orde functies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Monadic</a:t>
            </a:r>
            <a:r>
              <a:rPr lang="nl-BE" dirty="0"/>
              <a:t> programmeren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Het </a:t>
            </a:r>
            <a:r>
              <a:rPr lang="nl-BE" dirty="0" err="1"/>
              <a:t>haskell</a:t>
            </a:r>
            <a:r>
              <a:rPr lang="nl-BE" dirty="0"/>
              <a:t>-bibliotheek-systeem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Specifieke toepassingsdomeinen voor </a:t>
            </a:r>
            <a:r>
              <a:rPr lang="nl-BE" dirty="0" err="1" smtClean="0"/>
              <a:t>Haskell</a:t>
            </a:r>
            <a:endParaRPr lang="nl-BE" dirty="0" smtClean="0"/>
          </a:p>
          <a:p>
            <a:pPr marL="914400" lvl="1" indent="-457200">
              <a:buFont typeface="+mj-lt"/>
              <a:buAutoNum type="arabicPeriod"/>
            </a:pPr>
            <a:r>
              <a:rPr lang="nl-BE" dirty="0" smtClean="0"/>
              <a:t>Type-systemen; vooral type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smtClean="0"/>
              <a:t>Tijdscomplexiteit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Functionele technieken in Java 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Opdracht A</a:t>
            </a:r>
          </a:p>
          <a:p>
            <a:pPr lvl="1"/>
            <a:r>
              <a:rPr lang="nl-BE" dirty="0" smtClean="0"/>
              <a:t>Algemene taak voor 1</a:t>
            </a:r>
            <a:r>
              <a:rPr lang="nl-BE" dirty="0"/>
              <a:t>, 2, 3, </a:t>
            </a:r>
            <a:r>
              <a:rPr lang="nl-BE" dirty="0" smtClean="0"/>
              <a:t>5</a:t>
            </a:r>
          </a:p>
          <a:p>
            <a:pPr lvl="2"/>
            <a:r>
              <a:rPr lang="nl-BE" dirty="0" smtClean="0"/>
              <a:t>Met belangrijke vrijheidsgraad</a:t>
            </a:r>
          </a:p>
          <a:p>
            <a:pPr lvl="2"/>
            <a:r>
              <a:rPr lang="nl-BE" dirty="0" smtClean="0"/>
              <a:t>Mate waarin 3 en de functionele stijl worden toegepast is een belangrijke factor in de punten</a:t>
            </a:r>
          </a:p>
          <a:p>
            <a:pPr lvl="1"/>
            <a:r>
              <a:rPr lang="nl-BE" dirty="0" smtClean="0"/>
              <a:t>6.2 toepassen voor één oplossing </a:t>
            </a:r>
          </a:p>
          <a:p>
            <a:r>
              <a:rPr lang="nl-BE" dirty="0"/>
              <a:t>Opdracht </a:t>
            </a:r>
            <a:r>
              <a:rPr lang="nl-BE" dirty="0" smtClean="0"/>
              <a:t>B</a:t>
            </a:r>
            <a:endParaRPr lang="nl-BE" dirty="0"/>
          </a:p>
          <a:p>
            <a:pPr lvl="1"/>
            <a:r>
              <a:rPr lang="nl-BE" dirty="0" smtClean="0"/>
              <a:t>Gerichte opgave voor 3 en 6.1</a:t>
            </a:r>
            <a:endParaRPr lang="nl-BE" dirty="0"/>
          </a:p>
          <a:p>
            <a:r>
              <a:rPr lang="nl-BE" dirty="0" smtClean="0"/>
              <a:t>Opdracht C</a:t>
            </a:r>
          </a:p>
          <a:p>
            <a:pPr lvl="1"/>
            <a:r>
              <a:rPr lang="nl-BE" dirty="0" smtClean="0"/>
              <a:t>Aanpassing van eigen project voor 7</a:t>
            </a:r>
          </a:p>
          <a:p>
            <a:pPr lvl="1"/>
            <a:r>
              <a:rPr lang="nl-BE" dirty="0" smtClean="0"/>
              <a:t>Reflectie hierover in relatie tot </a:t>
            </a:r>
            <a:r>
              <a:rPr lang="nl-BE" dirty="0" err="1" smtClean="0"/>
              <a:t>Haskell</a:t>
            </a:r>
            <a:endParaRPr lang="nl-BE" dirty="0" smtClean="0"/>
          </a:p>
          <a:p>
            <a:r>
              <a:rPr lang="nl-BE" dirty="0" smtClean="0"/>
              <a:t>Examenvraag</a:t>
            </a:r>
            <a:endParaRPr lang="nl-BE" dirty="0"/>
          </a:p>
          <a:p>
            <a:pPr lvl="1"/>
            <a:r>
              <a:rPr lang="nl-BE" dirty="0"/>
              <a:t>Concept van </a:t>
            </a:r>
            <a:r>
              <a:rPr lang="nl-BE" dirty="0" smtClean="0"/>
              <a:t>4 </a:t>
            </a:r>
            <a:r>
              <a:rPr lang="nl-BE" dirty="0"/>
              <a:t>uitleggen aan de hand </a:t>
            </a:r>
            <a:r>
              <a:rPr lang="nl-BE" dirty="0" smtClean="0"/>
              <a:t>van kort stuk </a:t>
            </a:r>
            <a:r>
              <a:rPr lang="nl-BE" dirty="0"/>
              <a:t>gegeven </a:t>
            </a:r>
            <a:r>
              <a:rPr lang="nl-BE" dirty="0" smtClean="0"/>
              <a:t>code</a:t>
            </a:r>
            <a:endParaRPr lang="nl-BE" dirty="0"/>
          </a:p>
          <a:p>
            <a:pPr marL="457200" lvl="1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7573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Tijdsinschatting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Decretale studiebelasting per studiepunt = 25 à 30u</a:t>
            </a:r>
          </a:p>
          <a:p>
            <a:r>
              <a:rPr lang="nl-BE" dirty="0" smtClean="0"/>
              <a:t>FUNP = 4 </a:t>
            </a:r>
            <a:r>
              <a:rPr lang="nl-BE" dirty="0" err="1" smtClean="0"/>
              <a:t>ects</a:t>
            </a:r>
            <a:r>
              <a:rPr lang="nl-BE" dirty="0" smtClean="0"/>
              <a:t> = 100 à 120 uur</a:t>
            </a:r>
          </a:p>
          <a:p>
            <a:pPr lvl="1"/>
            <a:r>
              <a:rPr lang="nl-BE" dirty="0" smtClean="0"/>
              <a:t>Contacturen = 9u/</a:t>
            </a:r>
            <a:r>
              <a:rPr lang="nl-BE" dirty="0" err="1" smtClean="0"/>
              <a:t>ects</a:t>
            </a:r>
            <a:r>
              <a:rPr lang="nl-BE" dirty="0" smtClean="0"/>
              <a:t> = 36u</a:t>
            </a:r>
          </a:p>
          <a:p>
            <a:pPr lvl="1"/>
            <a:r>
              <a:rPr lang="nl-BE" dirty="0" smtClean="0"/>
              <a:t>Examentijd = 2u</a:t>
            </a:r>
          </a:p>
          <a:p>
            <a:pPr lvl="1"/>
            <a:r>
              <a:rPr lang="nl-BE" dirty="0" smtClean="0"/>
              <a:t>Bloktijd: 2 dagen = 16u</a:t>
            </a:r>
          </a:p>
          <a:p>
            <a:pPr lvl="1"/>
            <a:r>
              <a:rPr lang="nl-BE" dirty="0" smtClean="0"/>
              <a:t>Gewone studietijd: 1,5u/les = 18u</a:t>
            </a:r>
          </a:p>
          <a:p>
            <a:pPr lvl="1"/>
            <a:r>
              <a:rPr lang="nl-BE" dirty="0" smtClean="0"/>
              <a:t>Taken maken: 38u</a:t>
            </a:r>
          </a:p>
          <a:p>
            <a:pPr lvl="2"/>
            <a:r>
              <a:rPr lang="nl-BE" dirty="0" smtClean="0"/>
              <a:t>110 – 36 – 2 – 16 - 18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Aangepast:</a:t>
            </a:r>
          </a:p>
          <a:p>
            <a:pPr lvl="1"/>
            <a:r>
              <a:rPr lang="nl-BE" dirty="0" smtClean="0"/>
              <a:t>Contactonderwijs </a:t>
            </a:r>
            <a:r>
              <a:rPr lang="nl-BE" dirty="0"/>
              <a:t>= 4x 3u</a:t>
            </a:r>
          </a:p>
          <a:p>
            <a:pPr lvl="1"/>
            <a:r>
              <a:rPr lang="nl-BE" dirty="0"/>
              <a:t>Digitaal onderwijs = +- </a:t>
            </a:r>
            <a:r>
              <a:rPr lang="nl-BE" dirty="0" smtClean="0"/>
              <a:t>12u</a:t>
            </a:r>
            <a:r>
              <a:rPr lang="nl-BE" dirty="0"/>
              <a:t>?</a:t>
            </a:r>
          </a:p>
          <a:p>
            <a:pPr lvl="2"/>
            <a:r>
              <a:rPr lang="nl-BE" dirty="0"/>
              <a:t>Type classes &amp; </a:t>
            </a:r>
            <a:r>
              <a:rPr lang="nl-BE" dirty="0" err="1" smtClean="0"/>
              <a:t>laziness</a:t>
            </a:r>
            <a:endParaRPr lang="nl-BE" dirty="0"/>
          </a:p>
          <a:p>
            <a:pPr lvl="2"/>
            <a:r>
              <a:rPr lang="nl-BE" dirty="0"/>
              <a:t>Enkele grotere </a:t>
            </a:r>
            <a:r>
              <a:rPr lang="nl-BE" dirty="0" smtClean="0"/>
              <a:t>voorbeelden &amp; </a:t>
            </a:r>
            <a:r>
              <a:rPr lang="nl-BE" dirty="0" err="1" smtClean="0"/>
              <a:t>Cabal</a:t>
            </a:r>
            <a:endParaRPr lang="nl-BE" dirty="0"/>
          </a:p>
          <a:p>
            <a:pPr lvl="2"/>
            <a:r>
              <a:rPr lang="nl-BE" dirty="0" err="1"/>
              <a:t>Monadic</a:t>
            </a:r>
            <a:r>
              <a:rPr lang="nl-BE" dirty="0"/>
              <a:t> </a:t>
            </a:r>
            <a:r>
              <a:rPr lang="nl-BE" dirty="0" err="1"/>
              <a:t>programming</a:t>
            </a:r>
            <a:endParaRPr lang="nl-BE" dirty="0"/>
          </a:p>
          <a:p>
            <a:pPr lvl="2"/>
            <a:r>
              <a:rPr lang="nl-BE" dirty="0"/>
              <a:t>Tijdscomplexiteit</a:t>
            </a:r>
          </a:p>
          <a:p>
            <a:pPr lvl="2"/>
            <a:r>
              <a:rPr lang="nl-BE" dirty="0"/>
              <a:t>FP in </a:t>
            </a:r>
            <a:r>
              <a:rPr lang="nl-BE" dirty="0" smtClean="0"/>
              <a:t>Java</a:t>
            </a:r>
          </a:p>
          <a:p>
            <a:pPr lvl="2"/>
            <a:r>
              <a:rPr lang="nl-BE" dirty="0" smtClean="0"/>
              <a:t>Met extra studietijd 36u</a:t>
            </a:r>
          </a:p>
          <a:p>
            <a:pPr lvl="3"/>
            <a:r>
              <a:rPr lang="nl-BE" dirty="0" smtClean="0"/>
              <a:t>Want oef. worden niet opgenomen</a:t>
            </a:r>
          </a:p>
          <a:p>
            <a:pPr lvl="1"/>
            <a:r>
              <a:rPr lang="nl-BE" dirty="0" smtClean="0"/>
              <a:t>Examentijd: 0u30</a:t>
            </a:r>
          </a:p>
          <a:p>
            <a:pPr lvl="1"/>
            <a:r>
              <a:rPr lang="nl-BE" dirty="0" smtClean="0"/>
              <a:t>Bloktijd: 1,5 dag = 11,5u</a:t>
            </a:r>
            <a:r>
              <a:rPr lang="nl-BE" sz="1700" dirty="0" smtClean="0"/>
              <a:t> (alhoewel)</a:t>
            </a:r>
            <a:endParaRPr lang="nl-BE" dirty="0" smtClean="0"/>
          </a:p>
          <a:p>
            <a:pPr lvl="1"/>
            <a:r>
              <a:rPr lang="nl-BE" dirty="0" smtClean="0"/>
              <a:t>Taken maken: 38u</a:t>
            </a:r>
          </a:p>
          <a:p>
            <a:pPr lvl="2"/>
            <a:r>
              <a:rPr lang="nl-BE" dirty="0" smtClean="0"/>
              <a:t>Begeleiding tijdens gewone lesuren</a:t>
            </a:r>
          </a:p>
          <a:p>
            <a:pPr lvl="2"/>
            <a:r>
              <a:rPr lang="nl-BE" dirty="0" smtClean="0"/>
              <a:t>Plus coaching </a:t>
            </a:r>
            <a:r>
              <a:rPr lang="nl-BE" b="1" dirty="0" smtClean="0"/>
              <a:t>on </a:t>
            </a:r>
            <a:r>
              <a:rPr lang="nl-BE" b="1" dirty="0" err="1" smtClean="0"/>
              <a:t>demand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31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Tijdsinschatting wat concreter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Contactonderwijs = 4x </a:t>
            </a:r>
            <a:r>
              <a:rPr lang="nl-BE" dirty="0" smtClean="0"/>
              <a:t>3u </a:t>
            </a:r>
            <a:r>
              <a:rPr lang="nl-BE" dirty="0" smtClean="0">
                <a:solidFill>
                  <a:srgbClr val="C00000"/>
                </a:solidFill>
              </a:rPr>
              <a:t>+ 4x 1u</a:t>
            </a:r>
          </a:p>
          <a:p>
            <a:r>
              <a:rPr lang="nl-BE" dirty="0" smtClean="0"/>
              <a:t>Digitaal </a:t>
            </a:r>
            <a:r>
              <a:rPr lang="nl-BE" dirty="0"/>
              <a:t>onderwijs = +- 12u?</a:t>
            </a:r>
          </a:p>
          <a:p>
            <a:pPr lvl="1"/>
            <a:r>
              <a:rPr lang="nl-BE" dirty="0" smtClean="0"/>
              <a:t>Type classes &amp; </a:t>
            </a:r>
            <a:r>
              <a:rPr lang="nl-BE" dirty="0" err="1" smtClean="0"/>
              <a:t>laziness</a:t>
            </a:r>
            <a:r>
              <a:rPr lang="nl-BE" dirty="0" smtClean="0"/>
              <a:t>: 2u </a:t>
            </a:r>
            <a:r>
              <a:rPr lang="nl-BE" dirty="0">
                <a:solidFill>
                  <a:srgbClr val="C00000"/>
                </a:solidFill>
              </a:rPr>
              <a:t>+ </a:t>
            </a:r>
            <a:r>
              <a:rPr lang="nl-BE" dirty="0" smtClean="0">
                <a:solidFill>
                  <a:srgbClr val="C00000"/>
                </a:solidFill>
              </a:rPr>
              <a:t>2u</a:t>
            </a:r>
            <a:endParaRPr lang="nl-BE" dirty="0" smtClean="0"/>
          </a:p>
          <a:p>
            <a:pPr lvl="1"/>
            <a:r>
              <a:rPr lang="nl-BE" dirty="0" smtClean="0"/>
              <a:t>Enkele </a:t>
            </a:r>
            <a:r>
              <a:rPr lang="nl-BE" dirty="0"/>
              <a:t>grotere voorbeelden &amp; </a:t>
            </a:r>
            <a:r>
              <a:rPr lang="nl-BE" dirty="0" err="1" smtClean="0"/>
              <a:t>Cabal</a:t>
            </a:r>
            <a:r>
              <a:rPr lang="nl-BE" dirty="0" smtClean="0"/>
              <a:t>: </a:t>
            </a:r>
            <a:r>
              <a:rPr lang="nl-BE" dirty="0"/>
              <a:t>: 2u </a:t>
            </a:r>
            <a:r>
              <a:rPr lang="nl-BE" dirty="0">
                <a:solidFill>
                  <a:srgbClr val="C00000"/>
                </a:solidFill>
              </a:rPr>
              <a:t>+ 5</a:t>
            </a:r>
            <a:r>
              <a:rPr lang="nl-BE" dirty="0" smtClean="0">
                <a:solidFill>
                  <a:srgbClr val="C00000"/>
                </a:solidFill>
              </a:rPr>
              <a:t>u</a:t>
            </a:r>
            <a:endParaRPr lang="nl-BE" dirty="0"/>
          </a:p>
          <a:p>
            <a:pPr lvl="1"/>
            <a:r>
              <a:rPr lang="nl-BE" dirty="0" err="1"/>
              <a:t>Monadic</a:t>
            </a:r>
            <a:r>
              <a:rPr lang="nl-BE" dirty="0"/>
              <a:t> </a:t>
            </a:r>
            <a:r>
              <a:rPr lang="nl-BE" dirty="0" err="1" smtClean="0"/>
              <a:t>programming</a:t>
            </a:r>
            <a:r>
              <a:rPr lang="nl-BE" dirty="0" smtClean="0"/>
              <a:t>: </a:t>
            </a:r>
            <a:r>
              <a:rPr lang="nl-BE" dirty="0"/>
              <a:t>: </a:t>
            </a:r>
            <a:r>
              <a:rPr lang="nl-BE" dirty="0" smtClean="0"/>
              <a:t>3u </a:t>
            </a:r>
            <a:r>
              <a:rPr lang="nl-BE" dirty="0">
                <a:solidFill>
                  <a:srgbClr val="C00000"/>
                </a:solidFill>
              </a:rPr>
              <a:t>+ </a:t>
            </a:r>
            <a:r>
              <a:rPr lang="nl-BE" dirty="0" smtClean="0">
                <a:solidFill>
                  <a:srgbClr val="C00000"/>
                </a:solidFill>
              </a:rPr>
              <a:t>10u</a:t>
            </a:r>
            <a:endParaRPr lang="nl-BE" dirty="0"/>
          </a:p>
          <a:p>
            <a:pPr lvl="1"/>
            <a:r>
              <a:rPr lang="nl-BE" dirty="0" smtClean="0"/>
              <a:t>Tijdscomplexiteit: </a:t>
            </a:r>
            <a:r>
              <a:rPr lang="nl-BE" dirty="0"/>
              <a:t>: 2</a:t>
            </a:r>
            <a:r>
              <a:rPr lang="nl-BE" dirty="0" smtClean="0"/>
              <a:t>u </a:t>
            </a:r>
            <a:r>
              <a:rPr lang="nl-BE" dirty="0">
                <a:solidFill>
                  <a:srgbClr val="C00000"/>
                </a:solidFill>
              </a:rPr>
              <a:t>+ 6</a:t>
            </a:r>
            <a:r>
              <a:rPr lang="nl-BE" dirty="0" smtClean="0">
                <a:solidFill>
                  <a:srgbClr val="C00000"/>
                </a:solidFill>
              </a:rPr>
              <a:t>u</a:t>
            </a:r>
            <a:endParaRPr lang="nl-BE" dirty="0"/>
          </a:p>
          <a:p>
            <a:pPr lvl="1"/>
            <a:r>
              <a:rPr lang="nl-BE" dirty="0"/>
              <a:t>FP in </a:t>
            </a:r>
            <a:r>
              <a:rPr lang="nl-BE" dirty="0" smtClean="0"/>
              <a:t>Java: </a:t>
            </a:r>
            <a:r>
              <a:rPr lang="nl-BE" dirty="0"/>
              <a:t>: </a:t>
            </a:r>
            <a:r>
              <a:rPr lang="nl-BE" dirty="0" smtClean="0"/>
              <a:t>3u </a:t>
            </a:r>
            <a:r>
              <a:rPr lang="nl-BE" dirty="0">
                <a:solidFill>
                  <a:srgbClr val="C00000"/>
                </a:solidFill>
              </a:rPr>
              <a:t>+ </a:t>
            </a:r>
            <a:r>
              <a:rPr lang="nl-BE" dirty="0" smtClean="0">
                <a:solidFill>
                  <a:srgbClr val="C00000"/>
                </a:solidFill>
              </a:rPr>
              <a:t>6u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92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Tijdsinschatting </a:t>
            </a:r>
            <a:r>
              <a:rPr lang="nl-BE" dirty="0" smtClean="0"/>
              <a:t>opdrachten: totaal 38u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Opdracht </a:t>
            </a:r>
            <a:r>
              <a:rPr lang="nl-BE" dirty="0" smtClean="0"/>
              <a:t>A:</a:t>
            </a:r>
          </a:p>
          <a:p>
            <a:pPr lvl="1"/>
            <a:r>
              <a:rPr lang="nl-BE" dirty="0" smtClean="0"/>
              <a:t>Algemene taak voor 1, 2, 3, 5: </a:t>
            </a:r>
            <a:r>
              <a:rPr lang="nl-BE" dirty="0" smtClean="0">
                <a:solidFill>
                  <a:srgbClr val="C00000"/>
                </a:solidFill>
              </a:rPr>
              <a:t>9u</a:t>
            </a:r>
            <a:r>
              <a:rPr lang="nl-BE" dirty="0" smtClean="0"/>
              <a:t> </a:t>
            </a:r>
            <a:r>
              <a:rPr lang="nl-BE" dirty="0"/>
              <a:t>+ 16u</a:t>
            </a:r>
            <a:endParaRPr lang="nl-BE" dirty="0" smtClean="0"/>
          </a:p>
          <a:p>
            <a:pPr lvl="2"/>
            <a:r>
              <a:rPr lang="nl-BE" dirty="0" smtClean="0"/>
              <a:t>Met </a:t>
            </a:r>
            <a:r>
              <a:rPr lang="nl-BE" dirty="0"/>
              <a:t>belangrijke vrijheidsgraad</a:t>
            </a:r>
          </a:p>
          <a:p>
            <a:pPr lvl="2"/>
            <a:r>
              <a:rPr lang="nl-BE" dirty="0"/>
              <a:t>Mate waarin 3 en de functionele stijl worden toegepast is een belangrijke factor in de punten</a:t>
            </a:r>
          </a:p>
          <a:p>
            <a:pPr lvl="1"/>
            <a:r>
              <a:rPr lang="nl-BE" dirty="0"/>
              <a:t>6.2 toepassen voor één </a:t>
            </a:r>
            <a:r>
              <a:rPr lang="nl-BE" dirty="0" smtClean="0"/>
              <a:t>oplossing: </a:t>
            </a:r>
            <a:r>
              <a:rPr lang="nl-BE" dirty="0" smtClean="0">
                <a:solidFill>
                  <a:srgbClr val="C00000"/>
                </a:solidFill>
              </a:rPr>
              <a:t>6u</a:t>
            </a:r>
            <a:r>
              <a:rPr lang="nl-BE" dirty="0" smtClean="0"/>
              <a:t> </a:t>
            </a:r>
            <a:r>
              <a:rPr lang="nl-BE" dirty="0"/>
              <a:t>+ 2</a:t>
            </a:r>
            <a:r>
              <a:rPr lang="nl-BE" dirty="0" smtClean="0"/>
              <a:t>u </a:t>
            </a:r>
            <a:endParaRPr lang="nl-BE" dirty="0"/>
          </a:p>
          <a:p>
            <a:r>
              <a:rPr lang="nl-BE" dirty="0"/>
              <a:t>Opdracht </a:t>
            </a:r>
            <a:r>
              <a:rPr lang="nl-BE" dirty="0" smtClean="0"/>
              <a:t>B: </a:t>
            </a:r>
            <a:r>
              <a:rPr lang="nl-BE" dirty="0" smtClean="0">
                <a:solidFill>
                  <a:srgbClr val="C00000"/>
                </a:solidFill>
              </a:rPr>
              <a:t>2u </a:t>
            </a:r>
            <a:r>
              <a:rPr lang="nl-BE" dirty="0" smtClean="0"/>
              <a:t>+ 12u </a:t>
            </a:r>
            <a:endParaRPr lang="nl-BE" dirty="0"/>
          </a:p>
          <a:p>
            <a:pPr lvl="1"/>
            <a:r>
              <a:rPr lang="nl-BE" dirty="0"/>
              <a:t>Gerichte opgave voor 3 en 6.1</a:t>
            </a:r>
          </a:p>
          <a:p>
            <a:r>
              <a:rPr lang="nl-BE" dirty="0"/>
              <a:t>Opdracht </a:t>
            </a:r>
            <a:r>
              <a:rPr lang="nl-BE" dirty="0" smtClean="0"/>
              <a:t>C: </a:t>
            </a:r>
            <a:r>
              <a:rPr lang="nl-BE" dirty="0" smtClean="0">
                <a:solidFill>
                  <a:srgbClr val="C00000"/>
                </a:solidFill>
              </a:rPr>
              <a:t>6u </a:t>
            </a:r>
            <a:r>
              <a:rPr lang="nl-BE" dirty="0"/>
              <a:t>+ 6</a:t>
            </a:r>
            <a:r>
              <a:rPr lang="nl-BE" dirty="0" smtClean="0"/>
              <a:t>u </a:t>
            </a:r>
            <a:endParaRPr lang="nl-BE" dirty="0"/>
          </a:p>
          <a:p>
            <a:pPr lvl="1"/>
            <a:r>
              <a:rPr lang="nl-BE" dirty="0"/>
              <a:t>Aanpassing van eigen project voor 7</a:t>
            </a:r>
          </a:p>
          <a:p>
            <a:pPr lvl="1"/>
            <a:r>
              <a:rPr lang="nl-BE" dirty="0"/>
              <a:t>Reflectie hierover in relatie tot </a:t>
            </a:r>
            <a:r>
              <a:rPr lang="nl-BE" dirty="0" err="1"/>
              <a:t>Haskell</a:t>
            </a:r>
            <a:endParaRPr lang="nl-BE" dirty="0"/>
          </a:p>
          <a:p>
            <a:r>
              <a:rPr lang="nl-BE" dirty="0" smtClean="0"/>
              <a:t>Examenvraag: </a:t>
            </a:r>
            <a:r>
              <a:rPr lang="nl-BE" dirty="0" smtClean="0">
                <a:solidFill>
                  <a:srgbClr val="C00000"/>
                </a:solidFill>
              </a:rPr>
              <a:t>10u </a:t>
            </a:r>
            <a:endParaRPr lang="nl-BE" dirty="0" smtClean="0"/>
          </a:p>
          <a:p>
            <a:pPr lvl="1"/>
            <a:r>
              <a:rPr lang="nl-BE" dirty="0" smtClean="0"/>
              <a:t>Concept van 4 uitleggen aan de hand van kort stuk gegeven code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6527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80</TotalTime>
  <Words>617</Words>
  <Application>Microsoft Office PowerPoint</Application>
  <PresentationFormat>Breedbeeld</PresentationFormat>
  <Paragraphs>139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Kantoorthema</vt:lpstr>
      <vt:lpstr>Functioneel Programmeren</vt:lpstr>
      <vt:lpstr>Context</vt:lpstr>
      <vt:lpstr>Basisprincipes voor FUNP</vt:lpstr>
      <vt:lpstr>Inhoud</vt:lpstr>
      <vt:lpstr>Evaluatie</vt:lpstr>
      <vt:lpstr>Inhoud, gekoppeld aan evaluatie</vt:lpstr>
      <vt:lpstr>Tijdsinschatting</vt:lpstr>
      <vt:lpstr>Tijdsinschatting wat concreter</vt:lpstr>
      <vt:lpstr>Tijdsinschatting opdrachten: totaal 38u</vt:lpstr>
      <vt:lpstr>Concrete(re) opgaven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80</cp:revision>
  <dcterms:created xsi:type="dcterms:W3CDTF">2017-09-19T10:07:02Z</dcterms:created>
  <dcterms:modified xsi:type="dcterms:W3CDTF">2020-03-25T07:50:28Z</dcterms:modified>
</cp:coreProperties>
</file>