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490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Een eerste kennismaking met </a:t>
            </a:r>
            <a:r>
              <a:rPr lang="nl-BE" sz="2400" b="1" dirty="0" err="1" smtClean="0"/>
              <a:t>Haskell</a:t>
            </a:r>
            <a:endParaRPr lang="nl-BE" sz="2400" b="1" dirty="0" smtClean="0"/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BE" altLang="nl-BE" smtClean="0"/>
              <a:t>Halveer een lijst door om de beurt een element weg te laten:  </a:t>
            </a:r>
          </a:p>
          <a:p>
            <a:pPr marL="914400" lvl="1" indent="-514350">
              <a:buNone/>
            </a:pPr>
            <a:r>
              <a:rPr lang="nl-BE" altLang="nl-BE"/>
              <a:t>	- [1,2,3,4] wordt [1,3]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BE" altLang="nl-BE" smtClean="0"/>
              <a:t>Verdubbel lijst door elk element 2x te nemen</a:t>
            </a:r>
          </a:p>
          <a:p>
            <a:pPr marL="914400" lvl="1" indent="-514350">
              <a:buNone/>
            </a:pPr>
            <a:r>
              <a:rPr lang="nl-BE" altLang="nl-BE"/>
              <a:t>	- [1,2,3,4] wordt [1,1, 2, 2, 3, 3, 4, 4]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BE" altLang="nl-BE" smtClean="0"/>
              <a:t>Ontdubbel lijst (volledig!)</a:t>
            </a:r>
          </a:p>
          <a:p>
            <a:pPr marL="914400" lvl="1" indent="-514350">
              <a:buNone/>
            </a:pPr>
            <a:r>
              <a:rPr lang="nl-BE" altLang="nl-BE"/>
              <a:t>	- [1,2,1,1,3,4,2,4,5] wordt [1,3,2,4,5]</a:t>
            </a:r>
          </a:p>
          <a:p>
            <a:pPr marL="914400" lvl="1" indent="-514350">
              <a:buNone/>
            </a:pPr>
            <a:r>
              <a:rPr lang="nl-BE" altLang="nl-BE"/>
              <a:t>	- gebruik hulpfunctie!</a:t>
            </a:r>
          </a:p>
        </p:txBody>
      </p:sp>
    </p:spTree>
    <p:extLst>
      <p:ext uri="{BB962C8B-B14F-4D97-AF65-F5344CB8AC3E}">
        <p14:creationId xmlns:p14="http://schemas.microsoft.com/office/powerpoint/2010/main" val="20735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Polymorfie: kijk naar de types!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 smtClean="0"/>
              <a:t>Typ in </a:t>
            </a:r>
            <a:r>
              <a:rPr lang="nl-BE" dirty="0" err="1" smtClean="0"/>
              <a:t>hugs</a:t>
            </a:r>
            <a:r>
              <a:rPr lang="nl-BE" dirty="0" smtClean="0"/>
              <a:t> “:i halveer”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halveer</a:t>
            </a:r>
            <a:r>
              <a:rPr lang="en-US" dirty="0" smtClean="0">
                <a:ea typeface="+mn-ea"/>
                <a:cs typeface="+mn-cs"/>
              </a:rPr>
              <a:t> :: [a] -&gt; [a]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komtVoor</a:t>
            </a:r>
            <a:r>
              <a:rPr lang="en-US" dirty="0" smtClean="0">
                <a:ea typeface="+mn-ea"/>
                <a:cs typeface="+mn-cs"/>
              </a:rPr>
              <a:t> :: a -&gt; [a] -&gt; </a:t>
            </a:r>
            <a:r>
              <a:rPr lang="en-US" dirty="0" err="1" smtClean="0">
                <a:ea typeface="+mn-ea"/>
                <a:cs typeface="+mn-cs"/>
              </a:rPr>
              <a:t>Bool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isort</a:t>
            </a:r>
            <a:r>
              <a:rPr lang="en-US" dirty="0" smtClean="0">
                <a:ea typeface="+mn-ea"/>
                <a:cs typeface="+mn-cs"/>
              </a:rPr>
              <a:t> :: </a:t>
            </a:r>
            <a:r>
              <a:rPr lang="en-US" dirty="0" err="1" smtClean="0">
                <a:ea typeface="+mn-ea"/>
                <a:cs typeface="+mn-cs"/>
              </a:rPr>
              <a:t>Ord</a:t>
            </a:r>
            <a:r>
              <a:rPr lang="en-US" dirty="0" smtClean="0">
                <a:ea typeface="+mn-ea"/>
                <a:cs typeface="+mn-cs"/>
              </a:rPr>
              <a:t> a =&gt; [a] -&gt; [a]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l-BE" dirty="0" smtClean="0"/>
              <a:t> </a:t>
            </a:r>
          </a:p>
          <a:p>
            <a:pPr>
              <a:defRPr/>
            </a:pPr>
            <a:r>
              <a:rPr lang="nl-BE" dirty="0" smtClean="0"/>
              <a:t>Mooi </a:t>
            </a:r>
            <a:r>
              <a:rPr lang="nl-BE" dirty="0" err="1" smtClean="0"/>
              <a:t>he</a:t>
            </a:r>
            <a:r>
              <a:rPr lang="nl-BE" dirty="0" smtClean="0"/>
              <a:t>. </a:t>
            </a:r>
          </a:p>
          <a:p>
            <a:pPr lvl="1">
              <a:defRPr/>
            </a:pPr>
            <a:r>
              <a:rPr lang="nl-BE" dirty="0" smtClean="0"/>
              <a:t>Komt nog terug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69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Gewone functies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Zelfde principes</a:t>
            </a:r>
          </a:p>
          <a:p>
            <a:pPr lvl="1"/>
            <a:r>
              <a:rPr lang="nl-BE" altLang="nl-BE" smtClean="0"/>
              <a:t>Alles is een waarde</a:t>
            </a:r>
          </a:p>
          <a:p>
            <a:pPr lvl="1"/>
            <a:r>
              <a:rPr lang="nl-BE" altLang="nl-BE" smtClean="0"/>
              <a:t>Pattern matching</a:t>
            </a:r>
          </a:p>
          <a:p>
            <a:pPr lvl="1"/>
            <a:r>
              <a:rPr lang="nl-BE" altLang="nl-BE" smtClean="0"/>
              <a:t>Recursief denken </a:t>
            </a:r>
          </a:p>
          <a:p>
            <a:pPr lvl="2"/>
            <a:r>
              <a:rPr lang="nl-BE" altLang="nl-BE" smtClean="0"/>
              <a:t>Probleem oplossen door te herleiden naar een probleem van kleinere omvang</a:t>
            </a:r>
          </a:p>
          <a:p>
            <a:pPr lvl="2"/>
            <a:r>
              <a:rPr lang="nl-BE" altLang="nl-BE" smtClean="0"/>
              <a:t>Kan ook helpen “denk in reeksen”</a:t>
            </a:r>
          </a:p>
          <a:p>
            <a:pPr lvl="3" eaLnBrk="1" hangingPunct="1"/>
            <a:r>
              <a:rPr lang="nl-BE" altLang="nl-BE" smtClean="0"/>
              <a:t>Fac n = n * fac (n-1)</a:t>
            </a:r>
          </a:p>
          <a:p>
            <a:pPr lvl="3" eaLnBrk="1" hangingPunct="1"/>
            <a:r>
              <a:rPr lang="nl-BE" altLang="nl-BE" smtClean="0"/>
              <a:t>Som van lijst = 1</a:t>
            </a:r>
            <a:r>
              <a:rPr lang="nl-BE" altLang="nl-BE" baseline="30000" smtClean="0"/>
              <a:t>e</a:t>
            </a:r>
            <a:r>
              <a:rPr lang="nl-BE" altLang="nl-BE" smtClean="0"/>
              <a:t> element + som van de rest</a:t>
            </a:r>
          </a:p>
          <a:p>
            <a:pPr lvl="3"/>
            <a:endParaRPr lang="nl-BE" altLang="nl-BE" smtClean="0"/>
          </a:p>
          <a:p>
            <a:pPr lvl="2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1111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Fac</a:t>
            </a:r>
            <a:r>
              <a:rPr lang="nl-BE" dirty="0" smtClean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Hermitische</a:t>
            </a:r>
            <a:r>
              <a:rPr lang="nl-BE" dirty="0" smtClean="0"/>
              <a:t> som 1/n + 1/(n-1)+…1/2+1/1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smtClean="0"/>
              <a:t>Mysterieus </a:t>
            </a:r>
          </a:p>
          <a:p>
            <a:pPr marL="800100" lvl="2" indent="0">
              <a:buNone/>
              <a:defRPr/>
            </a:pPr>
            <a:r>
              <a:rPr lang="nl-BE"/>
              <a:t>	</a:t>
            </a:r>
            <a:r>
              <a:rPr lang="nl-BE" smtClean="0"/>
              <a:t>	(</a:t>
            </a:r>
            <a:r>
              <a:rPr lang="nl-BE" dirty="0" err="1" smtClean="0"/>
              <a:t>mod</a:t>
            </a:r>
            <a:r>
              <a:rPr lang="nl-BE" dirty="0" smtClean="0"/>
              <a:t> n 2 = rest van deling door 2)</a:t>
            </a:r>
          </a:p>
          <a:p>
            <a:pPr marL="971550" lvl="1" indent="-514350">
              <a:defRPr/>
            </a:pPr>
            <a:r>
              <a:rPr lang="nl-BE" dirty="0" smtClean="0"/>
              <a:t>N even =&gt; div n 2  (gehele deling in </a:t>
            </a:r>
            <a:r>
              <a:rPr lang="nl-BE" dirty="0" err="1" smtClean="0"/>
              <a:t>Haskell</a:t>
            </a:r>
            <a:r>
              <a:rPr lang="nl-BE" dirty="0" smtClean="0"/>
              <a:t>)</a:t>
            </a:r>
          </a:p>
          <a:p>
            <a:pPr marL="971550" lvl="1" indent="-514350">
              <a:defRPr/>
            </a:pPr>
            <a:r>
              <a:rPr lang="nl-BE" dirty="0" smtClean="0"/>
              <a:t>N oneven =&gt; 3n+1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aantalDelers</a:t>
            </a:r>
            <a:r>
              <a:rPr lang="nl-BE" dirty="0" smtClean="0"/>
              <a:t> / </a:t>
            </a:r>
            <a:r>
              <a:rPr lang="nl-BE" dirty="0" err="1" smtClean="0"/>
              <a:t>isPriem</a:t>
            </a:r>
            <a:endParaRPr lang="nl-BE" dirty="0" smtClean="0"/>
          </a:p>
          <a:p>
            <a:pPr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06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Hulpvariabelen(1) : where &amp; let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nl-BE" sz="2400">
                <a:latin typeface="Berlin Sans FB" panose="020E0602020502020306" pitchFamily="34" charset="0"/>
              </a:rPr>
              <a:t>qsort (x:xs) = kleiner ++ (x:groter)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nl-BE" sz="2400">
                <a:latin typeface="Berlin Sans FB" panose="020E0602020502020306" pitchFamily="34" charset="0"/>
              </a:rPr>
              <a:t>     where kleiner = qsort [y | y &lt;- xs, y &lt; x 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nl-BE" sz="2400">
                <a:latin typeface="Berlin Sans FB" panose="020E0602020502020306" pitchFamily="34" charset="0"/>
              </a:rPr>
              <a:t>                groter = qsort [y | y &lt;- xs, y &gt;x]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nl-BE" sz="2400">
              <a:latin typeface="Berlin Sans FB" panose="020E0602020502020306" pitchFamily="34" charset="0"/>
            </a:endParaRPr>
          </a:p>
          <a:p>
            <a:pPr eaLnBrk="1" hangingPunct="1"/>
            <a:r>
              <a:rPr lang="fr-FR" altLang="nl-BE" sz="2400">
                <a:latin typeface="Berlin Sans FB" panose="020E0602020502020306" pitchFamily="34" charset="0"/>
              </a:rPr>
              <a:t>let  y = a + b</a:t>
            </a:r>
            <a:br>
              <a:rPr lang="fr-FR" altLang="nl-BE" sz="2400">
                <a:latin typeface="Berlin Sans FB" panose="020E0602020502020306" pitchFamily="34" charset="0"/>
              </a:rPr>
            </a:br>
            <a:r>
              <a:rPr lang="fr-FR" altLang="nl-BE" sz="2400">
                <a:latin typeface="Berlin Sans FB" panose="020E0602020502020306" pitchFamily="34" charset="0"/>
              </a:rPr>
              <a:t>      f x = (x+y)/y</a:t>
            </a:r>
            <a:br>
              <a:rPr lang="fr-FR" altLang="nl-BE" sz="2400">
                <a:latin typeface="Berlin Sans FB" panose="020E0602020502020306" pitchFamily="34" charset="0"/>
              </a:rPr>
            </a:br>
            <a:r>
              <a:rPr lang="fr-FR" altLang="nl-BE" sz="2400">
                <a:latin typeface="Berlin Sans FB" panose="020E0602020502020306" pitchFamily="34" charset="0"/>
              </a:rPr>
              <a:t>in f a + f b </a:t>
            </a:r>
          </a:p>
          <a:p>
            <a:pPr eaLnBrk="1" hangingPunct="1"/>
            <a:endParaRPr lang="fr-FR" altLang="nl-BE" sz="2400"/>
          </a:p>
          <a:p>
            <a:pPr lvl="1" eaLnBrk="1" hangingPunct="1"/>
            <a:endParaRPr lang="nl-BE" altLang="nl-BE"/>
          </a:p>
          <a:p>
            <a:pPr lvl="1"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8409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Hulpvars(2) : extra params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 err="1">
                <a:latin typeface="Berlin Sans FB" pitchFamily="34" charset="0"/>
              </a:rPr>
              <a:t>langsteStijgendeDeelRij</a:t>
            </a:r>
            <a:r>
              <a:rPr lang="nl-BE" sz="2400" dirty="0">
                <a:latin typeface="Berlin Sans FB" pitchFamily="34" charset="0"/>
              </a:rPr>
              <a:t> [] = 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 err="1">
                <a:latin typeface="Berlin Sans FB" pitchFamily="34" charset="0"/>
              </a:rPr>
              <a:t>langsteStijgendeDeelRij</a:t>
            </a:r>
            <a:r>
              <a:rPr lang="nl-BE" sz="2400" dirty="0">
                <a:latin typeface="Berlin Sans FB" pitchFamily="34" charset="0"/>
              </a:rPr>
              <a:t> [x] =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 err="1">
                <a:latin typeface="Berlin Sans FB" pitchFamily="34" charset="0"/>
              </a:rPr>
              <a:t>langsteStijgendeDeelRij</a:t>
            </a:r>
            <a:r>
              <a:rPr lang="nl-BE" sz="2400" dirty="0">
                <a:latin typeface="Berlin Sans FB" pitchFamily="34" charset="0"/>
              </a:rPr>
              <a:t> (x:</a:t>
            </a:r>
            <a:r>
              <a:rPr lang="nl-BE" sz="2400" dirty="0" err="1">
                <a:latin typeface="Berlin Sans FB" pitchFamily="34" charset="0"/>
              </a:rPr>
              <a:t>xs</a:t>
            </a:r>
            <a:r>
              <a:rPr lang="nl-BE" sz="2400" dirty="0">
                <a:latin typeface="Berlin Sans FB" pitchFamily="34" charset="0"/>
              </a:rPr>
              <a:t>) = lsd 1 1 x </a:t>
            </a:r>
            <a:r>
              <a:rPr lang="nl-BE" sz="2400" dirty="0" err="1">
                <a:latin typeface="Berlin Sans FB" pitchFamily="34" charset="0"/>
              </a:rPr>
              <a:t>xs</a:t>
            </a:r>
            <a:endParaRPr lang="nl-BE" sz="2400" dirty="0">
              <a:latin typeface="Berlin Sans FB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2400" dirty="0">
              <a:latin typeface="Berlin Sans FB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>
                <a:latin typeface="Berlin Sans FB" pitchFamily="34" charset="0"/>
              </a:rPr>
              <a:t>lsd </a:t>
            </a:r>
            <a:r>
              <a:rPr lang="nl-BE" sz="2400" dirty="0" err="1">
                <a:latin typeface="Berlin Sans FB" pitchFamily="34" charset="0"/>
              </a:rPr>
              <a:t>lengteM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lengteNu</a:t>
            </a:r>
            <a:r>
              <a:rPr lang="nl-BE" sz="2400" dirty="0">
                <a:latin typeface="Berlin Sans FB" pitchFamily="34" charset="0"/>
              </a:rPr>
              <a:t> vorige [] = </a:t>
            </a:r>
            <a:r>
              <a:rPr lang="nl-BE" sz="2400" dirty="0" err="1">
                <a:latin typeface="Berlin Sans FB" pitchFamily="34" charset="0"/>
              </a:rPr>
              <a:t>max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lengteM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lengteNu</a:t>
            </a:r>
            <a:endParaRPr lang="nl-BE" sz="2400" dirty="0">
              <a:latin typeface="Berlin Sans FB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>
                <a:latin typeface="Berlin Sans FB" pitchFamily="34" charset="0"/>
              </a:rPr>
              <a:t>lsd </a:t>
            </a:r>
            <a:r>
              <a:rPr lang="nl-BE" sz="2400" dirty="0" err="1">
                <a:latin typeface="Berlin Sans FB" pitchFamily="34" charset="0"/>
              </a:rPr>
              <a:t>lengteM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lengteNu</a:t>
            </a:r>
            <a:r>
              <a:rPr lang="nl-BE" sz="2400" dirty="0">
                <a:latin typeface="Berlin Sans FB" pitchFamily="34" charset="0"/>
              </a:rPr>
              <a:t> vorige (x:</a:t>
            </a:r>
            <a:r>
              <a:rPr lang="nl-BE" sz="2400" dirty="0" err="1">
                <a:latin typeface="Berlin Sans FB" pitchFamily="34" charset="0"/>
              </a:rPr>
              <a:t>xs</a:t>
            </a:r>
            <a:r>
              <a:rPr lang="nl-BE" sz="2400" dirty="0">
                <a:latin typeface="Berlin Sans FB" pitchFamily="34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>
                <a:latin typeface="Berlin Sans FB" pitchFamily="34" charset="0"/>
              </a:rPr>
              <a:t>   | vorige &lt; x  = lsd </a:t>
            </a:r>
            <a:r>
              <a:rPr lang="nl-BE" sz="2400" dirty="0" err="1">
                <a:latin typeface="Berlin Sans FB" pitchFamily="34" charset="0"/>
              </a:rPr>
              <a:t>lengteM</a:t>
            </a:r>
            <a:r>
              <a:rPr lang="nl-BE" sz="2400" dirty="0">
                <a:latin typeface="Berlin Sans FB" pitchFamily="34" charset="0"/>
              </a:rPr>
              <a:t> (</a:t>
            </a:r>
            <a:r>
              <a:rPr lang="nl-BE" sz="2400" dirty="0" err="1">
                <a:latin typeface="Berlin Sans FB" pitchFamily="34" charset="0"/>
              </a:rPr>
              <a:t>lengteNu</a:t>
            </a:r>
            <a:r>
              <a:rPr lang="nl-BE" sz="2400" dirty="0">
                <a:latin typeface="Berlin Sans FB" pitchFamily="34" charset="0"/>
              </a:rPr>
              <a:t>+1) x </a:t>
            </a:r>
            <a:r>
              <a:rPr lang="nl-BE" sz="2400" dirty="0" err="1">
                <a:latin typeface="Berlin Sans FB" pitchFamily="34" charset="0"/>
              </a:rPr>
              <a:t>xs</a:t>
            </a:r>
            <a:endParaRPr lang="nl-BE" sz="2400" dirty="0">
              <a:latin typeface="Berlin Sans FB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2400" dirty="0">
                <a:latin typeface="Berlin Sans FB" pitchFamily="34" charset="0"/>
              </a:rPr>
              <a:t>   | </a:t>
            </a:r>
            <a:r>
              <a:rPr lang="nl-BE" sz="2400" dirty="0" err="1">
                <a:latin typeface="Berlin Sans FB" pitchFamily="34" charset="0"/>
              </a:rPr>
              <a:t>otherwise</a:t>
            </a:r>
            <a:r>
              <a:rPr lang="nl-BE" sz="2400" dirty="0">
                <a:latin typeface="Berlin Sans FB" pitchFamily="34" charset="0"/>
              </a:rPr>
              <a:t>   = lsd (</a:t>
            </a:r>
            <a:r>
              <a:rPr lang="nl-BE" sz="2400" dirty="0" err="1">
                <a:latin typeface="Berlin Sans FB" pitchFamily="34" charset="0"/>
              </a:rPr>
              <a:t>max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lengteM</a:t>
            </a:r>
            <a:r>
              <a:rPr lang="nl-BE" sz="2400" dirty="0">
                <a:latin typeface="Berlin Sans FB" pitchFamily="34" charset="0"/>
              </a:rPr>
              <a:t> </a:t>
            </a:r>
            <a:r>
              <a:rPr lang="nl-BE" sz="2400" dirty="0" err="1">
                <a:latin typeface="Berlin Sans FB" pitchFamily="34" charset="0"/>
              </a:rPr>
              <a:t>lengteNu</a:t>
            </a:r>
            <a:r>
              <a:rPr lang="nl-BE" sz="2400" dirty="0">
                <a:latin typeface="Berlin Sans FB" pitchFamily="34" charset="0"/>
              </a:rPr>
              <a:t>) 1 x </a:t>
            </a:r>
            <a:r>
              <a:rPr lang="nl-BE" sz="2400" dirty="0" err="1">
                <a:latin typeface="Berlin Sans FB" pitchFamily="34" charset="0"/>
              </a:rPr>
              <a:t>xs</a:t>
            </a:r>
            <a:endParaRPr lang="nl-BE" sz="2400" dirty="0">
              <a:latin typeface="Berlin Sans FB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2400" dirty="0">
              <a:latin typeface="Berlin Sans FB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nl-BE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Staart-recursie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Recursie is mooi, maar vreet stack</a:t>
            </a:r>
          </a:p>
          <a:p>
            <a:r>
              <a:rPr lang="nl-BE" altLang="nl-BE" smtClean="0"/>
              <a:t>Want na recursieve oproep moet nog iets gebeuren</a:t>
            </a:r>
          </a:p>
          <a:p>
            <a:r>
              <a:rPr lang="nl-BE" altLang="nl-BE" smtClean="0"/>
              <a:t>Beter = staart-recursie = recursie waarna niks meer moet gebeuren</a:t>
            </a:r>
          </a:p>
          <a:p>
            <a:pPr lvl="1"/>
            <a:r>
              <a:rPr lang="nl-BE" altLang="nl-BE" smtClean="0"/>
              <a:t>Véél sneller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 xs = somTail 0 xs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somTail n [] = n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somTail n (x:xs) = somTail (n+x) xs</a:t>
            </a:r>
            <a:endParaRPr lang="nl-BE" altLang="nl-BE" sz="2400"/>
          </a:p>
          <a:p>
            <a:pPr>
              <a:buFont typeface="Wingdings" panose="05000000000000000000" pitchFamily="2" charset="2"/>
              <a:buNone/>
            </a:pP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9559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Zoek de waarde die het meeste voorkomt in een lijst</a:t>
            </a:r>
          </a:p>
        </p:txBody>
      </p:sp>
    </p:spTree>
    <p:extLst>
      <p:ext uri="{BB962C8B-B14F-4D97-AF65-F5344CB8AC3E}">
        <p14:creationId xmlns:p14="http://schemas.microsoft.com/office/powerpoint/2010/main" val="38886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Haskell in 3 puntjes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981200"/>
            <a:ext cx="8686800" cy="3886200"/>
          </a:xfrm>
        </p:spPr>
        <p:txBody>
          <a:bodyPr/>
          <a:lstStyle/>
          <a:p>
            <a:r>
              <a:rPr lang="nl-BE" altLang="nl-BE" smtClean="0"/>
              <a:t>Pure functionele taal</a:t>
            </a:r>
          </a:p>
          <a:p>
            <a:pPr lvl="1"/>
            <a:r>
              <a:rPr lang="nl-BE" altLang="nl-BE" smtClean="0"/>
              <a:t>Geen neveneffecten </a:t>
            </a:r>
          </a:p>
          <a:p>
            <a:pPr lvl="1"/>
            <a:r>
              <a:rPr lang="nl-BE" altLang="nl-BE" b="1" smtClean="0"/>
              <a:t>Referential transparency</a:t>
            </a:r>
          </a:p>
          <a:p>
            <a:pPr lvl="2"/>
            <a:r>
              <a:rPr lang="nl-BE" altLang="nl-BE" smtClean="0"/>
              <a:t>Een expressie heeft overal en altijd dezelfde waarde, onafhankelijk van de context</a:t>
            </a:r>
          </a:p>
          <a:p>
            <a:pPr lvl="1"/>
            <a:r>
              <a:rPr lang="nl-BE" altLang="nl-BE" i="1" smtClean="0"/>
              <a:t>“niks in de mouwen, niks achter de rug”</a:t>
            </a:r>
            <a:endParaRPr lang="nl-BE" altLang="nl-BE" smtClean="0"/>
          </a:p>
          <a:p>
            <a:r>
              <a:rPr lang="nl-BE" altLang="nl-BE" smtClean="0"/>
              <a:t>Sterk getypeerd met type inferentie</a:t>
            </a:r>
          </a:p>
          <a:p>
            <a:pPr lvl="1"/>
            <a:r>
              <a:rPr lang="nl-BE" altLang="nl-BE" smtClean="0"/>
              <a:t>“</a:t>
            </a:r>
            <a:r>
              <a:rPr lang="nl-BE" altLang="nl-BE" i="1" smtClean="0"/>
              <a:t>Strongly typed programs can’t go wrong</a:t>
            </a:r>
            <a:r>
              <a:rPr lang="nl-BE" altLang="nl-BE" smtClean="0"/>
              <a:t>”</a:t>
            </a:r>
          </a:p>
          <a:p>
            <a:r>
              <a:rPr lang="nl-BE" altLang="nl-BE" smtClean="0"/>
              <a:t>Polymorf</a:t>
            </a:r>
          </a:p>
        </p:txBody>
      </p:sp>
    </p:spTree>
    <p:extLst>
      <p:ext uri="{BB962C8B-B14F-4D97-AF65-F5344CB8AC3E}">
        <p14:creationId xmlns:p14="http://schemas.microsoft.com/office/powerpoint/2010/main" val="37429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Lambda calculus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Elke expressie heeft één waarde die nooit verandert ↔ variabelen in imperatieve talen</a:t>
            </a:r>
          </a:p>
          <a:p>
            <a:pPr lvl="1">
              <a:defRPr/>
            </a:pPr>
            <a:r>
              <a:rPr lang="nl-BE" dirty="0" err="1"/>
              <a:t>z</a:t>
            </a:r>
            <a:r>
              <a:rPr lang="nl-BE" dirty="0"/>
              <a:t> = 18</a:t>
            </a:r>
          </a:p>
          <a:p>
            <a:pPr lvl="1">
              <a:defRPr/>
            </a:pPr>
            <a:r>
              <a:rPr lang="nl-BE" dirty="0"/>
              <a:t>y =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</a:t>
            </a:r>
          </a:p>
          <a:p>
            <a:pPr>
              <a:defRPr/>
            </a:pPr>
            <a:r>
              <a:rPr lang="nl-BE" dirty="0"/>
              <a:t>Complexe expressies oplossen door evaluatie/substitutie van deelexpressies</a:t>
            </a:r>
          </a:p>
          <a:p>
            <a:pPr lvl="1">
              <a:defRPr/>
            </a:pP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 +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))*(</a:t>
            </a:r>
            <a:r>
              <a:rPr lang="nl-BE" dirty="0" err="1"/>
              <a:t>y+cos</a:t>
            </a:r>
            <a:r>
              <a:rPr lang="nl-BE" dirty="0"/>
              <a:t>(y)) </a:t>
            </a:r>
          </a:p>
          <a:p>
            <a:pPr>
              <a:defRPr/>
            </a:pPr>
            <a:r>
              <a:rPr lang="nl-BE" dirty="0"/>
              <a:t>Functie-oproepen evalueren op dezelfde manier</a:t>
            </a:r>
          </a:p>
          <a:p>
            <a:pPr marL="0" indent="0">
              <a:buNone/>
              <a:defRPr/>
            </a:pPr>
            <a:endParaRPr lang="nl-BE" dirty="0"/>
          </a:p>
          <a:p>
            <a:pPr marL="0" indent="0"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69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Lambda Calculus (2)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f x = g(3+x)+x</a:t>
            </a:r>
          </a:p>
          <a:p>
            <a:r>
              <a:rPr lang="nl-BE" altLang="nl-BE" smtClean="0"/>
              <a:t>g y = y+1</a:t>
            </a:r>
          </a:p>
          <a:p>
            <a:r>
              <a:rPr lang="nl-BE" altLang="nl-BE" smtClean="0"/>
              <a:t>z = 5</a:t>
            </a:r>
          </a:p>
          <a:p>
            <a:endParaRPr lang="nl-BE" altLang="nl-BE" smtClean="0"/>
          </a:p>
          <a:p>
            <a:r>
              <a:rPr lang="nl-BE" altLang="nl-BE" smtClean="0"/>
              <a:t>f z + g z</a:t>
            </a:r>
          </a:p>
          <a:p>
            <a:endParaRPr lang="nl-BE" altLang="nl-BE" smtClean="0"/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3340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z="4000"/>
              <a:t>Sterke ondersteuning voor lijsten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Lijst is ofwel leeg	</a:t>
            </a:r>
          </a:p>
          <a:p>
            <a:pPr lvl="1"/>
            <a:r>
              <a:rPr lang="nl-BE" altLang="nl-BE" smtClean="0"/>
              <a:t> []</a:t>
            </a:r>
          </a:p>
          <a:p>
            <a:r>
              <a:rPr lang="nl-BE" altLang="nl-BE" smtClean="0"/>
              <a:t>Ofwel een element gevolgd door de rest van de lijst</a:t>
            </a:r>
          </a:p>
          <a:p>
            <a:pPr lvl="1"/>
            <a:r>
              <a:rPr lang="nl-BE" altLang="nl-BE" smtClean="0"/>
              <a:t>(x:xs)</a:t>
            </a:r>
          </a:p>
          <a:p>
            <a:r>
              <a:rPr lang="nl-BE" altLang="nl-BE" smtClean="0"/>
              <a:t>Kan ook 2 of 3 of … elementen zijn</a:t>
            </a:r>
          </a:p>
          <a:p>
            <a:pPr lvl="1"/>
            <a:r>
              <a:rPr lang="nl-BE" altLang="nl-BE" smtClean="0"/>
              <a:t>[x, y] of [x, y, z]</a:t>
            </a:r>
            <a:endParaRPr lang="nl-BE" altLang="nl-BE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Belangrijke principes</a:t>
            </a:r>
          </a:p>
        </p:txBody>
      </p:sp>
      <p:sp>
        <p:nvSpPr>
          <p:cNvPr id="8195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nl-BE" altLang="nl-BE" smtClean="0"/>
              <a:t>Pattern matching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isort [ ] =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isort (x:xs) = 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>
              <a:latin typeface="Berlin Sans FB" panose="020E0602020502020306" pitchFamily="34" charset="0"/>
            </a:endParaRPr>
          </a:p>
          <a:p>
            <a:r>
              <a:rPr lang="nl-BE" altLang="nl-BE" smtClean="0"/>
              <a:t>Recursief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isort (x:xs) = … (isort xs)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>
              <a:latin typeface="Berlin Sans FB" panose="020E0602020502020306" pitchFamily="34" charset="0"/>
            </a:endParaRPr>
          </a:p>
          <a:p>
            <a:r>
              <a:rPr lang="nl-BE" altLang="nl-BE" smtClean="0"/>
              <a:t>Alles is een waarde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… = if (x&lt;y) then (x:y:ys)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		      else y:(insert x ys)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mtClean="0"/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4418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Voorbeeld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som [] = 0</a:t>
            </a:r>
          </a:p>
          <a:p>
            <a:r>
              <a:rPr lang="nl-BE" altLang="nl-BE" smtClean="0"/>
              <a:t>som (x:xs) = x + som xs</a:t>
            </a:r>
          </a:p>
          <a:p>
            <a:endParaRPr lang="nl-BE" altLang="nl-BE" smtClean="0"/>
          </a:p>
          <a:p>
            <a:r>
              <a:rPr lang="nl-BE" altLang="nl-BE" smtClean="0"/>
              <a:t>isIn x [] = False</a:t>
            </a:r>
          </a:p>
          <a:p>
            <a:r>
              <a:rPr lang="nl-BE" altLang="nl-BE" smtClean="0"/>
              <a:t>isIn x (y:ys) = if x == y then True</a:t>
            </a:r>
            <a:br>
              <a:rPr lang="nl-BE" altLang="nl-BE" smtClean="0"/>
            </a:br>
            <a:r>
              <a:rPr lang="nl-BE" altLang="nl-BE" smtClean="0"/>
              <a:t> 				       else isIn x ys</a:t>
            </a:r>
          </a:p>
        </p:txBody>
      </p:sp>
    </p:spTree>
    <p:extLst>
      <p:ext uri="{BB962C8B-B14F-4D97-AF65-F5344CB8AC3E}">
        <p14:creationId xmlns:p14="http://schemas.microsoft.com/office/powerpoint/2010/main" val="10447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Alternatief voor if-then-else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altLang="nl-BE" smtClean="0"/>
              <a:t>Guards</a:t>
            </a:r>
          </a:p>
          <a:p>
            <a:endParaRPr lang="nl-BE" altLang="nl-BE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x [ ] = [x]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x (y:ys) | (x&lt;y) = (x:y:ys)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| otherwise = y:(insert x ys)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7 [4,5,12,14,18] = 4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:(insert 7 [5,12,14,18])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 = 4:5:(insert 7 [12,14,18])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		                     = 4:5:7:12:[14,18]</a:t>
            </a: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someven (x:xs) | even x  = …</a:t>
            </a:r>
            <a:br>
              <a:rPr lang="nl-BE" altLang="nl-BE" sz="2400">
                <a:latin typeface="Berlin Sans FB" panose="020E0602020502020306" pitchFamily="34" charset="0"/>
              </a:rPr>
            </a:br>
            <a:r>
              <a:rPr lang="nl-BE" altLang="nl-BE" sz="2400">
                <a:latin typeface="Berlin Sans FB" panose="020E0602020502020306" pitchFamily="34" charset="0"/>
              </a:rPr>
              <a:t> 		 | odd x   = …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mtClean="0"/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7916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Moeilijker voorbeeld: isort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nl-BE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isort [ ] = [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isort (x:xs) = insert x (isort xs)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x [ ] = [x]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x (y:ys) = if (x&lt;y) then (x:y:ys)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               else y:(insert x ys)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nl-BE" altLang="nl-BE" sz="24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7</TotalTime>
  <Words>620</Words>
  <Application>Microsoft Office PowerPoint</Application>
  <PresentationFormat>Breedbeeld</PresentationFormat>
  <Paragraphs>127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Berlin Sans FB</vt:lpstr>
      <vt:lpstr>Berlin Sans FB Demi</vt:lpstr>
      <vt:lpstr>Calibri</vt:lpstr>
      <vt:lpstr>Calibri Light</vt:lpstr>
      <vt:lpstr>Wingdings</vt:lpstr>
      <vt:lpstr>Kantoorthema</vt:lpstr>
      <vt:lpstr>Functioneel Programmeren</vt:lpstr>
      <vt:lpstr>Haskell in 3 puntjes</vt:lpstr>
      <vt:lpstr>Lambda calculus</vt:lpstr>
      <vt:lpstr>Lambda Calculus (2)</vt:lpstr>
      <vt:lpstr>Sterke ondersteuning voor lijsten</vt:lpstr>
      <vt:lpstr>Belangrijke principes</vt:lpstr>
      <vt:lpstr>Voorbeeld</vt:lpstr>
      <vt:lpstr>Alternatief voor if-then-else</vt:lpstr>
      <vt:lpstr>Moeilijker voorbeeld: isort</vt:lpstr>
      <vt:lpstr>Oefeningen</vt:lpstr>
      <vt:lpstr>Polymorfie: kijk naar de types!</vt:lpstr>
      <vt:lpstr>Gewone functies</vt:lpstr>
      <vt:lpstr>Oefeningen</vt:lpstr>
      <vt:lpstr>Hulpvariabelen(1) : where &amp; let</vt:lpstr>
      <vt:lpstr>Hulpvars(2) : extra params</vt:lpstr>
      <vt:lpstr>Staart-recursie</vt:lpstr>
      <vt:lpstr>Oefening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4</cp:revision>
  <dcterms:created xsi:type="dcterms:W3CDTF">2017-09-19T10:07:02Z</dcterms:created>
  <dcterms:modified xsi:type="dcterms:W3CDTF">2020-02-19T07:55:59Z</dcterms:modified>
</cp:coreProperties>
</file>