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89" r:id="rId4"/>
    <p:sldId id="290" r:id="rId5"/>
    <p:sldId id="291" r:id="rId6"/>
    <p:sldId id="293" r:id="rId7"/>
    <p:sldId id="292" r:id="rId8"/>
    <p:sldId id="294" r:id="rId9"/>
    <p:sldId id="296" r:id="rId10"/>
    <p:sldId id="295" r:id="rId11"/>
    <p:sldId id="297" r:id="rId12"/>
    <p:sldId id="299" r:id="rId13"/>
    <p:sldId id="298" r:id="rId14"/>
    <p:sldId id="300" r:id="rId15"/>
    <p:sldId id="301" r:id="rId16"/>
    <p:sldId id="302" r:id="rId17"/>
    <p:sldId id="303" r:id="rId18"/>
    <p:sldId id="304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15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94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0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892300" y="6356350"/>
            <a:ext cx="1689100" cy="365125"/>
          </a:xfrm>
        </p:spPr>
        <p:txBody>
          <a:bodyPr/>
          <a:lstStyle/>
          <a:p>
            <a:fld id="{C1AE377C-93B0-4B4C-8ED7-A9C6133CAED8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50900" y="6356350"/>
            <a:ext cx="584200" cy="365125"/>
          </a:xfrm>
        </p:spPr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42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12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0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21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92300" y="6356350"/>
            <a:ext cx="168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77C-93B0-4B4C-8ED7-A9C6133CAED8}" type="datetimeFigureOut">
              <a:rPr lang="nl-BE" smtClean="0"/>
              <a:t>4/03/2020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0900" y="6356350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8648336" y="6329930"/>
            <a:ext cx="3022964" cy="418983"/>
            <a:chOff x="5663836" y="6329930"/>
            <a:chExt cx="3022964" cy="418983"/>
          </a:xfrm>
        </p:grpSpPr>
        <p:pic>
          <p:nvPicPr>
            <p:cNvPr id="15" name="Picture 2" descr="http://www.kuleuven.be/lucas/Images/Logo/Logo_KULeuven_NIEUW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836" y="6329930"/>
              <a:ext cx="1169128" cy="41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Afbeelding 15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522" y="6342120"/>
              <a:ext cx="1716278" cy="406793"/>
            </a:xfrm>
            <a:prstGeom prst="rect">
              <a:avLst/>
            </a:prstGeom>
          </p:spPr>
        </p:pic>
      </p:grpSp>
      <p:sp>
        <p:nvSpPr>
          <p:cNvPr id="17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11918950" cy="0"/>
          </a:xfrm>
          <a:prstGeom prst="line">
            <a:avLst/>
          </a:prstGeom>
          <a:noFill/>
          <a:ln w="3175">
            <a:solidFill>
              <a:srgbClr val="631D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08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ris.Aerts@kuleuven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45622" y="19235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BE" sz="9400" dirty="0" smtClean="0">
                <a:latin typeface="Berlin Sans FB Demi" pitchFamily="34" charset="0"/>
              </a:rPr>
              <a:t>Functioneel Programmeren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1637145" y="4500512"/>
            <a:ext cx="2279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b="1" dirty="0" smtClean="0"/>
              <a:t>Types in </a:t>
            </a:r>
            <a:r>
              <a:rPr lang="nl-BE" sz="2400" b="1" dirty="0" err="1" smtClean="0"/>
              <a:t>Haskell</a:t>
            </a:r>
            <a:endParaRPr lang="nl-BE" sz="2400" b="1" dirty="0" smtClean="0"/>
          </a:p>
        </p:txBody>
      </p:sp>
      <p:sp>
        <p:nvSpPr>
          <p:cNvPr id="4" name="Rechthoek 3"/>
          <p:cNvSpPr/>
          <p:nvPr/>
        </p:nvSpPr>
        <p:spPr>
          <a:xfrm>
            <a:off x="7001691" y="5406574"/>
            <a:ext cx="457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dirty="0" smtClean="0">
                <a:hlinkClick r:id="rId2"/>
              </a:rPr>
              <a:t>Kris.Aerts@kuleuven.be</a:t>
            </a:r>
            <a:endParaRPr lang="nl-BE" sz="2000" dirty="0"/>
          </a:p>
        </p:txBody>
      </p:sp>
      <p:sp>
        <p:nvSpPr>
          <p:cNvPr id="3" name="Rechthoek 2"/>
          <p:cNvSpPr/>
          <p:nvPr/>
        </p:nvSpPr>
        <p:spPr>
          <a:xfrm rot="1196339">
            <a:off x="6467874" y="792329"/>
            <a:ext cx="49552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Bringing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programming</a:t>
            </a:r>
            <a:endParaRPr lang="nl-N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0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Product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b="1" dirty="0">
                <a:latin typeface="Berlin Sans FB" panose="020E0602020502020306" pitchFamily="34" charset="0"/>
              </a:rPr>
              <a:t>data</a:t>
            </a:r>
            <a:r>
              <a:rPr lang="nl-BE" altLang="nl-BE" dirty="0">
                <a:latin typeface="Berlin Sans FB" panose="020E0602020502020306" pitchFamily="34" charset="0"/>
              </a:rPr>
              <a:t> Mens = Mens </a:t>
            </a:r>
            <a:r>
              <a:rPr lang="nl-BE" altLang="nl-BE" dirty="0" smtClean="0">
                <a:latin typeface="Berlin Sans FB" panose="020E0602020502020306" pitchFamily="34" charset="0"/>
              </a:rPr>
              <a:t>String Integer </a:t>
            </a:r>
            <a:r>
              <a:rPr lang="nl-BE" altLang="nl-BE" dirty="0">
                <a:latin typeface="Berlin Sans FB" panose="020E0602020502020306" pitchFamily="34" charset="0"/>
              </a:rPr>
              <a:t>Geslacht</a:t>
            </a:r>
          </a:p>
          <a:p>
            <a:r>
              <a:rPr lang="nl-BE" altLang="nl-BE" b="1" dirty="0">
                <a:latin typeface="Berlin Sans FB" panose="020E0602020502020306" pitchFamily="34" charset="0"/>
              </a:rPr>
              <a:t>data</a:t>
            </a:r>
            <a:r>
              <a:rPr lang="nl-BE" altLang="nl-BE" dirty="0">
                <a:latin typeface="Berlin Sans FB" panose="020E0602020502020306" pitchFamily="34" charset="0"/>
              </a:rPr>
              <a:t> Punt = Punt Integer </a:t>
            </a:r>
            <a:r>
              <a:rPr lang="nl-BE" altLang="nl-BE" dirty="0" err="1" smtClean="0">
                <a:latin typeface="Berlin Sans FB" panose="020E0602020502020306" pitchFamily="34" charset="0"/>
              </a:rPr>
              <a:t>Integer</a:t>
            </a:r>
            <a:endParaRPr lang="nl-BE" altLang="nl-BE" dirty="0" smtClean="0">
              <a:latin typeface="Berlin Sans FB" panose="020E0602020502020306" pitchFamily="34" charset="0"/>
            </a:endParaRPr>
          </a:p>
          <a:p>
            <a:endParaRPr lang="nl-BE" dirty="0" smtClean="0"/>
          </a:p>
          <a:p>
            <a:r>
              <a:rPr lang="nl-BE" dirty="0" smtClean="0"/>
              <a:t>De naam van het type en de </a:t>
            </a:r>
            <a:r>
              <a:rPr lang="nl-BE" dirty="0" err="1" smtClean="0"/>
              <a:t>constructor</a:t>
            </a:r>
            <a:r>
              <a:rPr lang="nl-BE" dirty="0" smtClean="0"/>
              <a:t> moeten niet hetzelfde zijn</a:t>
            </a:r>
          </a:p>
          <a:p>
            <a:pPr lvl="1"/>
            <a:r>
              <a:rPr lang="nl-BE" altLang="nl-BE" b="1" dirty="0">
                <a:latin typeface="Berlin Sans FB" panose="020E0602020502020306" pitchFamily="34" charset="0"/>
              </a:rPr>
              <a:t>data</a:t>
            </a:r>
            <a:r>
              <a:rPr lang="nl-BE" altLang="nl-BE" dirty="0">
                <a:latin typeface="Berlin Sans FB" panose="020E0602020502020306" pitchFamily="34" charset="0"/>
              </a:rPr>
              <a:t> </a:t>
            </a:r>
            <a:r>
              <a:rPr lang="nl-BE" altLang="nl-BE" dirty="0" smtClean="0">
                <a:latin typeface="Berlin Sans FB" panose="020E0602020502020306" pitchFamily="34" charset="0"/>
              </a:rPr>
              <a:t>Persoon </a:t>
            </a:r>
            <a:r>
              <a:rPr lang="nl-BE" altLang="nl-BE" dirty="0">
                <a:latin typeface="Berlin Sans FB" panose="020E0602020502020306" pitchFamily="34" charset="0"/>
              </a:rPr>
              <a:t>= Mens String Integer Geslacht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Mens en Punt zijn constructoren (met parameters)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52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Ambiguïteit verlagen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b="1" dirty="0">
                <a:latin typeface="Berlin Sans FB" panose="020E0602020502020306" pitchFamily="34" charset="0"/>
              </a:rPr>
              <a:t>data</a:t>
            </a:r>
            <a:r>
              <a:rPr lang="nl-BE" altLang="nl-BE" dirty="0">
                <a:latin typeface="Berlin Sans FB" panose="020E0602020502020306" pitchFamily="34" charset="0"/>
              </a:rPr>
              <a:t> Mens = Mens String Integer Geslacht</a:t>
            </a:r>
          </a:p>
          <a:p>
            <a:pPr lvl="1"/>
            <a:r>
              <a:rPr lang="nl-BE" dirty="0" smtClean="0"/>
              <a:t>Wat betekenen die String &amp; Integer?</a:t>
            </a:r>
          </a:p>
          <a:p>
            <a:endParaRPr lang="nl-BE" dirty="0"/>
          </a:p>
          <a:p>
            <a:r>
              <a:rPr lang="nl-BE" dirty="0" smtClean="0"/>
              <a:t>Synoniemen voor een type met </a:t>
            </a:r>
            <a:r>
              <a:rPr lang="nl-BE" b="1" dirty="0" smtClean="0"/>
              <a:t>type</a:t>
            </a:r>
          </a:p>
          <a:p>
            <a:pPr lvl="1"/>
            <a:r>
              <a:rPr lang="nl-BE" altLang="nl-BE" b="1" dirty="0" smtClean="0">
                <a:latin typeface="Berlin Sans FB" panose="020E0602020502020306" pitchFamily="34" charset="0"/>
              </a:rPr>
              <a:t>type</a:t>
            </a:r>
            <a:r>
              <a:rPr lang="nl-BE" altLang="nl-BE" dirty="0" smtClean="0">
                <a:latin typeface="Berlin Sans FB" panose="020E0602020502020306" pitchFamily="34" charset="0"/>
              </a:rPr>
              <a:t> Naam </a:t>
            </a:r>
            <a:r>
              <a:rPr lang="nl-BE" altLang="nl-BE" dirty="0">
                <a:latin typeface="Berlin Sans FB" panose="020E0602020502020306" pitchFamily="34" charset="0"/>
              </a:rPr>
              <a:t>= </a:t>
            </a:r>
            <a:r>
              <a:rPr lang="nl-BE" altLang="nl-BE" dirty="0" smtClean="0">
                <a:latin typeface="Berlin Sans FB" panose="020E0602020502020306" pitchFamily="34" charset="0"/>
              </a:rPr>
              <a:t>String</a:t>
            </a:r>
          </a:p>
          <a:p>
            <a:pPr lvl="1"/>
            <a:r>
              <a:rPr lang="nl-BE" altLang="nl-BE" b="1" dirty="0">
                <a:latin typeface="Berlin Sans FB" panose="020E0602020502020306" pitchFamily="34" charset="0"/>
              </a:rPr>
              <a:t>type</a:t>
            </a:r>
            <a:r>
              <a:rPr lang="nl-BE" altLang="nl-BE" dirty="0">
                <a:latin typeface="Berlin Sans FB" panose="020E0602020502020306" pitchFamily="34" charset="0"/>
              </a:rPr>
              <a:t> </a:t>
            </a:r>
            <a:r>
              <a:rPr lang="nl-BE" altLang="nl-BE" dirty="0" smtClean="0">
                <a:latin typeface="Berlin Sans FB" panose="020E0602020502020306" pitchFamily="34" charset="0"/>
              </a:rPr>
              <a:t>Leeftijd = Integer</a:t>
            </a:r>
          </a:p>
          <a:p>
            <a:endParaRPr lang="nl-BE" altLang="nl-BE" dirty="0">
              <a:latin typeface="Berlin Sans FB" panose="020E0602020502020306" pitchFamily="34" charset="0"/>
            </a:endParaRPr>
          </a:p>
          <a:p>
            <a:r>
              <a:rPr lang="nl-BE" altLang="nl-BE" b="1" dirty="0">
                <a:latin typeface="Berlin Sans FB" panose="020E0602020502020306" pitchFamily="34" charset="0"/>
              </a:rPr>
              <a:t>data</a:t>
            </a:r>
            <a:r>
              <a:rPr lang="nl-BE" altLang="nl-BE" dirty="0">
                <a:latin typeface="Berlin Sans FB" panose="020E0602020502020306" pitchFamily="34" charset="0"/>
              </a:rPr>
              <a:t> Mens = Mens </a:t>
            </a:r>
            <a:r>
              <a:rPr lang="nl-BE" altLang="nl-BE" dirty="0" smtClean="0">
                <a:latin typeface="Berlin Sans FB" panose="020E0602020502020306" pitchFamily="34" charset="0"/>
              </a:rPr>
              <a:t>Naam Leeftijd </a:t>
            </a:r>
            <a:r>
              <a:rPr lang="nl-BE" altLang="nl-BE" dirty="0">
                <a:latin typeface="Berlin Sans FB" panose="020E0602020502020306" pitchFamily="34" charset="0"/>
              </a:rPr>
              <a:t>Geslacht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7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Ambiguïteit </a:t>
            </a:r>
            <a:r>
              <a:rPr lang="nl-BE" dirty="0" smtClean="0"/>
              <a:t>verder verlagen</a:t>
            </a:r>
            <a:endParaRPr lang="nl-BE" altLang="nl-BE" dirty="0" smtClean="0"/>
          </a:p>
        </p:txBody>
      </p:sp>
      <p:sp>
        <p:nvSpPr>
          <p:cNvPr id="317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altLang="nl-BE" dirty="0" err="1"/>
              <a:t>Constructor</a:t>
            </a:r>
            <a:r>
              <a:rPr lang="nl-BE" altLang="nl-BE" dirty="0"/>
              <a:t> </a:t>
            </a:r>
            <a:r>
              <a:rPr lang="nl-BE" altLang="nl-BE" dirty="0" smtClean="0"/>
              <a:t>met benoemde velden</a:t>
            </a:r>
          </a:p>
          <a:p>
            <a:pPr lvl="1"/>
            <a:r>
              <a:rPr lang="nl-BE" altLang="nl-BE" dirty="0"/>
              <a:t>v</a:t>
            </a:r>
            <a:r>
              <a:rPr lang="nl-BE" altLang="nl-BE" dirty="0" smtClean="0"/>
              <a:t>ergelijkbaar </a:t>
            </a:r>
            <a:r>
              <a:rPr lang="nl-BE" altLang="nl-BE" dirty="0"/>
              <a:t>met de </a:t>
            </a:r>
            <a:r>
              <a:rPr lang="nl-BE" altLang="nl-BE" dirty="0" err="1"/>
              <a:t>struct</a:t>
            </a:r>
            <a:r>
              <a:rPr lang="nl-BE" altLang="nl-BE" dirty="0"/>
              <a:t> of zelfs klassen</a:t>
            </a:r>
          </a:p>
          <a:p>
            <a:r>
              <a:rPr lang="nl-BE" altLang="nl-BE" sz="2400" dirty="0">
                <a:latin typeface="Berlin Sans FB" panose="020E0602020502020306" pitchFamily="34" charset="0"/>
              </a:rPr>
              <a:t>data Mens = Mens </a:t>
            </a:r>
            <a:r>
              <a:rPr lang="nl-BE" altLang="nl-BE" sz="2400" dirty="0" smtClean="0">
                <a:latin typeface="Berlin Sans FB" panose="020E0602020502020306" pitchFamily="34" charset="0"/>
              </a:rPr>
              <a:t>{	naam </a:t>
            </a:r>
            <a:r>
              <a:rPr lang="nl-BE" altLang="nl-BE" sz="2400" dirty="0">
                <a:latin typeface="Berlin Sans FB" panose="020E0602020502020306" pitchFamily="34" charset="0"/>
              </a:rPr>
              <a:t>:: </a:t>
            </a:r>
            <a:r>
              <a:rPr lang="nl-BE" altLang="nl-BE" sz="2400" dirty="0" smtClean="0">
                <a:latin typeface="Berlin Sans FB" panose="020E0602020502020306" pitchFamily="34" charset="0"/>
              </a:rPr>
              <a:t>Naam, </a:t>
            </a:r>
            <a:br>
              <a:rPr lang="nl-BE" altLang="nl-BE" sz="2400" dirty="0" smtClean="0">
                <a:latin typeface="Berlin Sans FB" panose="020E0602020502020306" pitchFamily="34" charset="0"/>
              </a:rPr>
            </a:br>
            <a:r>
              <a:rPr lang="nl-BE" altLang="nl-BE" sz="2400" dirty="0" smtClean="0">
                <a:latin typeface="Berlin Sans FB" panose="020E0602020502020306" pitchFamily="34" charset="0"/>
              </a:rPr>
              <a:t> 			leeftijd </a:t>
            </a:r>
            <a:r>
              <a:rPr lang="nl-BE" altLang="nl-BE" sz="2400" dirty="0">
                <a:latin typeface="Berlin Sans FB" panose="020E0602020502020306" pitchFamily="34" charset="0"/>
              </a:rPr>
              <a:t>:: </a:t>
            </a:r>
            <a:r>
              <a:rPr lang="nl-BE" altLang="nl-BE" sz="2400" dirty="0" smtClean="0">
                <a:latin typeface="Berlin Sans FB" panose="020E0602020502020306" pitchFamily="34" charset="0"/>
              </a:rPr>
              <a:t>Leeftijd,</a:t>
            </a:r>
            <a:r>
              <a:rPr lang="nl-BE" altLang="nl-BE" sz="2400" dirty="0">
                <a:latin typeface="Berlin Sans FB" panose="020E0602020502020306" pitchFamily="34" charset="0"/>
              </a:rPr>
              <a:t/>
            </a:r>
            <a:br>
              <a:rPr lang="nl-BE" altLang="nl-BE" sz="2400" dirty="0">
                <a:latin typeface="Berlin Sans FB" panose="020E0602020502020306" pitchFamily="34" charset="0"/>
              </a:rPr>
            </a:br>
            <a:r>
              <a:rPr lang="nl-BE" altLang="nl-BE" sz="2400" dirty="0">
                <a:latin typeface="Berlin Sans FB" panose="020E0602020502020306" pitchFamily="34" charset="0"/>
              </a:rPr>
              <a:t>                                 </a:t>
            </a:r>
            <a:r>
              <a:rPr lang="nl-BE" altLang="nl-BE" sz="2400" dirty="0" err="1" smtClean="0">
                <a:latin typeface="Berlin Sans FB" panose="020E0602020502020306" pitchFamily="34" charset="0"/>
              </a:rPr>
              <a:t>sexe</a:t>
            </a:r>
            <a:r>
              <a:rPr lang="nl-BE" altLang="nl-BE" sz="2400" dirty="0" smtClean="0">
                <a:latin typeface="Berlin Sans FB" panose="020E0602020502020306" pitchFamily="34" charset="0"/>
              </a:rPr>
              <a:t> </a:t>
            </a:r>
            <a:r>
              <a:rPr lang="nl-BE" altLang="nl-BE" sz="2400" dirty="0">
                <a:latin typeface="Berlin Sans FB" panose="020E0602020502020306" pitchFamily="34" charset="0"/>
              </a:rPr>
              <a:t>:: Geslacht }</a:t>
            </a:r>
          </a:p>
          <a:p>
            <a:r>
              <a:rPr lang="nl-BE" altLang="nl-BE" dirty="0" err="1"/>
              <a:t>Creeert</a:t>
            </a:r>
            <a:r>
              <a:rPr lang="nl-BE" altLang="nl-BE" dirty="0"/>
              <a:t> automatisch functies</a:t>
            </a:r>
          </a:p>
          <a:p>
            <a:pPr lvl="1" eaLnBrk="1" hangingPunct="1"/>
            <a:r>
              <a:rPr lang="nl-BE" altLang="nl-BE" sz="2000" dirty="0">
                <a:latin typeface="Berlin Sans FB" panose="020E0602020502020306" pitchFamily="34" charset="0"/>
              </a:rPr>
              <a:t>Mens :: </a:t>
            </a:r>
            <a:r>
              <a:rPr lang="nl-BE" altLang="nl-BE" sz="2000" dirty="0" smtClean="0">
                <a:latin typeface="Berlin Sans FB" panose="020E0602020502020306" pitchFamily="34" charset="0"/>
              </a:rPr>
              <a:t>Naam </a:t>
            </a:r>
            <a:r>
              <a:rPr lang="nl-BE" altLang="nl-BE" sz="2000" dirty="0">
                <a:latin typeface="Berlin Sans FB" panose="020E0602020502020306" pitchFamily="34" charset="0"/>
              </a:rPr>
              <a:t>-&gt; </a:t>
            </a:r>
            <a:r>
              <a:rPr lang="nl-BE" altLang="nl-BE" sz="2000" dirty="0" smtClean="0">
                <a:latin typeface="Berlin Sans FB" panose="020E0602020502020306" pitchFamily="34" charset="0"/>
              </a:rPr>
              <a:t>Leeftijd </a:t>
            </a:r>
            <a:r>
              <a:rPr lang="nl-BE" altLang="nl-BE" sz="2000" dirty="0">
                <a:latin typeface="Berlin Sans FB" panose="020E0602020502020306" pitchFamily="34" charset="0"/>
              </a:rPr>
              <a:t>-&gt; Geslacht -&gt; Mens</a:t>
            </a:r>
          </a:p>
          <a:p>
            <a:pPr lvl="1" eaLnBrk="1" hangingPunct="1"/>
            <a:r>
              <a:rPr lang="nl-BE" altLang="nl-BE" sz="2000" dirty="0">
                <a:latin typeface="Berlin Sans FB" panose="020E0602020502020306" pitchFamily="34" charset="0"/>
              </a:rPr>
              <a:t>leeftijd :: Mens -&gt; </a:t>
            </a:r>
            <a:r>
              <a:rPr lang="nl-BE" altLang="nl-BE" sz="2000" dirty="0" smtClean="0">
                <a:latin typeface="Berlin Sans FB" panose="020E0602020502020306" pitchFamily="34" charset="0"/>
              </a:rPr>
              <a:t>Leeftijd</a:t>
            </a:r>
            <a:endParaRPr lang="nl-BE" altLang="nl-BE" sz="2000" dirty="0">
              <a:latin typeface="Berlin Sans FB" panose="020E0602020502020306" pitchFamily="34" charset="0"/>
            </a:endParaRPr>
          </a:p>
          <a:p>
            <a:pPr lvl="1" eaLnBrk="1" hangingPunct="1"/>
            <a:r>
              <a:rPr lang="nl-BE" altLang="nl-BE" sz="2000" dirty="0">
                <a:latin typeface="Berlin Sans FB" panose="020E0602020502020306" pitchFamily="34" charset="0"/>
              </a:rPr>
              <a:t>naam :: Mens -&gt; </a:t>
            </a:r>
            <a:r>
              <a:rPr lang="nl-BE" altLang="nl-BE" sz="2000" dirty="0" smtClean="0">
                <a:latin typeface="Berlin Sans FB" panose="020E0602020502020306" pitchFamily="34" charset="0"/>
              </a:rPr>
              <a:t>Naam</a:t>
            </a:r>
            <a:endParaRPr lang="nl-BE" altLang="nl-BE" sz="2000" dirty="0">
              <a:latin typeface="Berlin Sans FB" panose="020E0602020502020306" pitchFamily="34" charset="0"/>
            </a:endParaRPr>
          </a:p>
          <a:p>
            <a:pPr lvl="1" eaLnBrk="1" hangingPunct="1"/>
            <a:r>
              <a:rPr lang="nl-BE" altLang="nl-BE" sz="2000" dirty="0" err="1">
                <a:latin typeface="Berlin Sans FB" panose="020E0602020502020306" pitchFamily="34" charset="0"/>
              </a:rPr>
              <a:t>sexe</a:t>
            </a:r>
            <a:r>
              <a:rPr lang="nl-BE" altLang="nl-BE" sz="2000" dirty="0">
                <a:latin typeface="Berlin Sans FB" panose="020E0602020502020306" pitchFamily="34" charset="0"/>
              </a:rPr>
              <a:t> :: Mens -&gt; Geslacht</a:t>
            </a:r>
          </a:p>
        </p:txBody>
      </p:sp>
    </p:spTree>
    <p:extLst>
      <p:ext uri="{BB962C8B-B14F-4D97-AF65-F5344CB8AC3E}">
        <p14:creationId xmlns:p14="http://schemas.microsoft.com/office/powerpoint/2010/main" val="6631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Unie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 smtClean="0"/>
              <a:t>SimpleVorm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Cirkel</a:t>
            </a:r>
            <a:r>
              <a:rPr lang="en-US" dirty="0" smtClean="0"/>
              <a:t> </a:t>
            </a:r>
            <a:r>
              <a:rPr lang="en-US" dirty="0"/>
              <a:t>Float | </a:t>
            </a:r>
            <a:r>
              <a:rPr lang="en-US" dirty="0" err="1" smtClean="0"/>
              <a:t>Rechthoek</a:t>
            </a:r>
            <a:r>
              <a:rPr lang="en-US" dirty="0" smtClean="0"/>
              <a:t> </a:t>
            </a:r>
            <a:r>
              <a:rPr lang="en-US" dirty="0"/>
              <a:t>Float </a:t>
            </a:r>
            <a:r>
              <a:rPr lang="en-US" dirty="0" err="1" smtClean="0"/>
              <a:t>Float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isRond</a:t>
            </a:r>
            <a:r>
              <a:rPr lang="en-US" dirty="0" smtClean="0"/>
              <a:t> (</a:t>
            </a:r>
            <a:r>
              <a:rPr lang="en-US" dirty="0" err="1" smtClean="0"/>
              <a:t>Cirkel</a:t>
            </a:r>
            <a:r>
              <a:rPr lang="en-US" dirty="0" smtClean="0"/>
              <a:t> _) = True</a:t>
            </a:r>
          </a:p>
          <a:p>
            <a:r>
              <a:rPr lang="en-US" dirty="0" err="1" smtClean="0"/>
              <a:t>isRond</a:t>
            </a:r>
            <a:r>
              <a:rPr lang="en-US" dirty="0" smtClean="0"/>
              <a:t> (</a:t>
            </a:r>
            <a:r>
              <a:rPr lang="en-US" dirty="0" err="1" smtClean="0"/>
              <a:t>Rechthoek</a:t>
            </a:r>
            <a:r>
              <a:rPr lang="en-US" dirty="0" smtClean="0"/>
              <a:t> _ _) = False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93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Geparametriseerde</a:t>
            </a:r>
            <a:r>
              <a:rPr lang="nl-BE" dirty="0" smtClean="0"/>
              <a:t> types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>
                <a:latin typeface="Berlin Sans FB" panose="020E0602020502020306" pitchFamily="34" charset="0"/>
              </a:rPr>
              <a:t>data Punt = Punt Integer </a:t>
            </a:r>
            <a:r>
              <a:rPr lang="nl-BE" altLang="nl-BE" dirty="0" err="1">
                <a:latin typeface="Berlin Sans FB" panose="020E0602020502020306" pitchFamily="34" charset="0"/>
              </a:rPr>
              <a:t>Integer</a:t>
            </a:r>
            <a:endParaRPr lang="nl-BE" altLang="nl-BE" dirty="0">
              <a:latin typeface="Berlin Sans FB" panose="020E0602020502020306" pitchFamily="34" charset="0"/>
            </a:endParaRPr>
          </a:p>
          <a:p>
            <a:r>
              <a:rPr lang="nl-BE" altLang="nl-BE" dirty="0">
                <a:latin typeface="Berlin Sans FB" panose="020E0602020502020306" pitchFamily="34" charset="0"/>
              </a:rPr>
              <a:t>data Point a = Pt a </a:t>
            </a:r>
            <a:r>
              <a:rPr lang="nl-BE" altLang="nl-BE" dirty="0" err="1">
                <a:latin typeface="Berlin Sans FB" panose="020E0602020502020306" pitchFamily="34" charset="0"/>
              </a:rPr>
              <a:t>a</a:t>
            </a:r>
            <a:r>
              <a:rPr lang="nl-BE" altLang="nl-BE" dirty="0">
                <a:latin typeface="Berlin Sans FB" panose="020E0602020502020306" pitchFamily="34" charset="0"/>
              </a:rPr>
              <a:t> </a:t>
            </a:r>
          </a:p>
          <a:p>
            <a:pPr lvl="1"/>
            <a:r>
              <a:rPr lang="nl-BE" dirty="0" smtClean="0"/>
              <a:t>Punt van eender welk type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988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Recursieve types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Types die naar zichzelf verwijzen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nl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Cte</a:t>
            </a: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</a:p>
          <a:p>
            <a:pPr marL="0" indent="0">
              <a:buNone/>
            </a:pP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| </a:t>
            </a:r>
            <a:r>
              <a:rPr lang="nl-B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| Sub </a:t>
            </a:r>
            <a:r>
              <a:rPr lang="nl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nl-B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eval 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(Cte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n) = n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eval (Add e1 e2) = (eval e1) + (eval e2)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eval (Sub e1 e2) = (eval e1) - (eval e2)</a:t>
            </a:r>
            <a:endParaRPr lang="nl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Recursieve types (2)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>
                <a:latin typeface="Berlin Sans FB" panose="020E0602020502020306" pitchFamily="34" charset="0"/>
              </a:rPr>
              <a:t>data Tree a = </a:t>
            </a:r>
            <a:r>
              <a:rPr lang="nl-BE" altLang="nl-BE" dirty="0" err="1">
                <a:latin typeface="Berlin Sans FB" panose="020E0602020502020306" pitchFamily="34" charset="0"/>
              </a:rPr>
              <a:t>Leaf</a:t>
            </a:r>
            <a:r>
              <a:rPr lang="nl-BE" altLang="nl-BE" dirty="0">
                <a:latin typeface="Berlin Sans FB" panose="020E0602020502020306" pitchFamily="34" charset="0"/>
              </a:rPr>
              <a:t> a  </a:t>
            </a:r>
            <a:br>
              <a:rPr lang="nl-BE" altLang="nl-BE" dirty="0">
                <a:latin typeface="Berlin Sans FB" panose="020E0602020502020306" pitchFamily="34" charset="0"/>
              </a:rPr>
            </a:br>
            <a:r>
              <a:rPr lang="nl-BE" altLang="nl-BE" dirty="0">
                <a:latin typeface="Berlin Sans FB" panose="020E0602020502020306" pitchFamily="34" charset="0"/>
              </a:rPr>
              <a:t> 	             | </a:t>
            </a:r>
            <a:r>
              <a:rPr lang="nl-BE" altLang="nl-BE" dirty="0" err="1">
                <a:latin typeface="Berlin Sans FB" panose="020E0602020502020306" pitchFamily="34" charset="0"/>
              </a:rPr>
              <a:t>Branch</a:t>
            </a:r>
            <a:r>
              <a:rPr lang="nl-BE" altLang="nl-BE" dirty="0">
                <a:latin typeface="Berlin Sans FB" panose="020E0602020502020306" pitchFamily="34" charset="0"/>
              </a:rPr>
              <a:t> (Tree a) (Tree a)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22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Type classes: </a:t>
            </a:r>
            <a:r>
              <a:rPr lang="nl-BE" dirty="0" err="1" smtClean="0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Om elementen van zo’n </a:t>
            </a:r>
            <a:r>
              <a:rPr lang="nl-BE" dirty="0" err="1" smtClean="0"/>
              <a:t>algebraisch</a:t>
            </a:r>
            <a:r>
              <a:rPr lang="nl-BE" dirty="0" smtClean="0"/>
              <a:t> type te kunnen</a:t>
            </a:r>
          </a:p>
          <a:p>
            <a:pPr lvl="1"/>
            <a:r>
              <a:rPr lang="nl-BE" dirty="0" smtClean="0"/>
              <a:t>Tonen</a:t>
            </a:r>
          </a:p>
          <a:p>
            <a:pPr lvl="1"/>
            <a:r>
              <a:rPr lang="nl-BE" dirty="0" smtClean="0"/>
              <a:t>Vergelijken</a:t>
            </a:r>
          </a:p>
          <a:p>
            <a:pPr lvl="2"/>
            <a:r>
              <a:rPr lang="nl-BE" dirty="0" smtClean="0"/>
              <a:t>Gelijkheid</a:t>
            </a:r>
          </a:p>
          <a:p>
            <a:pPr lvl="2"/>
            <a:r>
              <a:rPr lang="nl-BE" dirty="0" smtClean="0"/>
              <a:t>sortering</a:t>
            </a:r>
          </a:p>
          <a:p>
            <a:pPr lvl="1"/>
            <a:endParaRPr lang="nl-BE" dirty="0"/>
          </a:p>
          <a:p>
            <a:r>
              <a:rPr lang="nl-BE" dirty="0" smtClean="0"/>
              <a:t>Voeg achteraan </a:t>
            </a:r>
            <a:r>
              <a:rPr lang="nl-BE" altLang="nl-BE" dirty="0" err="1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deriving</a:t>
            </a:r>
            <a:r>
              <a:rPr lang="nl-BE" altLang="nl-BE" dirty="0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 (</a:t>
            </a:r>
            <a:r>
              <a:rPr lang="nl-BE" altLang="nl-BE" dirty="0" err="1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Eq</a:t>
            </a:r>
            <a:r>
              <a:rPr lang="nl-BE" altLang="nl-BE" dirty="0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, Show, </a:t>
            </a:r>
            <a:r>
              <a:rPr lang="nl-BE" altLang="nl-BE" dirty="0" err="1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Ord</a:t>
            </a:r>
            <a:r>
              <a:rPr lang="nl-BE" altLang="nl-BE" dirty="0" smtClean="0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) </a:t>
            </a:r>
            <a:r>
              <a:rPr lang="nl-BE" dirty="0" smtClean="0"/>
              <a:t>toe</a:t>
            </a:r>
          </a:p>
          <a:p>
            <a:pPr lvl="1"/>
            <a:r>
              <a:rPr lang="nl-BE" altLang="nl-BE" dirty="0">
                <a:latin typeface="Berlin Sans FB" panose="020E0602020502020306" pitchFamily="34" charset="0"/>
              </a:rPr>
              <a:t>data Tree a = </a:t>
            </a:r>
            <a:r>
              <a:rPr lang="nl-BE" altLang="nl-BE" dirty="0" err="1">
                <a:latin typeface="Berlin Sans FB" panose="020E0602020502020306" pitchFamily="34" charset="0"/>
              </a:rPr>
              <a:t>Leaf</a:t>
            </a:r>
            <a:r>
              <a:rPr lang="nl-BE" altLang="nl-BE" dirty="0">
                <a:latin typeface="Berlin Sans FB" panose="020E0602020502020306" pitchFamily="34" charset="0"/>
              </a:rPr>
              <a:t> a  </a:t>
            </a:r>
            <a:br>
              <a:rPr lang="nl-BE" altLang="nl-BE" dirty="0">
                <a:latin typeface="Berlin Sans FB" panose="020E0602020502020306" pitchFamily="34" charset="0"/>
              </a:rPr>
            </a:br>
            <a:r>
              <a:rPr lang="nl-BE" altLang="nl-BE" dirty="0" smtClean="0">
                <a:latin typeface="Berlin Sans FB" panose="020E0602020502020306" pitchFamily="34" charset="0"/>
              </a:rPr>
              <a:t>	 </a:t>
            </a:r>
            <a:r>
              <a:rPr lang="nl-BE" altLang="nl-BE" dirty="0">
                <a:latin typeface="Berlin Sans FB" panose="020E0602020502020306" pitchFamily="34" charset="0"/>
              </a:rPr>
              <a:t>	             | </a:t>
            </a:r>
            <a:r>
              <a:rPr lang="nl-BE" altLang="nl-BE" dirty="0" err="1">
                <a:latin typeface="Berlin Sans FB" panose="020E0602020502020306" pitchFamily="34" charset="0"/>
              </a:rPr>
              <a:t>Branch</a:t>
            </a:r>
            <a:r>
              <a:rPr lang="nl-BE" altLang="nl-BE" dirty="0">
                <a:latin typeface="Berlin Sans FB" panose="020E0602020502020306" pitchFamily="34" charset="0"/>
              </a:rPr>
              <a:t> (Tree a) (Tree a</a:t>
            </a:r>
            <a:r>
              <a:rPr lang="nl-BE" altLang="nl-BE" dirty="0" smtClean="0">
                <a:latin typeface="Berlin Sans FB" panose="020E0602020502020306" pitchFamily="34" charset="0"/>
              </a:rPr>
              <a:t>)</a:t>
            </a:r>
            <a:br>
              <a:rPr lang="nl-BE" altLang="nl-BE" dirty="0" smtClean="0">
                <a:latin typeface="Berlin Sans FB" panose="020E0602020502020306" pitchFamily="34" charset="0"/>
              </a:rPr>
            </a:br>
            <a:r>
              <a:rPr lang="nl-BE" altLang="nl-BE" dirty="0" smtClean="0">
                <a:latin typeface="Berlin Sans FB" panose="020E0602020502020306" pitchFamily="34" charset="0"/>
              </a:rPr>
              <a:t> 			</a:t>
            </a:r>
            <a:r>
              <a:rPr lang="nl-BE" altLang="nl-BE" dirty="0" err="1" smtClean="0">
                <a:latin typeface="Berlin Sans FB" panose="020E0602020502020306" pitchFamily="34" charset="0"/>
              </a:rPr>
              <a:t>deriving</a:t>
            </a:r>
            <a:r>
              <a:rPr lang="nl-BE" altLang="nl-BE" dirty="0" smtClean="0">
                <a:latin typeface="Berlin Sans FB" panose="020E0602020502020306" pitchFamily="34" charset="0"/>
              </a:rPr>
              <a:t> (</a:t>
            </a:r>
            <a:r>
              <a:rPr lang="nl-BE" altLang="nl-BE" dirty="0" err="1" smtClean="0">
                <a:latin typeface="Berlin Sans FB" panose="020E0602020502020306" pitchFamily="34" charset="0"/>
              </a:rPr>
              <a:t>Eq</a:t>
            </a:r>
            <a:r>
              <a:rPr lang="nl-BE" altLang="nl-BE" dirty="0" smtClean="0">
                <a:latin typeface="Berlin Sans FB" panose="020E0602020502020306" pitchFamily="34" charset="0"/>
              </a:rPr>
              <a:t>, Show, </a:t>
            </a:r>
            <a:r>
              <a:rPr lang="nl-BE" altLang="nl-BE" dirty="0" err="1" smtClean="0">
                <a:latin typeface="Berlin Sans FB" panose="020E0602020502020306" pitchFamily="34" charset="0"/>
              </a:rPr>
              <a:t>Ord</a:t>
            </a:r>
            <a:r>
              <a:rPr lang="nl-BE" altLang="nl-BE" dirty="0" smtClean="0">
                <a:latin typeface="Berlin Sans FB" panose="020E0602020502020306" pitchFamily="34" charset="0"/>
              </a:rPr>
              <a:t>)</a:t>
            </a:r>
            <a:br>
              <a:rPr lang="nl-BE" altLang="nl-BE" dirty="0" smtClean="0">
                <a:latin typeface="Berlin Sans FB" panose="020E0602020502020306" pitchFamily="34" charset="0"/>
              </a:rPr>
            </a:br>
            <a:endParaRPr lang="nl-BE" altLang="nl-BE" dirty="0">
              <a:latin typeface="Berlin Sans FB" panose="020E0602020502020306" pitchFamily="34" charset="0"/>
            </a:endParaRPr>
          </a:p>
          <a:p>
            <a:endParaRPr lang="nl-BE" dirty="0"/>
          </a:p>
          <a:p>
            <a:endParaRPr lang="nl-BE" altLang="nl-BE" dirty="0">
              <a:solidFill>
                <a:srgbClr val="FF0000"/>
              </a:solidFill>
              <a:latin typeface="Berlin Sans FB" panose="020E0602020502020306" pitchFamily="34" charset="0"/>
              <a:sym typeface="Wingdings" panose="05000000000000000000" pitchFamily="2" charset="2"/>
            </a:endParaRP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178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Relatief kleine oefeningen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Bereken het aantal knopen van een boom</a:t>
            </a:r>
          </a:p>
          <a:p>
            <a:r>
              <a:rPr lang="nl-BE" dirty="0" smtClean="0"/>
              <a:t>Zoek of een element in een boom zit</a:t>
            </a:r>
          </a:p>
          <a:p>
            <a:r>
              <a:rPr lang="nl-BE" dirty="0" smtClean="0"/>
              <a:t>Zoek het kleinste element in een boom</a:t>
            </a:r>
          </a:p>
          <a:p>
            <a:r>
              <a:rPr lang="nl-BE" smtClean="0"/>
              <a:t>Gelukkig getal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26" y="3840931"/>
            <a:ext cx="5631668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 het programma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Type inferentie</a:t>
            </a:r>
            <a:endParaRPr lang="nl-BE" dirty="0" smtClean="0"/>
          </a:p>
          <a:p>
            <a:r>
              <a:rPr lang="nl-BE" dirty="0" smtClean="0"/>
              <a:t>Algebraïsche types</a:t>
            </a:r>
            <a:endParaRPr lang="nl-BE" dirty="0"/>
          </a:p>
          <a:p>
            <a:r>
              <a:rPr lang="nl-BE" dirty="0" err="1" smtClean="0"/>
              <a:t>Geparametriseerde</a:t>
            </a:r>
            <a:r>
              <a:rPr lang="nl-BE" dirty="0" smtClean="0"/>
              <a:t> types</a:t>
            </a:r>
          </a:p>
          <a:p>
            <a:r>
              <a:rPr lang="nl-BE" dirty="0" smtClean="0"/>
              <a:t>Recursieve types</a:t>
            </a:r>
            <a:endParaRPr lang="nl-BE" dirty="0" smtClean="0"/>
          </a:p>
          <a:p>
            <a:r>
              <a:rPr lang="nl-BE" dirty="0" smtClean="0"/>
              <a:t>Type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00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Type systeem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Haskell</a:t>
            </a:r>
            <a:r>
              <a:rPr lang="nl-BE" dirty="0" smtClean="0"/>
              <a:t> kent </a:t>
            </a:r>
            <a:r>
              <a:rPr lang="nl-BE" b="1" dirty="0" smtClean="0"/>
              <a:t>type inferentie</a:t>
            </a:r>
            <a:endParaRPr lang="nl-BE" dirty="0"/>
          </a:p>
          <a:p>
            <a:pPr lvl="1"/>
            <a:r>
              <a:rPr lang="nl-BE" dirty="0" smtClean="0"/>
              <a:t>Leidt zelf type van functies af </a:t>
            </a:r>
          </a:p>
          <a:p>
            <a:pPr lvl="2"/>
            <a:r>
              <a:rPr lang="nl-BE" dirty="0" smtClean="0"/>
              <a:t>Dus géén verplichte type-declaratie</a:t>
            </a:r>
          </a:p>
          <a:p>
            <a:pPr lvl="3"/>
            <a:r>
              <a:rPr lang="nl-BE" dirty="0" smtClean="0"/>
              <a:t>Soms wel nodig om het type-inferentie-algoritme te helpen.</a:t>
            </a:r>
          </a:p>
          <a:p>
            <a:pPr lvl="3"/>
            <a:r>
              <a:rPr lang="nl-BE" dirty="0" smtClean="0"/>
              <a:t>Komen we later op terug</a:t>
            </a:r>
            <a:endParaRPr lang="nl-BE" dirty="0"/>
          </a:p>
          <a:p>
            <a:pPr lvl="1"/>
            <a:r>
              <a:rPr lang="nl-BE" dirty="0" smtClean="0"/>
              <a:t>De compiler kijkt hiervoor naar het meest algemene type</a:t>
            </a:r>
          </a:p>
          <a:p>
            <a:pPr lvl="2"/>
            <a:r>
              <a:rPr lang="nl-BE" dirty="0" smtClean="0"/>
              <a:t>Op basis van de gebruikte functies met een gekend type</a:t>
            </a:r>
          </a:p>
          <a:p>
            <a:pPr lvl="3"/>
            <a:r>
              <a:rPr lang="nl-BE" dirty="0" smtClean="0"/>
              <a:t>Bottom up-benadering</a:t>
            </a:r>
          </a:p>
          <a:p>
            <a:pPr lvl="2"/>
            <a:r>
              <a:rPr lang="nl-BE" dirty="0" smtClean="0"/>
              <a:t>Gebruikt hiervoor </a:t>
            </a:r>
            <a:r>
              <a:rPr lang="nl-BE" b="1" dirty="0" err="1" smtClean="0"/>
              <a:t>constraints</a:t>
            </a:r>
            <a:r>
              <a:rPr lang="nl-BE" b="1" dirty="0" smtClean="0"/>
              <a:t> </a:t>
            </a:r>
            <a:r>
              <a:rPr lang="nl-BE" dirty="0" smtClean="0"/>
              <a:t>“elk type dat voldoet aan voorwaarde </a:t>
            </a:r>
            <a:r>
              <a:rPr lang="nl-BE" i="1" dirty="0" smtClean="0"/>
              <a:t>x</a:t>
            </a:r>
            <a:r>
              <a:rPr lang="nl-BE" dirty="0" smtClean="0"/>
              <a:t> en </a:t>
            </a:r>
            <a:r>
              <a:rPr lang="nl-BE" i="1" dirty="0" smtClean="0"/>
              <a:t>y</a:t>
            </a:r>
            <a:r>
              <a:rPr lang="nl-BE" dirty="0" smtClean="0"/>
              <a:t>”</a:t>
            </a:r>
          </a:p>
          <a:p>
            <a:pPr lvl="3"/>
            <a:r>
              <a:rPr lang="nl-BE" dirty="0" smtClean="0"/>
              <a:t>Komen we later op terug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18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Basistypes in </a:t>
            </a:r>
            <a:r>
              <a:rPr lang="nl-BE" dirty="0" err="1" smtClean="0"/>
              <a:t>Haskell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Elementaire types: Integer, </a:t>
            </a:r>
            <a:r>
              <a:rPr lang="nl-BE" dirty="0" err="1" smtClean="0"/>
              <a:t>Float</a:t>
            </a:r>
            <a:r>
              <a:rPr lang="nl-BE" dirty="0" smtClean="0"/>
              <a:t>, </a:t>
            </a:r>
            <a:r>
              <a:rPr lang="nl-BE" dirty="0" err="1" smtClean="0"/>
              <a:t>Bool</a:t>
            </a:r>
            <a:r>
              <a:rPr lang="nl-BE" dirty="0" smtClean="0"/>
              <a:t>, </a:t>
            </a:r>
            <a:r>
              <a:rPr lang="nl-BE" dirty="0" err="1" smtClean="0"/>
              <a:t>Char</a:t>
            </a:r>
            <a:r>
              <a:rPr lang="nl-BE" dirty="0" smtClean="0"/>
              <a:t>, String</a:t>
            </a:r>
          </a:p>
          <a:p>
            <a:r>
              <a:rPr lang="nl-BE" dirty="0" smtClean="0"/>
              <a:t>Lijsten: [Integer], [a], [</a:t>
            </a:r>
            <a:r>
              <a:rPr lang="nl-BE" dirty="0" err="1" smtClean="0"/>
              <a:t>Char</a:t>
            </a:r>
            <a:r>
              <a:rPr lang="nl-BE" dirty="0" smtClean="0"/>
              <a:t>], …</a:t>
            </a:r>
          </a:p>
          <a:p>
            <a:r>
              <a:rPr lang="nl-BE" dirty="0" err="1" smtClean="0"/>
              <a:t>Tuples</a:t>
            </a:r>
            <a:r>
              <a:rPr lang="nl-BE" dirty="0" smtClean="0"/>
              <a:t>: (Integer, String), (</a:t>
            </a:r>
            <a:r>
              <a:rPr lang="nl-BE" dirty="0" err="1" smtClean="0"/>
              <a:t>Float</a:t>
            </a:r>
            <a:r>
              <a:rPr lang="nl-BE" dirty="0" smtClean="0"/>
              <a:t>, </a:t>
            </a:r>
            <a:r>
              <a:rPr lang="nl-BE" dirty="0" err="1" smtClean="0"/>
              <a:t>Float</a:t>
            </a:r>
            <a:r>
              <a:rPr lang="nl-BE" dirty="0" smtClean="0"/>
              <a:t>, </a:t>
            </a:r>
            <a:r>
              <a:rPr lang="nl-BE" dirty="0" err="1" smtClean="0"/>
              <a:t>Float</a:t>
            </a:r>
            <a:r>
              <a:rPr lang="nl-BE" dirty="0" smtClean="0"/>
              <a:t>), (a, b, c), …</a:t>
            </a:r>
          </a:p>
          <a:p>
            <a:r>
              <a:rPr lang="nl-BE" dirty="0" smtClean="0"/>
              <a:t>Functies: bv. </a:t>
            </a:r>
            <a:r>
              <a:rPr lang="nl-BE" dirty="0" err="1" smtClean="0"/>
              <a:t>Float</a:t>
            </a:r>
            <a:r>
              <a:rPr lang="nl-BE" dirty="0"/>
              <a:t> </a:t>
            </a:r>
            <a:r>
              <a:rPr lang="nl-BE" dirty="0" smtClean="0"/>
              <a:t>-&gt; </a:t>
            </a:r>
            <a:r>
              <a:rPr lang="nl-BE" dirty="0" err="1" smtClean="0"/>
              <a:t>Float</a:t>
            </a:r>
            <a:r>
              <a:rPr lang="nl-BE" dirty="0" smtClean="0"/>
              <a:t>, [a] -&gt; [a], (</a:t>
            </a:r>
            <a:r>
              <a:rPr lang="nl-BE" dirty="0" err="1" smtClean="0"/>
              <a:t>Float</a:t>
            </a:r>
            <a:r>
              <a:rPr lang="nl-BE" dirty="0" smtClean="0"/>
              <a:t>, </a:t>
            </a:r>
            <a:r>
              <a:rPr lang="nl-BE" dirty="0" err="1" smtClean="0"/>
              <a:t>Float</a:t>
            </a:r>
            <a:r>
              <a:rPr lang="nl-BE" dirty="0" smtClean="0"/>
              <a:t>) -&gt; </a:t>
            </a:r>
            <a:r>
              <a:rPr lang="nl-BE" dirty="0" err="1" smtClean="0"/>
              <a:t>Float</a:t>
            </a:r>
            <a:r>
              <a:rPr lang="nl-BE" dirty="0" smtClean="0"/>
              <a:t>, 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26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Voorbeeldje van functie met </a:t>
            </a:r>
            <a:r>
              <a:rPr lang="nl-BE" dirty="0" err="1" smtClean="0"/>
              <a:t>tuple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afstand (x1, y1) (x2, y2) = </a:t>
            </a:r>
            <a:r>
              <a:rPr lang="nl-BE" dirty="0" err="1" smtClean="0"/>
              <a:t>sqrt</a:t>
            </a:r>
            <a:r>
              <a:rPr lang="nl-BE" dirty="0" smtClean="0"/>
              <a:t> (dx * dx + </a:t>
            </a:r>
            <a:r>
              <a:rPr lang="nl-BE" dirty="0" err="1" smtClean="0"/>
              <a:t>dy</a:t>
            </a:r>
            <a:r>
              <a:rPr lang="nl-BE" dirty="0" smtClean="0"/>
              <a:t> * </a:t>
            </a:r>
            <a:r>
              <a:rPr lang="nl-BE" dirty="0" err="1" smtClean="0"/>
              <a:t>dy</a:t>
            </a:r>
            <a:r>
              <a:rPr lang="nl-BE" dirty="0" smtClean="0"/>
              <a:t>)</a:t>
            </a:r>
          </a:p>
          <a:p>
            <a:pPr marL="0" indent="0">
              <a:buNone/>
            </a:pPr>
            <a:r>
              <a:rPr lang="nl-BE" dirty="0" smtClean="0"/>
              <a:t>        </a:t>
            </a:r>
            <a:r>
              <a:rPr lang="nl-BE" dirty="0" err="1" smtClean="0"/>
              <a:t>where</a:t>
            </a:r>
            <a:r>
              <a:rPr lang="nl-BE" dirty="0" smtClean="0"/>
              <a:t>  dx = x2 – x1</a:t>
            </a:r>
            <a:br>
              <a:rPr lang="nl-BE" dirty="0" smtClean="0"/>
            </a:br>
            <a:r>
              <a:rPr lang="nl-BE" dirty="0" smtClean="0"/>
              <a:t>                     </a:t>
            </a:r>
            <a:r>
              <a:rPr lang="nl-BE" dirty="0" err="1" smtClean="0"/>
              <a:t>dy</a:t>
            </a:r>
            <a:r>
              <a:rPr lang="nl-BE" dirty="0" smtClean="0"/>
              <a:t> = y2 – y1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27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Zelf type opgeven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Is toegestaan, maar niet verplicht</a:t>
            </a:r>
          </a:p>
          <a:p>
            <a:endParaRPr lang="nl-BE" dirty="0"/>
          </a:p>
          <a:p>
            <a:r>
              <a:rPr lang="nl-BE" dirty="0" smtClean="0"/>
              <a:t>Doe je via de ::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tweeMaal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 = []</a:t>
            </a:r>
          </a:p>
          <a:p>
            <a:pPr marL="0" indent="0">
              <a:buNone/>
            </a:pP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tweeMaal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tweeMaal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marL="0" indent="0">
              <a:buNone/>
            </a:pP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tweeMaal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reverse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tweeMaal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x:xs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tweeMaal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x:x:ys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838200" y="32712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tweeMaal</a:t>
            </a:r>
            <a:r>
              <a:rPr lang="nl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 [a] -&gt; [a]</a:t>
            </a:r>
          </a:p>
          <a:p>
            <a:endParaRPr lang="nl-BE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tweeMaal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:: [a] -&gt; [a] -&gt; [a]</a:t>
            </a:r>
            <a:endParaRPr lang="nl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7685129" y="4876707"/>
            <a:ext cx="43235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nl-NL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inferentie: te specifiek type </a:t>
            </a:r>
            <a:br>
              <a:rPr lang="nl-NL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nl-NL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voor </a:t>
            </a:r>
            <a:r>
              <a:rPr lang="nl-NL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tweeMaal</a:t>
            </a:r>
            <a:r>
              <a:rPr lang="nl-NL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 leidt tot </a:t>
            </a:r>
            <a:br>
              <a:rPr lang="nl-NL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nl-NL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specifiek type voor </a:t>
            </a:r>
            <a:r>
              <a:rPr lang="nl-NL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tweeMaal</a:t>
            </a:r>
            <a:endParaRPr lang="nl-NL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48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Algebraïsche types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type = een verzameling waarden</a:t>
            </a:r>
          </a:p>
          <a:p>
            <a:pPr lvl="1"/>
            <a:r>
              <a:rPr lang="nl-BE" dirty="0" smtClean="0"/>
              <a:t>Kan zowel een eindige als oneindige verzameling zijn</a:t>
            </a:r>
          </a:p>
          <a:p>
            <a:pPr lvl="2"/>
            <a:r>
              <a:rPr lang="nl-BE" dirty="0" err="1" smtClean="0"/>
              <a:t>Bool</a:t>
            </a:r>
            <a:r>
              <a:rPr lang="nl-BE" dirty="0" smtClean="0"/>
              <a:t> is eindig, Integer niet</a:t>
            </a:r>
          </a:p>
          <a:p>
            <a:r>
              <a:rPr lang="nl-BE" dirty="0" smtClean="0"/>
              <a:t>Een </a:t>
            </a:r>
            <a:r>
              <a:rPr lang="nl-BE" b="1" dirty="0" smtClean="0"/>
              <a:t>algebraïsch </a:t>
            </a:r>
            <a:r>
              <a:rPr lang="nl-BE" dirty="0" smtClean="0"/>
              <a:t>type = </a:t>
            </a:r>
            <a:br>
              <a:rPr lang="nl-BE" dirty="0" smtClean="0"/>
            </a:br>
            <a:r>
              <a:rPr lang="nl-BE" dirty="0" smtClean="0"/>
              <a:t>de </a:t>
            </a:r>
            <a:r>
              <a:rPr lang="nl-BE" b="1" dirty="0" smtClean="0"/>
              <a:t>constructie</a:t>
            </a:r>
            <a:r>
              <a:rPr lang="nl-BE" dirty="0" smtClean="0"/>
              <a:t> van een type via algebraïsche bewerkingen</a:t>
            </a:r>
          </a:p>
          <a:p>
            <a:pPr lvl="1"/>
            <a:r>
              <a:rPr lang="nl-BE" dirty="0"/>
              <a:t>O</a:t>
            </a:r>
            <a:r>
              <a:rPr lang="nl-BE" dirty="0" smtClean="0"/>
              <a:t>psomming</a:t>
            </a:r>
          </a:p>
          <a:p>
            <a:pPr lvl="1"/>
            <a:r>
              <a:rPr lang="nl-BE" dirty="0" smtClean="0"/>
              <a:t>Product</a:t>
            </a:r>
          </a:p>
          <a:p>
            <a:pPr lvl="1"/>
            <a:r>
              <a:rPr lang="nl-BE" dirty="0" smtClean="0"/>
              <a:t>Unie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55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Opsomming van waarden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b="1" dirty="0" smtClean="0"/>
              <a:t>data </a:t>
            </a:r>
            <a:r>
              <a:rPr lang="nl-BE" dirty="0" smtClean="0"/>
              <a:t>Geslacht</a:t>
            </a:r>
            <a:r>
              <a:rPr lang="nl-BE" b="1" dirty="0" smtClean="0"/>
              <a:t> = </a:t>
            </a:r>
            <a:r>
              <a:rPr lang="nl-BE" dirty="0" smtClean="0"/>
              <a:t>M</a:t>
            </a:r>
            <a:r>
              <a:rPr lang="nl-BE" b="1" dirty="0" smtClean="0"/>
              <a:t> | </a:t>
            </a:r>
            <a:r>
              <a:rPr lang="nl-BE" dirty="0" smtClean="0"/>
              <a:t>V</a:t>
            </a:r>
            <a:r>
              <a:rPr lang="nl-BE" b="1" dirty="0" smtClean="0"/>
              <a:t> | </a:t>
            </a:r>
            <a:r>
              <a:rPr lang="nl-BE" dirty="0" smtClean="0"/>
              <a:t>X</a:t>
            </a:r>
          </a:p>
          <a:p>
            <a:r>
              <a:rPr lang="nl-BE" b="1" dirty="0" smtClean="0"/>
              <a:t>data </a:t>
            </a:r>
            <a:r>
              <a:rPr lang="nl-BE" dirty="0" smtClean="0"/>
              <a:t>Temperatuur</a:t>
            </a:r>
            <a:r>
              <a:rPr lang="nl-BE" b="1" dirty="0" smtClean="0"/>
              <a:t> = </a:t>
            </a:r>
            <a:r>
              <a:rPr lang="nl-BE" dirty="0" smtClean="0"/>
              <a:t>Warm</a:t>
            </a:r>
            <a:r>
              <a:rPr lang="nl-BE" b="1" dirty="0" smtClean="0"/>
              <a:t> | </a:t>
            </a:r>
            <a:r>
              <a:rPr lang="nl-BE" dirty="0" smtClean="0"/>
              <a:t>Normaal </a:t>
            </a:r>
            <a:r>
              <a:rPr lang="nl-BE" b="1" dirty="0" smtClean="0"/>
              <a:t>|</a:t>
            </a:r>
            <a:r>
              <a:rPr lang="nl-BE" dirty="0" smtClean="0"/>
              <a:t> Koud</a:t>
            </a:r>
          </a:p>
          <a:p>
            <a:r>
              <a:rPr lang="nl-BE" b="1" dirty="0" smtClean="0"/>
              <a:t>data </a:t>
            </a:r>
            <a:r>
              <a:rPr lang="nl-BE" dirty="0" smtClean="0"/>
              <a:t>Seizoen</a:t>
            </a:r>
            <a:r>
              <a:rPr lang="nl-BE" b="1" dirty="0" smtClean="0"/>
              <a:t> = </a:t>
            </a:r>
            <a:r>
              <a:rPr lang="nl-BE" dirty="0" smtClean="0"/>
              <a:t>Lente</a:t>
            </a:r>
            <a:r>
              <a:rPr lang="nl-BE" b="1" dirty="0" smtClean="0"/>
              <a:t> | </a:t>
            </a:r>
            <a:r>
              <a:rPr lang="nl-BE" dirty="0" smtClean="0"/>
              <a:t>Zomer</a:t>
            </a:r>
            <a:r>
              <a:rPr lang="nl-BE" b="1" dirty="0" smtClean="0"/>
              <a:t> | </a:t>
            </a:r>
            <a:r>
              <a:rPr lang="nl-BE" dirty="0" smtClean="0"/>
              <a:t>Herfst</a:t>
            </a:r>
            <a:r>
              <a:rPr lang="nl-BE" b="1" dirty="0" smtClean="0"/>
              <a:t> | </a:t>
            </a:r>
            <a:r>
              <a:rPr lang="nl-BE" dirty="0" smtClean="0"/>
              <a:t>Winter</a:t>
            </a:r>
          </a:p>
          <a:p>
            <a:endParaRPr lang="nl-BE" dirty="0"/>
          </a:p>
          <a:p>
            <a:r>
              <a:rPr lang="nl-BE" dirty="0" smtClean="0"/>
              <a:t>Beperkingen</a:t>
            </a:r>
          </a:p>
          <a:p>
            <a:pPr lvl="1"/>
            <a:r>
              <a:rPr lang="nl-BE" dirty="0" smtClean="0"/>
              <a:t>Type moet hoofdletter hebben</a:t>
            </a:r>
          </a:p>
          <a:p>
            <a:pPr lvl="1"/>
            <a:r>
              <a:rPr lang="nl-BE" dirty="0" smtClean="0"/>
              <a:t>Waarde moet uniek zijn</a:t>
            </a:r>
          </a:p>
          <a:p>
            <a:pPr lvl="2"/>
            <a:r>
              <a:rPr lang="nl-BE" dirty="0" smtClean="0"/>
              <a:t>Want anders geen type-inferentie</a:t>
            </a:r>
          </a:p>
          <a:p>
            <a:pPr lvl="1"/>
            <a:endParaRPr lang="nl-BE" dirty="0"/>
          </a:p>
          <a:p>
            <a:r>
              <a:rPr lang="nl-BE" dirty="0" smtClean="0"/>
              <a:t>Naamgeving: de waarde noemt met een </a:t>
            </a:r>
            <a:r>
              <a:rPr lang="nl-BE" dirty="0" err="1" smtClean="0"/>
              <a:t>constructor</a:t>
            </a:r>
            <a:r>
              <a:rPr lang="nl-BE" dirty="0" smtClean="0"/>
              <a:t> (zonder parameters)</a:t>
            </a:r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1018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Opsomming &amp; Type Inferentie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Werkt perfect samen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weer Zomer = Warm</a:t>
            </a:r>
          </a:p>
          <a:p>
            <a:pPr marL="0" indent="0">
              <a:buNone/>
            </a:pP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weer Winter = Koud</a:t>
            </a:r>
          </a:p>
          <a:p>
            <a:pPr marL="0" indent="0">
              <a:buNone/>
            </a:pP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weer _ = Normaal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7EEEBEE9-E05D-466C-B28C-FFB164E1FD82}" vid="{76C17D39-A4C3-439C-93D3-8DA72929C2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 template</Template>
  <TotalTime>1105</TotalTime>
  <Words>596</Words>
  <Application>Microsoft Office PowerPoint</Application>
  <PresentationFormat>Breedbeeld</PresentationFormat>
  <Paragraphs>132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6" baseType="lpstr">
      <vt:lpstr>Arial</vt:lpstr>
      <vt:lpstr>Berlin Sans FB</vt:lpstr>
      <vt:lpstr>Berlin Sans FB Demi</vt:lpstr>
      <vt:lpstr>Calibri</vt:lpstr>
      <vt:lpstr>Calibri Light</vt:lpstr>
      <vt:lpstr>Courier New</vt:lpstr>
      <vt:lpstr>Wingdings</vt:lpstr>
      <vt:lpstr>Kantoorthema</vt:lpstr>
      <vt:lpstr>Functioneel Programmeren</vt:lpstr>
      <vt:lpstr>Op het programma</vt:lpstr>
      <vt:lpstr>Type systeem</vt:lpstr>
      <vt:lpstr>Basistypes in Haskell</vt:lpstr>
      <vt:lpstr>Voorbeeldje van functie met tuple</vt:lpstr>
      <vt:lpstr>Zelf type opgeven</vt:lpstr>
      <vt:lpstr>Algebraïsche types</vt:lpstr>
      <vt:lpstr>Opsomming van waarden</vt:lpstr>
      <vt:lpstr>Opsomming &amp; Type Inferentie</vt:lpstr>
      <vt:lpstr>Product</vt:lpstr>
      <vt:lpstr>Ambiguïteit verlagen</vt:lpstr>
      <vt:lpstr>Ambiguïteit verder verlagen</vt:lpstr>
      <vt:lpstr>Unie</vt:lpstr>
      <vt:lpstr>Geparametriseerde types</vt:lpstr>
      <vt:lpstr>Recursieve types</vt:lpstr>
      <vt:lpstr>Recursieve types (2)</vt:lpstr>
      <vt:lpstr>Type classes: shortcut</vt:lpstr>
      <vt:lpstr>Relatief kleine oefeningen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Kris Aerts</dc:creator>
  <cp:lastModifiedBy>Kris Aerts</cp:lastModifiedBy>
  <cp:revision>45</cp:revision>
  <dcterms:created xsi:type="dcterms:W3CDTF">2017-09-19T10:07:02Z</dcterms:created>
  <dcterms:modified xsi:type="dcterms:W3CDTF">2020-03-04T07:54:10Z</dcterms:modified>
</cp:coreProperties>
</file>