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4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  <p:sldId id="274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D4DC"/>
    <a:srgbClr val="2DB4BF"/>
    <a:srgbClr val="55CED7"/>
    <a:srgbClr val="8FDFE5"/>
    <a:srgbClr val="00414B"/>
    <a:srgbClr val="E73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A5244-7113-4E19-A233-C0D4E7FE83EE}" type="datetimeFigureOut">
              <a:rPr lang="en-ID" smtClean="0"/>
              <a:t>01/07/2022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38420-1F13-484A-954A-E8D56C02E3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478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C2C5-61CF-423D-8337-88404018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6886B-C2DB-4F99-A9BA-B4FF8BB2F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D29C5-3ECC-4226-B611-C889A32F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C8C2-65E4-4AA5-ADDE-EB395A8D37A0}" type="datetime1">
              <a:rPr lang="en-ID" smtClean="0"/>
              <a:t>01/07/2022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0AC66-6CCC-4625-A48F-1CD315D9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6E71-2E10-42B0-B865-FF7520C3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03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951B-D602-482B-AA57-2BACCB83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7A684-7891-4ED8-A657-CE1DED76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884F6-A8C7-402F-9262-E59D394B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E5F6-1DE3-41EA-849F-F3FBE6A579EE}" type="datetime1">
              <a:rPr lang="en-ID" smtClean="0"/>
              <a:t>01/07/2022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AF5B-6E66-4B1E-A07C-39BFD745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98432-E0D6-4EDA-85F8-B0C2A80F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271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BA1E3-B43A-4C6F-955F-6F780495C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8DF4E-C142-461F-BAA7-8DFCB978C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9DB4-83C5-4500-A99E-88996E6D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1AB6-AA31-4C11-9B0C-7C369BAC2AE4}" type="datetime1">
              <a:rPr lang="en-ID" smtClean="0"/>
              <a:t>01/07/2022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638E6-E739-4463-8016-A2FE2838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1499-5ECC-4717-B418-6BCF4123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374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E95D-3F06-4B04-BD5D-9AED2A4F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C406-74AB-42B5-BB33-3F7C64F4B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CAE44-BDB8-4E92-87C3-2147981A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E4D3-7631-4BB9-886E-AC8A395F6163}" type="datetime1">
              <a:rPr lang="en-ID" smtClean="0"/>
              <a:t>01/07/2022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5C808-39F7-4C4A-BCBA-AD48982E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D7261-95A0-4C8A-BB86-BF6F157F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D23785B2-EB6C-406B-A5A9-D2325F8E03B4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34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F7B8-77B5-47DA-A32C-5A19E935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5AE24-33F3-4B03-9EFF-1D3548323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AA7A3-D757-4C59-855C-E08B479F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C88-3845-423F-A33C-4CD24A56E161}" type="datetime1">
              <a:rPr lang="en-ID" smtClean="0"/>
              <a:t>01/07/2022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5BCA-4979-4918-A3BC-6AAC2106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789C-B3E1-4FB2-A260-329D4A23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19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8338-8C67-49EB-B6AE-1C7A8A7A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828E2-0F94-402A-A84B-8A1C85CEA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E2831-DC02-4C48-ACAB-51348FAE4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4344A-526B-4FA9-8B6D-6DC1D1BE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B78C-7BD4-484F-B1B6-CC27C13DFA08}" type="datetime1">
              <a:rPr lang="en-ID" smtClean="0"/>
              <a:t>01/07/2022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177F-DD37-42C4-99DD-A9853C45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88422-ABD6-45E2-950D-5A87B292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57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3A8D-3148-487A-ACA7-11DCC1B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0FCB-869A-4003-9268-54BBA97A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D06E-F3FD-470C-B157-5164BD315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6C121-1256-4CF0-8FC1-62B67419E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127AC-BACE-4A6A-B6F7-717D8BDB5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55829-8DE0-46BD-AF1C-985CB60D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30E-DB57-4030-AAA1-200B4D0EB635}" type="datetime1">
              <a:rPr lang="en-ID" smtClean="0"/>
              <a:t>01/07/2022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4B4B5-DDCD-4B79-B12F-6F1898E8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9590D-78DF-4F4C-8053-F85ACDFB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55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A576-C4F4-43F0-AA7F-AEE7A827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B37D2-1160-4B62-929B-6419DD26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EFEB-A5D3-4836-9E39-FBB40024E871}" type="datetime1">
              <a:rPr lang="en-ID" smtClean="0"/>
              <a:t>01/07/2022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1101B-F0AC-4DE6-8152-872F8DD4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DC49A-EA43-401E-8E1B-2C3B116A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475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C420C-66EA-4F82-B355-09B646FA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B820-A4D0-4A7B-8F2F-0AAFC8818903}" type="datetime1">
              <a:rPr lang="en-ID" smtClean="0"/>
              <a:t>01/07/2022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9B98E-EB18-42D5-8A6D-D1B38E3C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3B7C8-710A-46EA-AD21-7E129D61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671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F3F8-DAF3-4F9F-9691-01F62045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E13C-E4F1-4087-B42D-01315DCB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A311C-0CF6-43C4-964E-37569AAFA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CE8D4-AE8C-4AE9-8DE7-D41BCAC3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95F-C8AD-4F1E-9B30-1C0D5D3BF2F8}" type="datetime1">
              <a:rPr lang="en-ID" smtClean="0"/>
              <a:t>01/07/2022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64FB1-32FC-4239-9D74-C4E0FA74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7241A-44A0-45CD-A99F-B226AD6A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195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DC3E-F8F0-4649-ABD2-98262675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84EC6-5A34-4BDF-A291-0DAE3BF86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F974-9412-4C5B-91BA-C394AF054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1C515-FED8-43BD-B438-629A03E5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BA75-8732-45EA-A02A-424A66D24B36}" type="datetime1">
              <a:rPr lang="en-ID" smtClean="0"/>
              <a:t>01/07/2022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E994B-A085-49A6-A1A6-CE80C85A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92A40-C222-4505-A021-790CBBF8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406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81B44DC1-E91A-419F-8256-EF0A7632D25D}"/>
              </a:ext>
            </a:extLst>
          </p:cNvPr>
          <p:cNvSpPr/>
          <p:nvPr userDrawn="1"/>
        </p:nvSpPr>
        <p:spPr>
          <a:xfrm>
            <a:off x="9923318" y="314324"/>
            <a:ext cx="491836" cy="304800"/>
          </a:xfrm>
          <a:prstGeom prst="parallelogram">
            <a:avLst/>
          </a:prstGeom>
          <a:solidFill>
            <a:srgbClr val="6AD4DC"/>
          </a:solidFill>
          <a:ln>
            <a:solidFill>
              <a:srgbClr val="00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E97F1-7E02-4AE6-A104-9A8022F8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BA5C5-8372-4E50-966A-510BF8F97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C8CE-F83C-4074-86F3-953800050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2C0B5-D8A1-47D5-8A51-42CEC9D3E5E5}" type="datetime1">
              <a:rPr lang="en-ID" smtClean="0"/>
              <a:t>01/07/2022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708B4-5F8E-44D4-95DE-072468300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E1B6A-E52D-4C39-9376-C9A8C3E98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1523" y="314325"/>
            <a:ext cx="56642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i="1">
                <a:solidFill>
                  <a:srgbClr val="00414B"/>
                </a:solidFill>
                <a:latin typeface="Barlow Black" panose="00000A00000000000000" pitchFamily="2" charset="0"/>
              </a:defRPr>
            </a:lvl1pPr>
          </a:lstStyle>
          <a:p>
            <a:pPr algn="ctr"/>
            <a:r>
              <a:rPr lang="en-US" dirty="0"/>
              <a:t>&lt;#&gt;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8364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F79D1-9615-4F6C-9620-955DADFB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1</a:t>
            </a:fld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D0BD1F-FF14-47AF-BDBB-C1BF68763BDC}"/>
              </a:ext>
            </a:extLst>
          </p:cNvPr>
          <p:cNvSpPr/>
          <p:nvPr/>
        </p:nvSpPr>
        <p:spPr>
          <a:xfrm>
            <a:off x="9881523" y="314325"/>
            <a:ext cx="638993" cy="442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597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Hasil dan </a:t>
            </a:r>
            <a:r>
              <a:rPr lang="en-US" dirty="0" err="1">
                <a:latin typeface="Barlow SemiBold" panose="00000700000000000000" pitchFamily="2" charset="0"/>
              </a:rPr>
              <a:t>Pembahasan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6701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Missing value yang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bisa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ditarik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insight.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created_at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, Length: 180172,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shipped_at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Length: 77625,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delivered_at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, Length: 42494,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sold_at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, Length: 180172,returned_at, Length: 12065</a:t>
            </a:r>
            <a:endParaRPr lang="en-ID" sz="1400" b="0" i="0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10</a:t>
            </a:fld>
            <a:endParaRPr lang="en-ID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393B68-3DD5-4E62-81CA-DD5DC352B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0" y="2483790"/>
            <a:ext cx="9988559" cy="392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08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Hasil dan </a:t>
            </a:r>
            <a:r>
              <a:rPr lang="en-US" dirty="0" err="1">
                <a:latin typeface="Barlow SemiBold" panose="00000700000000000000" pitchFamily="2" charset="0"/>
              </a:rPr>
              <a:t>Pembahasan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6701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Statistik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pembeli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berdasarkan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jenis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kelamin</a:t>
            </a:r>
            <a:endParaRPr lang="en-ID" sz="1400" b="0" i="0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11</a:t>
            </a:fld>
            <a:endParaRPr lang="en-ID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F63A33A-85D4-4B88-A6BB-552467FDE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773" y="2825433"/>
            <a:ext cx="70675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03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Hasil dan </a:t>
            </a:r>
            <a:r>
              <a:rPr lang="en-US" dirty="0" err="1">
                <a:latin typeface="Barlow SemiBold" panose="00000700000000000000" pitchFamily="2" charset="0"/>
              </a:rPr>
              <a:t>Pembahasan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6701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Statistik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negara 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dengan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pembelian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(order) 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terbesar</a:t>
            </a:r>
            <a:endParaRPr lang="en-ID" sz="1400" b="0" i="0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12</a:t>
            </a:fld>
            <a:endParaRPr lang="en-ID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025CB37-F05E-40F3-9FCB-24278FCA7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92" y="2483790"/>
            <a:ext cx="8277816" cy="417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954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Hasil dan </a:t>
            </a:r>
            <a:r>
              <a:rPr lang="en-US" dirty="0" err="1">
                <a:latin typeface="Barlow SemiBold" panose="00000700000000000000" pitchFamily="2" charset="0"/>
              </a:rPr>
              <a:t>Pembahasan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6701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Clustering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untuk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5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kelompok</a:t>
            </a:r>
            <a:endParaRPr lang="en-ID" sz="1400" b="0" i="0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13</a:t>
            </a:fld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C1A74-ECC9-45A6-9080-4B2FAC877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2"/>
          <a:stretch/>
        </p:blipFill>
        <p:spPr>
          <a:xfrm>
            <a:off x="625152" y="2265679"/>
            <a:ext cx="6631054" cy="455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2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14</a:t>
            </a:fld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2772F6-092D-415B-B205-F48E80BB0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77" y="796413"/>
            <a:ext cx="6903239" cy="62032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0CA187D-A9D8-493A-ABAB-AD0C8346BD64}"/>
              </a:ext>
            </a:extLst>
          </p:cNvPr>
          <p:cNvSpPr/>
          <p:nvPr/>
        </p:nvSpPr>
        <p:spPr>
          <a:xfrm>
            <a:off x="737419" y="3372032"/>
            <a:ext cx="3224981" cy="1052052"/>
          </a:xfrm>
          <a:prstGeom prst="rect">
            <a:avLst/>
          </a:prstGeom>
          <a:solidFill>
            <a:srgbClr val="6AD4DC"/>
          </a:solidFill>
          <a:ln>
            <a:solidFill>
              <a:srgbClr val="6AD4D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rlow SemiBold" panose="00000700000000000000" pitchFamily="2" charset="0"/>
              </a:rPr>
              <a:t>CLUSTERING DENGAN MENGGUNAKAN DATA YANG SUDAH DI ENCODER(SCALED)</a:t>
            </a:r>
            <a:endParaRPr lang="en-ID" dirty="0">
              <a:latin typeface="Barlow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3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Hasil dan </a:t>
            </a:r>
            <a:r>
              <a:rPr lang="en-US" dirty="0" err="1">
                <a:latin typeface="Barlow SemiBold" panose="00000700000000000000" pitchFamily="2" charset="0"/>
              </a:rPr>
              <a:t>Pembahasan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6701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Evaluasi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Cardinality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dari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ketiga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cluster yang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dilakukan</a:t>
            </a:r>
            <a:endParaRPr lang="en-ID" sz="1400" b="0" i="0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15</a:t>
            </a:fld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DDBD54-4B8F-44DE-87B7-61A43C527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7" y="2265680"/>
            <a:ext cx="10771691" cy="41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7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Hasil dan </a:t>
            </a:r>
            <a:r>
              <a:rPr lang="en-US" dirty="0" err="1">
                <a:latin typeface="Barlow SemiBold" panose="00000700000000000000" pitchFamily="2" charset="0"/>
              </a:rPr>
              <a:t>Pembahasan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6701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Evaluasi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Cardinality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dari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ketiga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cluster yang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dilakukan</a:t>
            </a:r>
            <a:endParaRPr lang="en-ID" sz="1400" b="0" i="0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16</a:t>
            </a:fld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3CEADF-BE31-4DA7-B487-F908DE297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2" y="2109666"/>
            <a:ext cx="10913806" cy="428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81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Hasil dan </a:t>
            </a:r>
            <a:r>
              <a:rPr lang="en-US" dirty="0" err="1">
                <a:latin typeface="Barlow SemiBold" panose="00000700000000000000" pitchFamily="2" charset="0"/>
              </a:rPr>
              <a:t>Pembahasan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6701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Evaluasi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Magnitude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dari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ketiga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cluster yang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dilakukan</a:t>
            </a:r>
            <a:endParaRPr lang="en-ID" sz="1400" b="0" i="0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17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943335-4515-44D0-B801-CD69225CA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2" y="2265680"/>
            <a:ext cx="10809764" cy="416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4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Hasil dan </a:t>
            </a:r>
            <a:r>
              <a:rPr lang="en-US" dirty="0" err="1">
                <a:latin typeface="Barlow SemiBold" panose="00000700000000000000" pitchFamily="2" charset="0"/>
              </a:rPr>
              <a:t>Pembahasan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6701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S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etelah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melihat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dataset yang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ada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saya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memutuskan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untuk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membuat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analisis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terhadap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dataset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dengan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cara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membagi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dataset pada table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baru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dimana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table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baru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tersebut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adalah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i="1" dirty="0">
                <a:solidFill>
                  <a:srgbClr val="3B3B3B"/>
                </a:solidFill>
                <a:latin typeface="poppins" panose="00000500000000000000" pitchFamily="2" charset="0"/>
              </a:rPr>
              <a:t>column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(</a:t>
            </a:r>
            <a:r>
              <a:rPr lang="en-US" sz="1400" i="1" dirty="0">
                <a:solidFill>
                  <a:srgbClr val="3B3B3B"/>
                </a:solidFill>
                <a:latin typeface="poppins" panose="00000500000000000000" pitchFamily="2" charset="0"/>
              </a:rPr>
              <a:t>variable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) yang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saya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butuhkan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untuk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lebih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mudah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dalam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melakukan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analisis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statistik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. </a:t>
            </a:r>
            <a:endParaRPr lang="en-ID" sz="1400" b="0" i="0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18</a:t>
            </a:fld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23317-D6FB-4EEB-B619-DC2DCCB0F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2" y="2265680"/>
            <a:ext cx="7838822" cy="406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04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Kesimpulan dan Saran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9551235" cy="474627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fi-FI" sz="1800" b="1" u="sng" dirty="0">
                <a:solidFill>
                  <a:srgbClr val="3B3B3B"/>
                </a:solidFill>
                <a:latin typeface="poppins" panose="00000500000000000000" pitchFamily="2" charset="0"/>
              </a:rPr>
              <a:t>KESIMPULAN</a:t>
            </a:r>
          </a:p>
          <a:p>
            <a:pPr marL="285750" lvl="1" indent="-285750"/>
            <a:endParaRPr lang="fi-FI" sz="1800" dirty="0">
              <a:solidFill>
                <a:srgbClr val="3B3B3B"/>
              </a:solidFill>
              <a:latin typeface="poppins" panose="00000500000000000000" pitchFamily="2" charset="0"/>
            </a:endParaRPr>
          </a:p>
          <a:p>
            <a:pPr marL="285750" lvl="1" indent="-285750"/>
            <a:r>
              <a:rPr lang="fi-FI" sz="1800" dirty="0">
                <a:solidFill>
                  <a:srgbClr val="3B3B3B"/>
                </a:solidFill>
                <a:latin typeface="poppins" panose="00000500000000000000" pitchFamily="2" charset="0"/>
              </a:rPr>
              <a:t>Siapa target marketnya?(jenis kelamin/umur)</a:t>
            </a:r>
          </a:p>
          <a:p>
            <a:pPr marL="0" lvl="1" indent="0">
              <a:buNone/>
            </a:pPr>
            <a:r>
              <a:rPr lang="fi-FI" sz="1800" u="sng" dirty="0">
                <a:solidFill>
                  <a:srgbClr val="3B3B3B"/>
                </a:solidFill>
                <a:latin typeface="poppins" panose="00000500000000000000" pitchFamily="2" charset="0"/>
              </a:rPr>
              <a:t>Target market dari perusahaan kami adalaha merata</a:t>
            </a:r>
          </a:p>
          <a:p>
            <a:pPr marL="285750" lvl="1" indent="-285750"/>
            <a:r>
              <a:rPr lang="fi-FI" sz="1800" dirty="0">
                <a:solidFill>
                  <a:srgbClr val="3B3B3B"/>
                </a:solidFill>
                <a:latin typeface="poppins" panose="00000500000000000000" pitchFamily="2" charset="0"/>
              </a:rPr>
              <a:t>Apa yang menjadi permasalahan utama?</a:t>
            </a:r>
          </a:p>
          <a:p>
            <a:pPr marL="0" lvl="1" indent="0">
              <a:buNone/>
            </a:pPr>
            <a:r>
              <a:rPr lang="fi-FI" sz="1800" u="sng" dirty="0">
                <a:solidFill>
                  <a:srgbClr val="3B3B3B"/>
                </a:solidFill>
                <a:latin typeface="poppins" panose="00000500000000000000" pitchFamily="2" charset="0"/>
              </a:rPr>
              <a:t>Kelonjakan harga dan bisaya produksi pada awal tahun 2020</a:t>
            </a:r>
          </a:p>
          <a:p>
            <a:pPr marL="285750" lvl="1" indent="-285750"/>
            <a:r>
              <a:rPr lang="fi-FI" sz="1800" dirty="0">
                <a:solidFill>
                  <a:srgbClr val="3B3B3B"/>
                </a:solidFill>
                <a:latin typeface="poppins" panose="00000500000000000000" pitchFamily="2" charset="0"/>
              </a:rPr>
              <a:t>Apa yang dapat jelaskan dengan melihat perbandingan harga retail dan cost dari produk</a:t>
            </a:r>
          </a:p>
          <a:p>
            <a:pPr marL="0" lvl="1" indent="0">
              <a:buNone/>
            </a:pPr>
            <a:r>
              <a:rPr lang="fi-FI" sz="1800" u="sng" dirty="0">
                <a:solidFill>
                  <a:srgbClr val="3B3B3B"/>
                </a:solidFill>
                <a:latin typeface="poppins" panose="00000500000000000000" pitchFamily="2" charset="0"/>
              </a:rPr>
              <a:t>Dapat mengelompokan barang berdasarkan value, sehingga dapat menentukan target pasar</a:t>
            </a:r>
          </a:p>
          <a:p>
            <a:pPr marL="285750" lvl="1" indent="-285750"/>
            <a:r>
              <a:rPr lang="fi-FI" sz="1800" dirty="0">
                <a:solidFill>
                  <a:srgbClr val="3B3B3B"/>
                </a:solidFill>
                <a:latin typeface="poppins" panose="00000500000000000000" pitchFamily="2" charset="0"/>
              </a:rPr>
              <a:t>Kapan penjualan produk mengalami peningkatan dan penurunan?</a:t>
            </a:r>
          </a:p>
          <a:p>
            <a:pPr marL="0" lvl="1" indent="0">
              <a:buNone/>
            </a:pPr>
            <a:r>
              <a:rPr lang="fi-FI" sz="1800" u="sng" dirty="0">
                <a:solidFill>
                  <a:srgbClr val="3B3B3B"/>
                </a:solidFill>
                <a:latin typeface="poppins" panose="00000500000000000000" pitchFamily="2" charset="0"/>
              </a:rPr>
              <a:t>Kenaikan terjadi pada 2020</a:t>
            </a:r>
          </a:p>
          <a:p>
            <a:pPr marL="285750" lvl="1" indent="-285750"/>
            <a:r>
              <a:rPr lang="fi-FI" sz="1800" dirty="0">
                <a:solidFill>
                  <a:srgbClr val="3B3B3B"/>
                </a:solidFill>
                <a:latin typeface="poppins" panose="00000500000000000000" pitchFamily="2" charset="0"/>
              </a:rPr>
              <a:t>Kenapa harus dilakukan analisis tiap produk terhadap harga jual dan biaya produksinya</a:t>
            </a:r>
          </a:p>
          <a:p>
            <a:pPr marL="0" lvl="1" indent="0">
              <a:buNone/>
            </a:pPr>
            <a:r>
              <a:rPr lang="fi-FI" sz="1800" u="sng" dirty="0">
                <a:solidFill>
                  <a:srgbClr val="3B3B3B"/>
                </a:solidFill>
                <a:latin typeface="poppins" panose="00000500000000000000" pitchFamily="2" charset="0"/>
              </a:rPr>
              <a:t>Dapat membagi tiap produk berdasarkan biaya dan harga sehingga tepat sasaran dan tidak mengalami rugi</a:t>
            </a:r>
          </a:p>
          <a:p>
            <a:pPr marL="0" lvl="1" indent="0">
              <a:buNone/>
            </a:pPr>
            <a:endParaRPr lang="fi-FI" sz="1800" dirty="0">
              <a:solidFill>
                <a:srgbClr val="3B3B3B"/>
              </a:solidFill>
              <a:latin typeface="poppins" panose="00000500000000000000" pitchFamily="2" charset="0"/>
            </a:endParaRPr>
          </a:p>
          <a:p>
            <a:pPr marL="285750" lvl="1" indent="-285750"/>
            <a:endParaRPr lang="fi-FI" sz="1800" dirty="0">
              <a:solidFill>
                <a:srgbClr val="3B3B3B"/>
              </a:solidFill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19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247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BC45-D818-41AC-9DEC-0968A72A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1" y="774441"/>
            <a:ext cx="9806474" cy="916247"/>
          </a:xfrm>
        </p:spPr>
        <p:txBody>
          <a:bodyPr/>
          <a:lstStyle/>
          <a:p>
            <a:r>
              <a:rPr lang="en-US" dirty="0">
                <a:solidFill>
                  <a:srgbClr val="2DB4BF"/>
                </a:solidFill>
                <a:latin typeface="Barlow Medium" panose="00000600000000000000" pitchFamily="2" charset="0"/>
              </a:rPr>
              <a:t>GROUP 106</a:t>
            </a:r>
            <a:endParaRPr lang="en-ID" dirty="0">
              <a:solidFill>
                <a:srgbClr val="2DB4BF"/>
              </a:solidFill>
              <a:latin typeface="Barlow Medium" panose="000006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69F7A1-0BF4-4F89-A4A5-E14EE0FE50B1}"/>
              </a:ext>
            </a:extLst>
          </p:cNvPr>
          <p:cNvSpPr/>
          <p:nvPr/>
        </p:nvSpPr>
        <p:spPr>
          <a:xfrm>
            <a:off x="2537929" y="3657597"/>
            <a:ext cx="3433665" cy="1922107"/>
          </a:xfrm>
          <a:prstGeom prst="roundRect">
            <a:avLst>
              <a:gd name="adj" fmla="val 3252"/>
            </a:avLst>
          </a:prstGeom>
          <a:solidFill>
            <a:srgbClr val="2DB4BF"/>
          </a:solidFill>
          <a:ln>
            <a:solidFill>
              <a:srgbClr val="2DB4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JORDI ENAL AMBAT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DBA2300726</a:t>
            </a:r>
            <a:endParaRPr lang="en-US" dirty="0">
              <a:latin typeface="Bahnschrift" panose="020B0502040204020203" pitchFamily="34" charset="0"/>
            </a:endParaRPr>
          </a:p>
          <a:p>
            <a:pPr algn="ctr"/>
            <a:r>
              <a:rPr lang="en-US" sz="1050" dirty="0">
                <a:latin typeface="Barlow Light" panose="00000400000000000000" pitchFamily="2" charset="0"/>
              </a:rPr>
              <a:t>Program </a:t>
            </a:r>
            <a:r>
              <a:rPr lang="en-US" sz="1050" dirty="0" err="1">
                <a:latin typeface="Barlow Light" panose="00000400000000000000" pitchFamily="2" charset="0"/>
              </a:rPr>
              <a:t>Studi</a:t>
            </a:r>
            <a:r>
              <a:rPr lang="en-US" sz="1050" dirty="0">
                <a:latin typeface="Barlow Light" panose="00000400000000000000" pitchFamily="2" charset="0"/>
              </a:rPr>
              <a:t> </a:t>
            </a:r>
            <a:r>
              <a:rPr lang="en-US" dirty="0">
                <a:latin typeface="Barlow Medium" panose="00000600000000000000" pitchFamily="2" charset="0"/>
              </a:rPr>
              <a:t>SISTEM INFORMASI </a:t>
            </a:r>
          </a:p>
          <a:p>
            <a:pPr algn="ctr"/>
            <a:r>
              <a:rPr lang="en-US" sz="1050" dirty="0" err="1">
                <a:latin typeface="Barlow Light" panose="00000400000000000000" pitchFamily="2" charset="0"/>
              </a:rPr>
              <a:t>Jurusan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>
                <a:latin typeface="Barlow Medium" panose="00000600000000000000" pitchFamily="2" charset="0"/>
              </a:rPr>
              <a:t>MATEMATIKA</a:t>
            </a:r>
          </a:p>
          <a:p>
            <a:pPr algn="ctr"/>
            <a:r>
              <a:rPr lang="en-US" sz="1050" dirty="0" err="1">
                <a:latin typeface="Barlow Light" panose="00000400000000000000" pitchFamily="2" charset="0"/>
              </a:rPr>
              <a:t>Fakultas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>
                <a:latin typeface="Barlow Medium" panose="00000600000000000000" pitchFamily="2" charset="0"/>
              </a:rPr>
              <a:t>SISTEM INFORMASI</a:t>
            </a:r>
          </a:p>
          <a:p>
            <a:pPr algn="ctr"/>
            <a:r>
              <a:rPr lang="en-US" dirty="0">
                <a:latin typeface="Barlow Medium" panose="00000600000000000000" pitchFamily="2" charset="0"/>
              </a:rPr>
              <a:t>UNIVERSITAS SAM RATULANGI</a:t>
            </a:r>
            <a:endParaRPr lang="en-ID" dirty="0">
              <a:latin typeface="Barlow Medium" panose="00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B1086C-2D59-467C-B5FE-D53B651D3A3E}"/>
              </a:ext>
            </a:extLst>
          </p:cNvPr>
          <p:cNvSpPr/>
          <p:nvPr/>
        </p:nvSpPr>
        <p:spPr>
          <a:xfrm>
            <a:off x="4481806" y="1576872"/>
            <a:ext cx="3433665" cy="1922107"/>
          </a:xfrm>
          <a:prstGeom prst="roundRect">
            <a:avLst>
              <a:gd name="adj" fmla="val 3252"/>
            </a:avLst>
          </a:prstGeom>
          <a:solidFill>
            <a:srgbClr val="E73B05"/>
          </a:solidFill>
          <a:ln>
            <a:solidFill>
              <a:srgbClr val="2DB4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Sevi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Saputri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[</a:t>
            </a:r>
            <a:r>
              <a:rPr lang="en-US" sz="2800" i="1" dirty="0">
                <a:latin typeface="Bahnschrift" panose="020B0502040204020203" pitchFamily="34" charset="0"/>
              </a:rPr>
              <a:t>inactive</a:t>
            </a:r>
            <a:r>
              <a:rPr lang="en-US" sz="2800" dirty="0">
                <a:latin typeface="Bahnschrift" panose="020B0502040204020203" pitchFamily="34" charset="0"/>
              </a:rPr>
              <a:t>]</a:t>
            </a:r>
            <a:endParaRPr lang="en-ID" dirty="0">
              <a:latin typeface="Barlow Medium" panose="00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BEFDA6-93BC-4E48-8F4C-E4FA3F700FEB}"/>
              </a:ext>
            </a:extLst>
          </p:cNvPr>
          <p:cNvSpPr/>
          <p:nvPr/>
        </p:nvSpPr>
        <p:spPr>
          <a:xfrm>
            <a:off x="6220408" y="3657597"/>
            <a:ext cx="3433665" cy="1922107"/>
          </a:xfrm>
          <a:prstGeom prst="roundRect">
            <a:avLst>
              <a:gd name="adj" fmla="val 3252"/>
            </a:avLst>
          </a:prstGeom>
          <a:solidFill>
            <a:srgbClr val="E73B05"/>
          </a:solidFill>
          <a:ln>
            <a:solidFill>
              <a:srgbClr val="2DB4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Mutia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Handiny</a:t>
            </a:r>
            <a:endParaRPr lang="en-US" sz="2800" dirty="0">
              <a:latin typeface="Bahnschrift" panose="020B0502040204020203" pitchFamily="34" charset="0"/>
            </a:endParaRP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[</a:t>
            </a:r>
            <a:r>
              <a:rPr lang="en-US" sz="2800" i="1" dirty="0">
                <a:latin typeface="Bahnschrift" panose="020B0502040204020203" pitchFamily="34" charset="0"/>
              </a:rPr>
              <a:t>inactive</a:t>
            </a:r>
            <a:r>
              <a:rPr lang="en-US" sz="2800" dirty="0">
                <a:latin typeface="Bahnschrift" panose="020B0502040204020203" pitchFamily="34" charset="0"/>
              </a:rPr>
              <a:t>]</a:t>
            </a:r>
            <a:endParaRPr lang="en-ID" dirty="0">
              <a:latin typeface="Barlow Medium" panose="00000600000000000000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EF4DF-623C-4794-AA6C-7342F38D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5773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Kesimpulan dan Saran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6"/>
            <a:ext cx="3286448" cy="377910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fi-FI" sz="1800" b="1" u="sng" dirty="0">
                <a:solidFill>
                  <a:srgbClr val="3B3B3B"/>
                </a:solidFill>
                <a:latin typeface="poppins" panose="00000500000000000000" pitchFamily="2" charset="0"/>
              </a:rPr>
              <a:t>SARAN</a:t>
            </a:r>
            <a:endParaRPr lang="fi-FI" sz="1800" dirty="0">
              <a:solidFill>
                <a:srgbClr val="3B3B3B"/>
              </a:solidFill>
              <a:latin typeface="poppins" panose="00000500000000000000" pitchFamily="2" charset="0"/>
            </a:endParaRPr>
          </a:p>
          <a:p>
            <a:pPr marL="285750" lvl="1" indent="-285750"/>
            <a:r>
              <a:rPr lang="fi-FI" sz="1800" dirty="0">
                <a:solidFill>
                  <a:srgbClr val="3B3B3B"/>
                </a:solidFill>
                <a:latin typeface="poppins" panose="00000500000000000000" pitchFamily="2" charset="0"/>
              </a:rPr>
              <a:t>Memaksimalkan promosi digital</a:t>
            </a:r>
          </a:p>
          <a:p>
            <a:pPr marL="285750" lvl="1" indent="-285750"/>
            <a:r>
              <a:rPr lang="fi-FI" sz="1800" dirty="0">
                <a:solidFill>
                  <a:srgbClr val="3B3B3B"/>
                </a:solidFill>
                <a:latin typeface="poppins" panose="00000500000000000000" pitchFamily="2" charset="0"/>
              </a:rPr>
              <a:t>Memaksimalkan website dengan melihat terus key perform ynag ditentukan</a:t>
            </a:r>
          </a:p>
          <a:p>
            <a:pPr marL="285750" lvl="1" indent="-285750"/>
            <a:endParaRPr lang="fi-FI" sz="1800" dirty="0">
              <a:solidFill>
                <a:srgbClr val="3B3B3B"/>
              </a:solidFill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20</a:t>
            </a:fld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3DFE8-4BB3-4949-98EE-F91F8DD54D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9" t="7025" r="2499" b="15985"/>
          <a:stretch/>
        </p:blipFill>
        <p:spPr>
          <a:xfrm>
            <a:off x="3804429" y="2218020"/>
            <a:ext cx="8170606" cy="4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67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Kesimpulan dan Saran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6"/>
            <a:ext cx="9551235" cy="2347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fi-FI" sz="1800" b="1" u="sng" dirty="0">
                <a:solidFill>
                  <a:srgbClr val="3B3B3B"/>
                </a:solidFill>
                <a:latin typeface="poppins" panose="00000500000000000000" pitchFamily="2" charset="0"/>
              </a:rPr>
              <a:t>SARAN</a:t>
            </a:r>
            <a:endParaRPr lang="fi-FI" sz="1800" dirty="0">
              <a:solidFill>
                <a:srgbClr val="3B3B3B"/>
              </a:solidFill>
              <a:latin typeface="poppins" panose="00000500000000000000" pitchFamily="2" charset="0"/>
            </a:endParaRPr>
          </a:p>
          <a:p>
            <a:pPr marL="285750" lvl="1" indent="-285750"/>
            <a:r>
              <a:rPr lang="fi-FI" sz="1800" dirty="0">
                <a:solidFill>
                  <a:srgbClr val="3B3B3B"/>
                </a:solidFill>
                <a:latin typeface="poppins" panose="00000500000000000000" pitchFamily="2" charset="0"/>
              </a:rPr>
              <a:t>Meperhatikan lamanya waktu order</a:t>
            </a:r>
          </a:p>
          <a:p>
            <a:pPr marL="285750" lvl="1" indent="-285750"/>
            <a:endParaRPr lang="fi-FI" sz="1800" dirty="0">
              <a:solidFill>
                <a:srgbClr val="3B3B3B"/>
              </a:solidFill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21</a:t>
            </a:fld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594D22-BCDB-455B-875F-441BFE9B4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t="11701" r="21344" b="25038"/>
          <a:stretch/>
        </p:blipFill>
        <p:spPr>
          <a:xfrm>
            <a:off x="3906519" y="2205148"/>
            <a:ext cx="7796531" cy="43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0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Kesimpulan dan Saran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6"/>
            <a:ext cx="9551235" cy="2347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fi-FI" sz="1800" b="1" u="sng" dirty="0">
                <a:solidFill>
                  <a:srgbClr val="3B3B3B"/>
                </a:solidFill>
                <a:latin typeface="poppins" panose="00000500000000000000" pitchFamily="2" charset="0"/>
              </a:rPr>
              <a:t>SARAN</a:t>
            </a:r>
            <a:endParaRPr lang="fi-FI" sz="1800" dirty="0">
              <a:solidFill>
                <a:srgbClr val="3B3B3B"/>
              </a:solidFill>
              <a:latin typeface="poppins" panose="00000500000000000000" pitchFamily="2" charset="0"/>
            </a:endParaRPr>
          </a:p>
          <a:p>
            <a:pPr marL="285750" lvl="1" indent="-285750"/>
            <a:r>
              <a:rPr lang="fi-FI" sz="1800" dirty="0">
                <a:solidFill>
                  <a:srgbClr val="3B3B3B"/>
                </a:solidFill>
                <a:latin typeface="poppins" panose="00000500000000000000" pitchFamily="2" charset="0"/>
              </a:rPr>
              <a:t>Segmentasi produk berdasarkan harga sangat perlu karena harga merupakan faktor penting dalam penjualan</a:t>
            </a:r>
          </a:p>
          <a:p>
            <a:pPr marL="285750" lvl="1" indent="-285750"/>
            <a:endParaRPr lang="fi-FI" sz="1800" dirty="0">
              <a:solidFill>
                <a:srgbClr val="3B3B3B"/>
              </a:solidFill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22</a:t>
            </a:fld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7DFCD-F32F-4795-B5F7-6377FD4379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4" t="44889" r="3917" b="14963"/>
          <a:stretch/>
        </p:blipFill>
        <p:spPr>
          <a:xfrm>
            <a:off x="1127760" y="2769136"/>
            <a:ext cx="9936480" cy="27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5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888E83-C0DC-4AA0-9FE3-02B66D175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408" y="1617113"/>
            <a:ext cx="9781592" cy="3676248"/>
          </a:xfrm>
        </p:spPr>
        <p:txBody>
          <a:bodyPr>
            <a:noAutofit/>
          </a:bodyPr>
          <a:lstStyle/>
          <a:p>
            <a:pPr marL="36000" algn="l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latin typeface="Barlow Light" panose="00000400000000000000" pitchFamily="2" charset="0"/>
              </a:rPr>
              <a:t>Daftar Isi: </a:t>
            </a:r>
          </a:p>
          <a:p>
            <a:pPr marL="550350" indent="-514350" algn="l" rtl="0" fontAlgn="base">
              <a:spcBef>
                <a:spcPts val="400"/>
              </a:spcBef>
              <a:spcAft>
                <a:spcPts val="400"/>
              </a:spcAft>
              <a:buFont typeface="+mj-lt"/>
              <a:buAutoNum type="romanUcPeriod"/>
            </a:pPr>
            <a:r>
              <a:rPr lang="en-ID" i="0" u="none" strike="noStrike" dirty="0">
                <a:effectLst/>
                <a:latin typeface="Barlow Light" panose="00000400000000000000" pitchFamily="2" charset="0"/>
              </a:rPr>
              <a:t>Tim Final </a:t>
            </a:r>
            <a:r>
              <a:rPr lang="en-ID" i="0" u="none" strike="noStrike" dirty="0" err="1">
                <a:effectLst/>
                <a:latin typeface="Barlow Light" panose="00000400000000000000" pitchFamily="2" charset="0"/>
              </a:rPr>
              <a:t>Projek</a:t>
            </a:r>
            <a:r>
              <a:rPr lang="en-ID" i="0" u="none" strike="noStrike" dirty="0">
                <a:effectLst/>
                <a:latin typeface="Barlow Light" panose="00000400000000000000" pitchFamily="2" charset="0"/>
              </a:rPr>
              <a:t> (Nama, </a:t>
            </a:r>
            <a:r>
              <a:rPr lang="en-ID" i="0" u="none" strike="noStrike" dirty="0" err="1">
                <a:effectLst/>
                <a:latin typeface="Barlow Light" panose="00000400000000000000" pitchFamily="2" charset="0"/>
              </a:rPr>
              <a:t>Jurusan</a:t>
            </a:r>
            <a:r>
              <a:rPr lang="en-ID" i="0" u="none" strike="noStrike" dirty="0">
                <a:effectLst/>
                <a:latin typeface="Barlow Light" panose="00000400000000000000" pitchFamily="2" charset="0"/>
              </a:rPr>
              <a:t>, </a:t>
            </a:r>
            <a:r>
              <a:rPr lang="en-ID" i="0" u="none" strike="noStrike" dirty="0" err="1">
                <a:effectLst/>
                <a:latin typeface="Barlow Light" panose="00000400000000000000" pitchFamily="2" charset="0"/>
              </a:rPr>
              <a:t>dll</a:t>
            </a:r>
            <a:r>
              <a:rPr lang="en-ID" i="0" u="none" strike="noStrike" dirty="0">
                <a:effectLst/>
                <a:latin typeface="Barlow Light" panose="00000400000000000000" pitchFamily="2" charset="0"/>
              </a:rPr>
              <a:t>)</a:t>
            </a:r>
          </a:p>
          <a:p>
            <a:pPr marL="550350" indent="-514350" algn="l" rtl="0" fontAlgn="base">
              <a:spcBef>
                <a:spcPts val="400"/>
              </a:spcBef>
              <a:spcAft>
                <a:spcPts val="400"/>
              </a:spcAft>
              <a:buFont typeface="+mj-lt"/>
              <a:buAutoNum type="romanUcPeriod"/>
            </a:pPr>
            <a:r>
              <a:rPr lang="en-ID" i="0" u="none" strike="noStrike" dirty="0">
                <a:effectLst/>
                <a:latin typeface="Barlow Light" panose="00000400000000000000" pitchFamily="2" charset="0"/>
              </a:rPr>
              <a:t>Daftar </a:t>
            </a:r>
            <a:r>
              <a:rPr lang="en-ID" i="0" u="none" strike="noStrike" dirty="0" err="1">
                <a:effectLst/>
                <a:latin typeface="Barlow Light" panose="00000400000000000000" pitchFamily="2" charset="0"/>
              </a:rPr>
              <a:t>isi</a:t>
            </a:r>
            <a:r>
              <a:rPr lang="en-ID" i="0" u="none" strike="noStrike" dirty="0">
                <a:effectLst/>
                <a:latin typeface="Barlow Light" panose="00000400000000000000" pitchFamily="2" charset="0"/>
              </a:rPr>
              <a:t> </a:t>
            </a:r>
          </a:p>
          <a:p>
            <a:pPr marL="1007550" lvl="1" indent="-514350" algn="l" fontAlgn="base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ID" i="0" u="none" strike="noStrike" dirty="0" err="1">
                <a:effectLst/>
                <a:latin typeface="Barlow Light" panose="00000400000000000000" pitchFamily="2" charset="0"/>
              </a:rPr>
              <a:t>Latar</a:t>
            </a:r>
            <a:r>
              <a:rPr lang="en-ID" i="0" u="none" strike="noStrike" dirty="0">
                <a:effectLst/>
                <a:latin typeface="Barlow Light" panose="00000400000000000000" pitchFamily="2" charset="0"/>
              </a:rPr>
              <a:t> </a:t>
            </a:r>
            <a:r>
              <a:rPr lang="en-ID" i="0" u="none" strike="noStrike" dirty="0" err="1">
                <a:effectLst/>
                <a:latin typeface="Barlow Light" panose="00000400000000000000" pitchFamily="2" charset="0"/>
              </a:rPr>
              <a:t>Belakang</a:t>
            </a:r>
            <a:endParaRPr lang="en-ID" i="0" u="none" strike="noStrike" dirty="0">
              <a:effectLst/>
              <a:latin typeface="Barlow Light" panose="00000400000000000000" pitchFamily="2" charset="0"/>
            </a:endParaRPr>
          </a:p>
          <a:p>
            <a:pPr marL="1007550" lvl="1" indent="-514350" algn="l" fontAlgn="base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ID" i="0" u="none" strike="noStrike" dirty="0" err="1">
                <a:effectLst/>
                <a:latin typeface="Barlow Light" panose="00000400000000000000" pitchFamily="2" charset="0"/>
              </a:rPr>
              <a:t>Metodologi</a:t>
            </a:r>
            <a:endParaRPr lang="en-ID" i="0" u="none" strike="noStrike" dirty="0">
              <a:effectLst/>
              <a:latin typeface="Barlow Light" panose="00000400000000000000" pitchFamily="2" charset="0"/>
            </a:endParaRPr>
          </a:p>
          <a:p>
            <a:pPr marL="1007550" lvl="1" indent="-514350" algn="l" fontAlgn="base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ID" i="0" u="none" strike="noStrike" dirty="0">
                <a:effectLst/>
                <a:latin typeface="Barlow Light" panose="00000400000000000000" pitchFamily="2" charset="0"/>
              </a:rPr>
              <a:t>Hasil dan </a:t>
            </a:r>
            <a:r>
              <a:rPr lang="en-ID" i="0" u="none" strike="noStrike" dirty="0" err="1">
                <a:effectLst/>
                <a:latin typeface="Barlow Light" panose="00000400000000000000" pitchFamily="2" charset="0"/>
              </a:rPr>
              <a:t>pembahasan</a:t>
            </a:r>
            <a:r>
              <a:rPr lang="en-ID" i="0" u="none" strike="noStrike" dirty="0">
                <a:effectLst/>
                <a:latin typeface="Barlow Light" panose="00000400000000000000" pitchFamily="2" charset="0"/>
              </a:rPr>
              <a:t> </a:t>
            </a:r>
          </a:p>
          <a:p>
            <a:pPr marL="1007550" lvl="1" indent="-514350" algn="l" fontAlgn="base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ID" i="0" u="none" strike="noStrike" dirty="0">
                <a:effectLst/>
                <a:latin typeface="Barlow Light" panose="00000400000000000000" pitchFamily="2" charset="0"/>
              </a:rPr>
              <a:t>Kesimpulan dan Saran</a:t>
            </a:r>
          </a:p>
          <a:p>
            <a:pPr marL="36000" algn="l" rtl="0" fontAlgn="base">
              <a:spcBef>
                <a:spcPts val="400"/>
              </a:spcBef>
              <a:spcAft>
                <a:spcPts val="400"/>
              </a:spcAft>
            </a:pPr>
            <a:endParaRPr lang="en-ID" sz="2800" i="0" u="none" strike="noStrike" dirty="0">
              <a:effectLst/>
              <a:latin typeface="Barlow Light" panose="00000400000000000000" pitchFamily="2" charset="0"/>
            </a:endParaRPr>
          </a:p>
          <a:p>
            <a:pPr marL="36000" algn="l">
              <a:spcBef>
                <a:spcPts val="400"/>
              </a:spcBef>
              <a:spcAft>
                <a:spcPts val="400"/>
              </a:spcAft>
            </a:pPr>
            <a:endParaRPr lang="en-ID" sz="2800" dirty="0">
              <a:latin typeface="Barlow Light" panose="000004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91CE9-E418-4DC0-A892-4FE85084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3785B2-EB6C-406B-A5A9-D2325F8E03B4}" type="slidenum">
              <a:rPr lang="en-ID" smtClean="0"/>
              <a:pPr algn="ctr"/>
              <a:t>3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591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 err="1">
                <a:latin typeface="Barlow SemiBold" panose="00000700000000000000" pitchFamily="2" charset="0"/>
              </a:rPr>
              <a:t>Latar</a:t>
            </a:r>
            <a:r>
              <a:rPr lang="en-US" dirty="0">
                <a:latin typeface="Barlow SemiBold" panose="00000700000000000000" pitchFamily="2" charset="0"/>
              </a:rPr>
              <a:t> </a:t>
            </a:r>
            <a:r>
              <a:rPr lang="en-US" dirty="0" err="1">
                <a:latin typeface="Barlow SemiBold" panose="00000700000000000000" pitchFamily="2" charset="0"/>
              </a:rPr>
              <a:t>Belakang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49481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>
                <a:latin typeface="Barlow Light" panose="00000400000000000000" pitchFamily="2" charset="0"/>
              </a:rPr>
              <a:t># </a:t>
            </a:r>
            <a:r>
              <a:rPr lang="en-US" sz="2400" u="sng" dirty="0" err="1">
                <a:latin typeface="Barlow Light" panose="00000400000000000000" pitchFamily="2" charset="0"/>
              </a:rPr>
              <a:t>Dapertemen</a:t>
            </a:r>
            <a:r>
              <a:rPr lang="en-US" sz="2400" u="sng" dirty="0">
                <a:latin typeface="Barlow Light" panose="00000400000000000000" pitchFamily="2" charset="0"/>
              </a:rPr>
              <a:t> Product</a:t>
            </a:r>
          </a:p>
          <a:p>
            <a:r>
              <a:rPr lang="en-ID" sz="2000" b="1" dirty="0">
                <a:latin typeface="Barlow Light" panose="00000400000000000000" pitchFamily="2" charset="0"/>
              </a:rPr>
              <a:t>Who</a:t>
            </a:r>
          </a:p>
          <a:p>
            <a:pPr marL="174625" lvl="1" indent="0">
              <a:buNone/>
            </a:pP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Siapa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target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marketnya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?(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jenis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kelamin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/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umur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)</a:t>
            </a:r>
            <a:endParaRPr lang="en-ID" sz="1700" dirty="0">
              <a:solidFill>
                <a:srgbClr val="000000"/>
              </a:solidFill>
              <a:effectLst/>
              <a:latin typeface="YAE5fPSY9qM 0"/>
            </a:endParaRPr>
          </a:p>
          <a:p>
            <a:pPr marL="460375" lvl="1" indent="-285750">
              <a:buFontTx/>
              <a:buChar char="-"/>
            </a:pP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Target marketing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dari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adalah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merata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dari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jenis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kelamin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maupun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usia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sehngga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kita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dapat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memaksimalkan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keseluruhan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penjualan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tidak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terkecuali</a:t>
            </a:r>
            <a:endParaRPr lang="en-ID" sz="1700" b="0" i="0" u="none" strike="noStrike" dirty="0">
              <a:solidFill>
                <a:srgbClr val="000000"/>
              </a:solidFill>
              <a:effectLst/>
              <a:latin typeface="YAE5fPSY9qM 0"/>
            </a:endParaRPr>
          </a:p>
          <a:p>
            <a:pPr marL="174625" lvl="1" indent="0">
              <a:buNone/>
            </a:pPr>
            <a:endParaRPr lang="en-ID" sz="1700" b="1" dirty="0">
              <a:latin typeface="Barlow Light" panose="00000400000000000000" pitchFamily="2" charset="0"/>
            </a:endParaRPr>
          </a:p>
          <a:p>
            <a:r>
              <a:rPr lang="en-ID" sz="2000" b="1" dirty="0">
                <a:latin typeface="Barlow Light" panose="00000400000000000000" pitchFamily="2" charset="0"/>
              </a:rPr>
              <a:t>What</a:t>
            </a:r>
          </a:p>
          <a:p>
            <a:pPr marL="174625" lvl="1" indent="0">
              <a:buNone/>
            </a:pP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Apa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yang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menjadi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permasalahan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utama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?</a:t>
            </a:r>
            <a:endParaRPr lang="en-ID" sz="1700" dirty="0">
              <a:solidFill>
                <a:srgbClr val="000000"/>
              </a:solidFill>
              <a:effectLst/>
              <a:latin typeface="YAE5fPSY9qM 0"/>
            </a:endParaRPr>
          </a:p>
          <a:p>
            <a:pPr marL="174625" lvl="1" indent="0">
              <a:buNone/>
            </a:pP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-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yang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harga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penjualan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tidak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dapat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menutupi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cost,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dimana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ini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sama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dengan</a:t>
            </a:r>
            <a:r>
              <a:rPr lang="en-ID" sz="1700" dirty="0">
                <a:solidFill>
                  <a:srgbClr val="000000"/>
                </a:solidFill>
                <a:latin typeface="YAE5fPSY9qM 0"/>
              </a:rPr>
              <a:t> 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modal &gt;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pendapatan</a:t>
            </a:r>
            <a:endParaRPr lang="en-ID" sz="1700" dirty="0">
              <a:solidFill>
                <a:srgbClr val="000000"/>
              </a:solidFill>
              <a:effectLst/>
              <a:latin typeface="YAE5fPSY9qM 0"/>
            </a:endParaRPr>
          </a:p>
          <a:p>
            <a:pPr marL="174625" lvl="1" indent="0">
              <a:buNone/>
            </a:pP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Apa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yang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dapat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jelaskan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dengan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melihat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perbandingan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harga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retail dan cost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dari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</a:t>
            </a:r>
            <a:endParaRPr lang="en-ID" sz="1700" dirty="0">
              <a:solidFill>
                <a:srgbClr val="000000"/>
              </a:solidFill>
              <a:effectLst/>
              <a:latin typeface="YAE5fPSY9qM 0"/>
            </a:endParaRPr>
          </a:p>
          <a:p>
            <a:pPr marL="460375" lvl="1" indent="-285750">
              <a:buFontTx/>
              <a:buChar char="-"/>
            </a:pP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Harga retail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dari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tiap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lebih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bisa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menutupi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cost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dibandingkan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pada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variabel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price</a:t>
            </a:r>
          </a:p>
          <a:p>
            <a:pPr marL="174625" lvl="1" indent="0">
              <a:buNone/>
            </a:pPr>
            <a:endParaRPr lang="en-ID" sz="1700" b="1" dirty="0">
              <a:latin typeface="Barlow Light" panose="00000400000000000000" pitchFamily="2" charset="0"/>
            </a:endParaRPr>
          </a:p>
          <a:p>
            <a:r>
              <a:rPr lang="en-ID" sz="2000" b="1" dirty="0">
                <a:latin typeface="Barlow Light" panose="00000400000000000000" pitchFamily="2" charset="0"/>
              </a:rPr>
              <a:t>When </a:t>
            </a:r>
          </a:p>
          <a:p>
            <a:pPr marL="174625" lvl="1" indent="0">
              <a:buNone/>
            </a:pP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Kapan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penjualan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mengalami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peningkatan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dan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penurunan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?</a:t>
            </a:r>
            <a:endParaRPr lang="en-ID" sz="1700" dirty="0">
              <a:solidFill>
                <a:srgbClr val="000000"/>
              </a:solidFill>
              <a:effectLst/>
              <a:latin typeface="YAE5fPSY9qM 0"/>
            </a:endParaRPr>
          </a:p>
          <a:p>
            <a:pPr marL="174625" lvl="1" indent="0">
              <a:buNone/>
            </a:pP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-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Penjualan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mengalami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peningkatan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seiring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waktu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dengan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pola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musiman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dan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untuk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waktu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akhir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ini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ada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mengalami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mengalami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peningkatan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yang sangat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signifikan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dan yang paling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signifikan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adalah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dari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brand "Allegra K"</a:t>
            </a:r>
            <a:endParaRPr lang="en-ID" sz="1700" b="1" dirty="0">
              <a:latin typeface="Barlow Light" panose="000004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4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917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 err="1">
                <a:latin typeface="Barlow SemiBold" panose="00000700000000000000" pitchFamily="2" charset="0"/>
              </a:rPr>
              <a:t>Latar</a:t>
            </a:r>
            <a:r>
              <a:rPr lang="en-US" dirty="0">
                <a:latin typeface="Barlow SemiBold" panose="00000700000000000000" pitchFamily="2" charset="0"/>
              </a:rPr>
              <a:t> </a:t>
            </a:r>
            <a:r>
              <a:rPr lang="en-US" dirty="0" err="1">
                <a:latin typeface="Barlow SemiBold" panose="00000700000000000000" pitchFamily="2" charset="0"/>
              </a:rPr>
              <a:t>Belakang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4948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Barlow Light" panose="00000400000000000000" pitchFamily="2" charset="0"/>
              </a:rPr>
              <a:t># </a:t>
            </a:r>
            <a:r>
              <a:rPr lang="en-US" sz="2400" u="sng" dirty="0" err="1">
                <a:latin typeface="Barlow Light" panose="00000400000000000000" pitchFamily="2" charset="0"/>
              </a:rPr>
              <a:t>Dapertemen</a:t>
            </a:r>
            <a:r>
              <a:rPr lang="en-US" sz="2400" u="sng" dirty="0">
                <a:latin typeface="Barlow Light" panose="00000400000000000000" pitchFamily="2" charset="0"/>
              </a:rPr>
              <a:t> Product</a:t>
            </a:r>
          </a:p>
          <a:p>
            <a:r>
              <a:rPr lang="en-ID" sz="2000" b="1" dirty="0">
                <a:latin typeface="Barlow Light" panose="00000400000000000000" pitchFamily="2" charset="0"/>
              </a:rPr>
              <a:t>Where</a:t>
            </a:r>
          </a:p>
          <a:p>
            <a:pPr marL="174625" lvl="1" indent="0">
              <a:buNone/>
            </a:pP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Dimana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di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distribusi</a:t>
            </a:r>
            <a:endParaRPr lang="en-ID" sz="1700" dirty="0">
              <a:solidFill>
                <a:srgbClr val="000000"/>
              </a:solidFill>
              <a:effectLst/>
              <a:latin typeface="YAE5fPSY9qM 0"/>
            </a:endParaRPr>
          </a:p>
          <a:p>
            <a:pPr marL="460375" lvl="1" indent="-285750">
              <a:buFontTx/>
              <a:buChar char="-"/>
            </a:pP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dari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brand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brand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besar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masih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didominasi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daerah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amerika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bagian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selatan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dan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timur</a:t>
            </a:r>
            <a:endParaRPr lang="en-ID" sz="1700" b="0" i="0" u="none" strike="noStrike" dirty="0">
              <a:solidFill>
                <a:srgbClr val="000000"/>
              </a:solidFill>
              <a:effectLst/>
              <a:latin typeface="YAE5fPSY9qM 0"/>
            </a:endParaRPr>
          </a:p>
          <a:p>
            <a:pPr marL="174625" lvl="1" indent="0">
              <a:buNone/>
            </a:pPr>
            <a:endParaRPr lang="en-ID" sz="1700" b="1" dirty="0">
              <a:latin typeface="Barlow Light" panose="00000400000000000000" pitchFamily="2" charset="0"/>
            </a:endParaRPr>
          </a:p>
          <a:p>
            <a:r>
              <a:rPr lang="en-ID" sz="2000" b="1" dirty="0">
                <a:latin typeface="Barlow Light" panose="00000400000000000000" pitchFamily="2" charset="0"/>
              </a:rPr>
              <a:t>Why</a:t>
            </a:r>
          </a:p>
          <a:p>
            <a:pPr marL="174625" lvl="1" indent="0">
              <a:buNone/>
            </a:pP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Kenapa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harus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dilakukan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analisis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tiap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terhadap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harga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jual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dan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biaya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produksinya</a:t>
            </a:r>
            <a:endParaRPr lang="en-ID" sz="1700" dirty="0">
              <a:solidFill>
                <a:srgbClr val="000000"/>
              </a:solidFill>
              <a:effectLst/>
              <a:latin typeface="YAE5fPSY9qM 0"/>
            </a:endParaRPr>
          </a:p>
          <a:p>
            <a:pPr marL="460375" lvl="1" indent="-285750">
              <a:buFontTx/>
              <a:buChar char="-"/>
            </a:pP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DIkarenakan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hal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mendasar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dari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bisnis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adalah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mendapatkan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keuntungan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sebanyak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banyaknya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maka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parameter yang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harus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dipertahankan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ialah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modal &lt;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pendapatan</a:t>
            </a:r>
            <a:endParaRPr lang="en-ID" sz="1700" b="0" i="0" u="none" strike="noStrike" dirty="0">
              <a:solidFill>
                <a:srgbClr val="000000"/>
              </a:solidFill>
              <a:effectLst/>
              <a:latin typeface="YAE5fPSY9qM 0"/>
            </a:endParaRPr>
          </a:p>
          <a:p>
            <a:pPr marL="174625" lvl="1" indent="0">
              <a:buNone/>
            </a:pPr>
            <a:endParaRPr lang="en-ID" sz="1700" b="1" dirty="0">
              <a:latin typeface="Barlow Light" panose="00000400000000000000" pitchFamily="2" charset="0"/>
            </a:endParaRPr>
          </a:p>
          <a:p>
            <a:r>
              <a:rPr lang="en-ID" sz="2000" b="1" dirty="0">
                <a:latin typeface="Barlow Light" panose="00000400000000000000" pitchFamily="2" charset="0"/>
              </a:rPr>
              <a:t>How</a:t>
            </a:r>
          </a:p>
          <a:p>
            <a:pPr marL="174625" lvl="1" indent="0">
              <a:buNone/>
            </a:pP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Bagaimana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cara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yang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tepat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untuk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mengatasi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masalah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dan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mengkategorikan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 yang </a:t>
            </a:r>
            <a:r>
              <a:rPr lang="en-ID" sz="1700" b="1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ada</a:t>
            </a:r>
            <a:r>
              <a:rPr lang="en-ID" sz="1700" b="1" i="0" u="none" strike="noStrike" dirty="0">
                <a:solidFill>
                  <a:srgbClr val="000000"/>
                </a:solidFill>
                <a:effectLst/>
                <a:latin typeface="YAE5fPSY9qM 0"/>
              </a:rPr>
              <a:t>?</a:t>
            </a:r>
            <a:endParaRPr lang="en-ID" sz="1700" dirty="0">
              <a:solidFill>
                <a:srgbClr val="000000"/>
              </a:solidFill>
              <a:effectLst/>
              <a:latin typeface="YAE5fPSY9qM 0"/>
            </a:endParaRPr>
          </a:p>
          <a:p>
            <a:pPr marL="174625" lvl="1" indent="0">
              <a:buNone/>
            </a:pP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-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Setiap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Produk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memiliki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segmentasi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yang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berbeda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dan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untuk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mengtasi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masalah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secara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mendetail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bisa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dilakukan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pengelompokan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terlebih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dahulu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dengan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melukan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clustering dan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selanjutnya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bisa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dilakukan</a:t>
            </a:r>
            <a:r>
              <a:rPr lang="en-ID" sz="1700" b="0" i="0" u="none" strike="noStrike" dirty="0">
                <a:solidFill>
                  <a:srgbClr val="000000"/>
                </a:solidFill>
                <a:effectLst/>
                <a:latin typeface="YAE5fPSY9qM 0"/>
              </a:rPr>
              <a:t> </a:t>
            </a:r>
            <a:r>
              <a:rPr lang="en-ID" sz="1700" b="0" i="0" u="none" strike="noStrike" dirty="0" err="1">
                <a:solidFill>
                  <a:srgbClr val="000000"/>
                </a:solidFill>
                <a:effectLst/>
                <a:latin typeface="YAE5fPSY9qM 0"/>
              </a:rPr>
              <a:t>analisis</a:t>
            </a:r>
            <a:endParaRPr lang="en-ID" sz="1700" dirty="0">
              <a:solidFill>
                <a:srgbClr val="000000"/>
              </a:solidFill>
              <a:effectLst/>
              <a:latin typeface="YAE5fPSY9qM 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5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389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 err="1">
                <a:latin typeface="Barlow SemiBold" panose="00000700000000000000" pitchFamily="2" charset="0"/>
              </a:rPr>
              <a:t>Metodologi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4948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600" b="0" i="1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Clustering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adalah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salah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satu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teknik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dari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algoritma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machine learning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yaitu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en-ID" sz="1600" b="0" i="1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unsupervised learning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.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Algoritma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en-ID" sz="1600" b="0" i="1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clustering 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membagi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populasi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atau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en-ID" sz="1600" b="0" i="1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data point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dengan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sifat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yang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sama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 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ke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beberapa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kelompok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kecil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untuk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dikelompokkan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. Teknik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ini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merupakan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salah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satu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algoritma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di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dalam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en-ID" sz="1600" b="0" i="1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machine learning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 yang paling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sering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digunakan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oleh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perusahaan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untuk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melakukan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segmentasi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kepada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en-ID" sz="1600" b="0" i="1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customer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mereka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sehingga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dapat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meningkatkan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penjualan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di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perusahaan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sz="16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mereka</a:t>
            </a:r>
            <a:r>
              <a:rPr lang="en-ID" sz="16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.</a:t>
            </a:r>
            <a:endParaRPr lang="en-ID" sz="1600" dirty="0">
              <a:solidFill>
                <a:srgbClr val="3B3B3B"/>
              </a:solidFill>
              <a:latin typeface="poppins" panose="020B0502040204020203" pitchFamily="2" charset="0"/>
            </a:endParaRPr>
          </a:p>
          <a:p>
            <a:pPr marL="0" indent="0">
              <a:buNone/>
            </a:pP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Alasan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menggunakan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metode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ini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adalah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:</a:t>
            </a:r>
          </a:p>
          <a:p>
            <a:pPr marL="342900" indent="-342900">
              <a:buFont typeface="+mj-lt"/>
              <a:buAutoNum type="alphaLcPeriod"/>
            </a:pP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Dataset yang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diberikan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besar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dan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tidak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terstruktur</a:t>
            </a:r>
            <a:endParaRPr lang="en-ID" sz="1600" dirty="0">
              <a:solidFill>
                <a:srgbClr val="3B3B3B"/>
              </a:solidFill>
              <a:latin typeface="poppins" panose="020B0502040204020203" pitchFamily="2" charset="0"/>
            </a:endParaRPr>
          </a:p>
          <a:p>
            <a:pPr marL="457200" lvl="1" indent="0">
              <a:buNone/>
            </a:pP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Kondisi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ini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merupakan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kondisi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yang paling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tepat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untuk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menggunakan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algoritma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ID" sz="1400" b="0" i="1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clustering 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dikarenakan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algoritma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ID" sz="1400" b="0" i="1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clustering 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dapat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mengambil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ID" sz="1400" b="0" i="1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dataset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dengan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jumlah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yang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banyak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tanpa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adanya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instruksi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lalu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mengubahnya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menjadi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sesuatu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yang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berguna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. Pada dataset Final Project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terda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pat</a:t>
            </a:r>
            <a:r>
              <a:rPr lang="en-ID" sz="1400" dirty="0">
                <a:solidFill>
                  <a:srgbClr val="3B3B3B"/>
                </a:solidFill>
                <a:latin typeface="poppins" panose="00000500000000000000" pitchFamily="2" charset="0"/>
              </a:rPr>
              <a:t> 2 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juta</a:t>
            </a:r>
            <a:r>
              <a:rPr lang="en-ID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lebih</a:t>
            </a:r>
            <a:r>
              <a:rPr lang="en-ID" sz="1400" dirty="0">
                <a:solidFill>
                  <a:srgbClr val="3B3B3B"/>
                </a:solidFill>
                <a:latin typeface="poppins" panose="00000500000000000000" pitchFamily="2" charset="0"/>
              </a:rPr>
              <a:t> data pada data event yang 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menjadi</a:t>
            </a:r>
            <a:r>
              <a:rPr lang="en-ID" sz="1400" dirty="0">
                <a:solidFill>
                  <a:srgbClr val="3B3B3B"/>
                </a:solidFill>
                <a:latin typeface="poppins" panose="00000500000000000000" pitchFamily="2" charset="0"/>
              </a:rPr>
              <a:t> data primer 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dapertemen</a:t>
            </a:r>
            <a:r>
              <a:rPr lang="en-ID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produk</a:t>
            </a:r>
            <a:r>
              <a:rPr lang="en-ID" sz="1400" dirty="0">
                <a:solidFill>
                  <a:srgbClr val="3B3B3B"/>
                </a:solidFill>
                <a:latin typeface="poppins" panose="00000500000000000000" pitchFamily="2" charset="0"/>
              </a:rPr>
              <a:t> dan 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memiliki</a:t>
            </a:r>
            <a:r>
              <a:rPr lang="en-ID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banyak</a:t>
            </a:r>
            <a:r>
              <a:rPr lang="en-ID" sz="1400" dirty="0">
                <a:solidFill>
                  <a:srgbClr val="3B3B3B"/>
                </a:solidFill>
                <a:latin typeface="poppins" panose="00000500000000000000" pitchFamily="2" charset="0"/>
              </a:rPr>
              <a:t> missing value dan 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tipe</a:t>
            </a:r>
            <a:r>
              <a:rPr lang="en-ID" sz="1400" dirty="0">
                <a:solidFill>
                  <a:srgbClr val="3B3B3B"/>
                </a:solidFill>
                <a:latin typeface="poppins" panose="00000500000000000000" pitchFamily="2" charset="0"/>
              </a:rPr>
              <a:t> data yang 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masih</a:t>
            </a:r>
            <a:r>
              <a:rPr lang="en-ID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belum</a:t>
            </a:r>
            <a:r>
              <a:rPr lang="en-ID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ID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tepat</a:t>
            </a:r>
            <a:endParaRPr lang="en-ID" sz="1400" b="0" i="0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fi-FI" sz="1600" dirty="0">
                <a:solidFill>
                  <a:srgbClr val="3B3B3B"/>
                </a:solidFill>
                <a:latin typeface="poppins" panose="020B0502040204020203" pitchFamily="2" charset="0"/>
              </a:rPr>
              <a:t>Ingin mencari anomali pada dataset</a:t>
            </a:r>
            <a:endParaRPr lang="en-ID" sz="1600" dirty="0">
              <a:solidFill>
                <a:srgbClr val="3B3B3B"/>
              </a:solidFill>
              <a:latin typeface="poppins" panose="020B0502040204020203" pitchFamily="2" charset="0"/>
            </a:endParaRPr>
          </a:p>
          <a:p>
            <a:pPr marL="457200" lvl="1" indent="0">
              <a:buNone/>
            </a:pP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Kondisi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ini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merupakan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kondisi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yang paling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tepat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untuk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menggunakan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algoritma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ID" sz="1400" b="0" i="1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clustering 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dikarenakan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algoritma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ID" sz="1400" b="0" i="1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clustering 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dapat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mengambil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ID" sz="1400" b="0" i="1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dataset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dengan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jumlah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yang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banyak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tanpa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adanya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instruksi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lalu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mengubahnya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menjadi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sesuatu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yang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berguna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pPr marL="342900" indent="-342900">
              <a:buFont typeface="+mj-lt"/>
              <a:buAutoNum type="alphaLcPeriod"/>
            </a:pP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Tidak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diketahuinya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jumlah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dari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kelas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yang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ingin</a:t>
            </a:r>
            <a:r>
              <a:rPr lang="en-ID" sz="1600" dirty="0">
                <a:solidFill>
                  <a:srgbClr val="3B3B3B"/>
                </a:solidFill>
                <a:latin typeface="poppins" panose="020B0502040204020203" pitchFamily="2" charset="0"/>
              </a:rPr>
              <a:t> </a:t>
            </a:r>
            <a:r>
              <a:rPr lang="en-ID" sz="1600" dirty="0" err="1">
                <a:solidFill>
                  <a:srgbClr val="3B3B3B"/>
                </a:solidFill>
                <a:latin typeface="poppins" panose="020B0502040204020203" pitchFamily="2" charset="0"/>
              </a:rPr>
              <a:t>dibagi</a:t>
            </a:r>
            <a:endParaRPr lang="en-ID" sz="1600" dirty="0">
              <a:solidFill>
                <a:srgbClr val="3B3B3B"/>
              </a:solidFill>
              <a:latin typeface="poppins" panose="020B0502040204020203" pitchFamily="2" charset="0"/>
            </a:endParaRPr>
          </a:p>
          <a:p>
            <a:pPr marL="457200" lvl="1" indent="0">
              <a:buNone/>
            </a:pP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Clustering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adalah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salah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satu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langkah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yang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tepat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apabila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kamu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ingin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memulai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tahap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data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preparasi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dikarenakan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dengan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algoritma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clustering, business question yang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ditetapkan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dapat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terjawab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terkait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sz="1400" b="0" i="0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dengan</a:t>
            </a:r>
            <a:r>
              <a:rPr lang="en-ID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dataset.</a:t>
            </a:r>
          </a:p>
          <a:p>
            <a:pPr marL="457200" lvl="1" indent="0">
              <a:buNone/>
            </a:pPr>
            <a:endParaRPr lang="en-ID" sz="1400" b="0" i="0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6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1234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Hasil dan </a:t>
            </a:r>
            <a:r>
              <a:rPr lang="en-US" dirty="0" err="1">
                <a:latin typeface="Barlow SemiBold" panose="00000700000000000000" pitchFamily="2" charset="0"/>
              </a:rPr>
              <a:t>Pembahasan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889698"/>
            <a:ext cx="8078229" cy="670145"/>
          </a:xfrm>
        </p:spPr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n-US" sz="1400" b="0" i="0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S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etelah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melihat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dataset yang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ada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saya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memutuskan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untuk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membuat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analisis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terhadap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dataset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dengan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cara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membagi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dataset pada table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baru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dimana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table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baru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tersebut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adalah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i="1" dirty="0">
                <a:solidFill>
                  <a:srgbClr val="3B3B3B"/>
                </a:solidFill>
                <a:latin typeface="poppins" panose="00000500000000000000" pitchFamily="2" charset="0"/>
              </a:rPr>
              <a:t>column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(</a:t>
            </a:r>
            <a:r>
              <a:rPr lang="en-US" sz="1400" i="1" dirty="0">
                <a:solidFill>
                  <a:srgbClr val="3B3B3B"/>
                </a:solidFill>
                <a:latin typeface="poppins" panose="00000500000000000000" pitchFamily="2" charset="0"/>
              </a:rPr>
              <a:t>variable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) yang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saya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butuhkan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untuk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lebih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mudah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dalam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melakukan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analisis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0000500000000000000" pitchFamily="2" charset="0"/>
              </a:rPr>
              <a:t>statistik</a:t>
            </a:r>
            <a:r>
              <a:rPr lang="en-US" sz="1400" dirty="0">
                <a:solidFill>
                  <a:srgbClr val="3B3B3B"/>
                </a:solidFill>
                <a:latin typeface="poppins" panose="00000500000000000000" pitchFamily="2" charset="0"/>
              </a:rPr>
              <a:t>. </a:t>
            </a:r>
            <a:endParaRPr lang="en-ID" sz="1400" b="0" i="0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7</a:t>
            </a:fld>
            <a:endParaRPr lang="en-ID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A560150-AC32-4DE2-8C14-663F289DA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46137"/>
              </p:ext>
            </p:extLst>
          </p:nvPr>
        </p:nvGraphicFramePr>
        <p:xfrm>
          <a:off x="1344084" y="3151237"/>
          <a:ext cx="1833568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33568">
                  <a:extLst>
                    <a:ext uri="{9D8B030D-6E8A-4147-A177-3AD203B41FA5}">
                      <a16:colId xmlns:a16="http://schemas.microsoft.com/office/drawing/2014/main" val="3080380301"/>
                    </a:ext>
                  </a:extLst>
                </a:gridCol>
              </a:tblGrid>
              <a:tr h="22182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user_id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19962"/>
                  </a:ext>
                </a:extLst>
              </a:tr>
              <a:tr h="22182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session_id</a:t>
                      </a:r>
                      <a:endParaRPr lang="en-US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182180"/>
                  </a:ext>
                </a:extLst>
              </a:tr>
              <a:tr h="22182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sequance_number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660488"/>
                  </a:ext>
                </a:extLst>
              </a:tr>
              <a:tr h="22182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traffic_source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42720"/>
                  </a:ext>
                </a:extLst>
              </a:tr>
              <a:tr h="22182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browser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748069"/>
                  </a:ext>
                </a:extLst>
              </a:tr>
              <a:tr h="22182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event_type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3374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5C2EE8A-FA79-4C46-B5DD-F2E14C3A1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243101"/>
              </p:ext>
            </p:extLst>
          </p:nvPr>
        </p:nvGraphicFramePr>
        <p:xfrm>
          <a:off x="5248145" y="3153696"/>
          <a:ext cx="2118048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8048">
                  <a:extLst>
                    <a:ext uri="{9D8B030D-6E8A-4147-A177-3AD203B41FA5}">
                      <a16:colId xmlns:a16="http://schemas.microsoft.com/office/drawing/2014/main" val="282539305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Product.name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537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Product.category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3843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Product.brand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307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Product.departemen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271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Created_at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7111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Shipped_at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465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Delivered_at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5002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 SemiBold" panose="020B0609020000020004" pitchFamily="49" charset="0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Returned_at</a:t>
                      </a:r>
                      <a:endParaRPr lang="en-ID" sz="1400" dirty="0">
                        <a:latin typeface="Cascadia Code SemiBold" panose="020B0609020000020004" pitchFamily="49" charset="0"/>
                        <a:ea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85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31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Hasil dan </a:t>
            </a:r>
            <a:r>
              <a:rPr lang="en-US" dirty="0" err="1">
                <a:latin typeface="Barlow SemiBold" panose="00000700000000000000" pitchFamily="2" charset="0"/>
              </a:rPr>
              <a:t>Pembahasan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8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CCF62-712E-4EC1-8684-20A0FDDF5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19" y="1514938"/>
            <a:ext cx="6544561" cy="487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9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23C-9255-4EFA-B92D-CD80CB1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2" y="802433"/>
            <a:ext cx="9822792" cy="888255"/>
          </a:xfrm>
        </p:spPr>
        <p:txBody>
          <a:bodyPr/>
          <a:lstStyle/>
          <a:p>
            <a:r>
              <a:rPr lang="en-US" dirty="0">
                <a:latin typeface="Barlow SemiBold" panose="00000700000000000000" pitchFamily="2" charset="0"/>
              </a:rPr>
              <a:t>Hasil dan </a:t>
            </a:r>
            <a:r>
              <a:rPr lang="en-US" dirty="0" err="1">
                <a:latin typeface="Barlow SemiBold" panose="00000700000000000000" pitchFamily="2" charset="0"/>
              </a:rPr>
              <a:t>Pembahasan</a:t>
            </a:r>
            <a:endParaRPr lang="en-ID" dirty="0">
              <a:latin typeface="Barlow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1FF3-D6E6-4259-A847-4ACC9B7E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2" y="1595535"/>
            <a:ext cx="11369052" cy="6701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400" b="0" i="0" u="sng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Statistik</a:t>
            </a:r>
            <a:r>
              <a:rPr lang="en-US" sz="1400" b="0" i="0" u="sng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1400" b="0" i="0" u="sng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Anlisis</a:t>
            </a:r>
            <a:r>
              <a:rPr lang="en-US" sz="1400" b="0" i="0" u="sng" dirty="0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1400" b="0" i="0" u="sng" dirty="0" err="1">
                <a:solidFill>
                  <a:srgbClr val="3B3B3B"/>
                </a:solidFill>
                <a:effectLst/>
                <a:latin typeface="poppins" panose="00000500000000000000" pitchFamily="2" charset="0"/>
              </a:rPr>
              <a:t>terhadap</a:t>
            </a:r>
            <a:r>
              <a:rPr lang="en-US" sz="1400" u="sng" dirty="0" err="1">
                <a:solidFill>
                  <a:srgbClr val="3B3B3B"/>
                </a:solidFill>
                <a:latin typeface="poppins" panose="00000500000000000000" pitchFamily="2" charset="0"/>
              </a:rPr>
              <a:t>traffic</a:t>
            </a:r>
            <a:r>
              <a:rPr lang="en-US" sz="1400" u="sng" dirty="0">
                <a:solidFill>
                  <a:srgbClr val="3B3B3B"/>
                </a:solidFill>
                <a:latin typeface="poppins" panose="00000500000000000000" pitchFamily="2" charset="0"/>
              </a:rPr>
              <a:t> </a:t>
            </a:r>
            <a:r>
              <a:rPr lang="en-US" sz="1400" u="sng" dirty="0" err="1">
                <a:solidFill>
                  <a:srgbClr val="3B3B3B"/>
                </a:solidFill>
                <a:latin typeface="poppins" panose="00000500000000000000" pitchFamily="2" charset="0"/>
              </a:rPr>
              <a:t>dari</a:t>
            </a:r>
            <a:r>
              <a:rPr lang="en-US" sz="1400" u="sng" dirty="0">
                <a:solidFill>
                  <a:srgbClr val="3B3B3B"/>
                </a:solidFill>
                <a:latin typeface="poppins" panose="00000500000000000000" pitchFamily="2" charset="0"/>
              </a:rPr>
              <a:t> web</a:t>
            </a:r>
            <a:endParaRPr lang="en-ID" sz="1400" b="0" i="0" u="sng" dirty="0">
              <a:solidFill>
                <a:srgbClr val="3B3B3B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9352-D8FB-4368-A2C0-164B2646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85B2-EB6C-406B-A5A9-D2325F8E03B4}" type="slidenum">
              <a:rPr lang="en-ID" smtClean="0"/>
              <a:pPr/>
              <a:t>9</a:t>
            </a:fld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CEAECA-387E-4DEC-9D6D-345BC14A5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83" y="3058782"/>
            <a:ext cx="27241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3C7DA02-66EB-41A7-A6AE-5CA7A0E89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7" y="3058782"/>
            <a:ext cx="29432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8ABA052-3E13-4EAE-AB66-86C2FC78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66" y="3058782"/>
            <a:ext cx="29337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08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896</Words>
  <Application>Microsoft Office PowerPoint</Application>
  <PresentationFormat>Widescreen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Bahnschrift</vt:lpstr>
      <vt:lpstr>Barlow Black</vt:lpstr>
      <vt:lpstr>Barlow Light</vt:lpstr>
      <vt:lpstr>Barlow Medium</vt:lpstr>
      <vt:lpstr>Barlow SemiBold</vt:lpstr>
      <vt:lpstr>Calibri</vt:lpstr>
      <vt:lpstr>Calibri Light</vt:lpstr>
      <vt:lpstr>Cascadia Code SemiBold</vt:lpstr>
      <vt:lpstr>poppins</vt:lpstr>
      <vt:lpstr>YAE5fPSY9qM 0</vt:lpstr>
      <vt:lpstr>Office Theme</vt:lpstr>
      <vt:lpstr>PowerPoint Presentation</vt:lpstr>
      <vt:lpstr>GROUP 106</vt:lpstr>
      <vt:lpstr>PowerPoint Presentation</vt:lpstr>
      <vt:lpstr>Latar Belakang</vt:lpstr>
      <vt:lpstr>Latar Belakang</vt:lpstr>
      <vt:lpstr>Metodologi</vt:lpstr>
      <vt:lpstr>Hasil dan Pembahasan</vt:lpstr>
      <vt:lpstr>Hasil dan Pembahasan</vt:lpstr>
      <vt:lpstr>Hasil dan Pembahasan</vt:lpstr>
      <vt:lpstr>Hasil dan Pembahasan</vt:lpstr>
      <vt:lpstr>Hasil dan Pembahasan</vt:lpstr>
      <vt:lpstr>Hasil dan Pembahasan</vt:lpstr>
      <vt:lpstr>Hasil dan Pembahasan</vt:lpstr>
      <vt:lpstr>PowerPoint Presentation</vt:lpstr>
      <vt:lpstr>Hasil dan Pembahasan</vt:lpstr>
      <vt:lpstr>Hasil dan Pembahasan</vt:lpstr>
      <vt:lpstr>Hasil dan Pembahasan</vt:lpstr>
      <vt:lpstr>Hasil dan Pembahasan</vt:lpstr>
      <vt:lpstr>Kesimpulan dan Saran</vt:lpstr>
      <vt:lpstr>Kesimpulan dan Saran</vt:lpstr>
      <vt:lpstr>Kesimpulan dan Saran</vt:lpstr>
      <vt:lpstr>Kesimpulan dan 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</dc:title>
  <dc:creator>Jordi Ambat</dc:creator>
  <cp:lastModifiedBy>Jordi Ambat</cp:lastModifiedBy>
  <cp:revision>29</cp:revision>
  <dcterms:created xsi:type="dcterms:W3CDTF">2022-06-30T09:24:33Z</dcterms:created>
  <dcterms:modified xsi:type="dcterms:W3CDTF">2022-07-01T04:06:45Z</dcterms:modified>
</cp:coreProperties>
</file>