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0"/>
  </p:notesMasterIdLst>
  <p:sldIdLst>
    <p:sldId id="264" r:id="rId2"/>
    <p:sldId id="266" r:id="rId3"/>
    <p:sldId id="258" r:id="rId4"/>
    <p:sldId id="267" r:id="rId5"/>
    <p:sldId id="260" r:id="rId6"/>
    <p:sldId id="261" r:id="rId7"/>
    <p:sldId id="263" r:id="rId8"/>
    <p:sldId id="268" r:id="rId9"/>
  </p:sldIdLst>
  <p:sldSz cx="16640175" cy="93599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0000"/>
    <a:srgbClr val="FF0000"/>
    <a:srgbClr val="00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93" autoAdjust="0"/>
    <p:restoredTop sz="96247" autoAdjust="0"/>
  </p:normalViewPr>
  <p:slideViewPr>
    <p:cSldViewPr snapToGrid="0">
      <p:cViewPr varScale="1">
        <p:scale>
          <a:sx n="78" d="100"/>
          <a:sy n="78" d="100"/>
        </p:scale>
        <p:origin x="13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3FF5D-A208-4314-AC59-081436CA260C}" type="datetimeFigureOut">
              <a:rPr lang="en-US" smtClean="0"/>
              <a:t>7/6/2024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F70C0-2CE3-41BA-8D80-4DF8A85698D2}" type="slidenum">
              <a:rPr lang="en-US" smtClean="0"/>
              <a:t>‹#›</a:t>
            </a:fld>
            <a:endParaRPr lang="en-US"/>
          </a:p>
        </p:txBody>
      </p:sp>
    </p:spTree>
    <p:extLst>
      <p:ext uri="{BB962C8B-B14F-4D97-AF65-F5344CB8AC3E}">
        <p14:creationId xmlns:p14="http://schemas.microsoft.com/office/powerpoint/2010/main" val="318176113"/>
      </p:ext>
    </p:extLst>
  </p:cSld>
  <p:clrMap bg1="lt1" tx1="dk1" bg2="lt2" tx2="dk2" accent1="accent1" accent2="accent2" accent3="accent3" accent4="accent4" accent5="accent5" accent6="accent6" hlink="hlink" folHlink="folHlink"/>
  <p:notesStyle>
    <a:lvl1pPr marL="0" algn="l" defTabSz="1347526" rtl="0" eaLnBrk="1" latinLnBrk="0" hangingPunct="1">
      <a:defRPr sz="1769" kern="1200">
        <a:solidFill>
          <a:schemeClr val="tx1"/>
        </a:solidFill>
        <a:latin typeface="+mn-lt"/>
        <a:ea typeface="+mn-ea"/>
        <a:cs typeface="+mn-cs"/>
      </a:defRPr>
    </a:lvl1pPr>
    <a:lvl2pPr marL="673763" algn="l" defTabSz="1347526" rtl="0" eaLnBrk="1" latinLnBrk="0" hangingPunct="1">
      <a:defRPr sz="1769" kern="1200">
        <a:solidFill>
          <a:schemeClr val="tx1"/>
        </a:solidFill>
        <a:latin typeface="+mn-lt"/>
        <a:ea typeface="+mn-ea"/>
        <a:cs typeface="+mn-cs"/>
      </a:defRPr>
    </a:lvl2pPr>
    <a:lvl3pPr marL="1347526" algn="l" defTabSz="1347526" rtl="0" eaLnBrk="1" latinLnBrk="0" hangingPunct="1">
      <a:defRPr sz="1769" kern="1200">
        <a:solidFill>
          <a:schemeClr val="tx1"/>
        </a:solidFill>
        <a:latin typeface="+mn-lt"/>
        <a:ea typeface="+mn-ea"/>
        <a:cs typeface="+mn-cs"/>
      </a:defRPr>
    </a:lvl3pPr>
    <a:lvl4pPr marL="2021290" algn="l" defTabSz="1347526" rtl="0" eaLnBrk="1" latinLnBrk="0" hangingPunct="1">
      <a:defRPr sz="1769" kern="1200">
        <a:solidFill>
          <a:schemeClr val="tx1"/>
        </a:solidFill>
        <a:latin typeface="+mn-lt"/>
        <a:ea typeface="+mn-ea"/>
        <a:cs typeface="+mn-cs"/>
      </a:defRPr>
    </a:lvl4pPr>
    <a:lvl5pPr marL="2695050" algn="l" defTabSz="1347526" rtl="0" eaLnBrk="1" latinLnBrk="0" hangingPunct="1">
      <a:defRPr sz="1769" kern="1200">
        <a:solidFill>
          <a:schemeClr val="tx1"/>
        </a:solidFill>
        <a:latin typeface="+mn-lt"/>
        <a:ea typeface="+mn-ea"/>
        <a:cs typeface="+mn-cs"/>
      </a:defRPr>
    </a:lvl5pPr>
    <a:lvl6pPr marL="3368814" algn="l" defTabSz="1347526" rtl="0" eaLnBrk="1" latinLnBrk="0" hangingPunct="1">
      <a:defRPr sz="1769" kern="1200">
        <a:solidFill>
          <a:schemeClr val="tx1"/>
        </a:solidFill>
        <a:latin typeface="+mn-lt"/>
        <a:ea typeface="+mn-ea"/>
        <a:cs typeface="+mn-cs"/>
      </a:defRPr>
    </a:lvl6pPr>
    <a:lvl7pPr marL="4042577" algn="l" defTabSz="1347526" rtl="0" eaLnBrk="1" latinLnBrk="0" hangingPunct="1">
      <a:defRPr sz="1769" kern="1200">
        <a:solidFill>
          <a:schemeClr val="tx1"/>
        </a:solidFill>
        <a:latin typeface="+mn-lt"/>
        <a:ea typeface="+mn-ea"/>
        <a:cs typeface="+mn-cs"/>
      </a:defRPr>
    </a:lvl7pPr>
    <a:lvl8pPr marL="4716341" algn="l" defTabSz="1347526" rtl="0" eaLnBrk="1" latinLnBrk="0" hangingPunct="1">
      <a:defRPr sz="1769" kern="1200">
        <a:solidFill>
          <a:schemeClr val="tx1"/>
        </a:solidFill>
        <a:latin typeface="+mn-lt"/>
        <a:ea typeface="+mn-ea"/>
        <a:cs typeface="+mn-cs"/>
      </a:defRPr>
    </a:lvl8pPr>
    <a:lvl9pPr marL="5390103" algn="l" defTabSz="1347526" rtl="0" eaLnBrk="1" latinLnBrk="0" hangingPunct="1">
      <a:defRPr sz="17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5</a:t>
            </a:fld>
            <a:endParaRPr lang="en-US"/>
          </a:p>
        </p:txBody>
      </p:sp>
    </p:spTree>
    <p:extLst>
      <p:ext uri="{BB962C8B-B14F-4D97-AF65-F5344CB8AC3E}">
        <p14:creationId xmlns:p14="http://schemas.microsoft.com/office/powerpoint/2010/main" val="92399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6</a:t>
            </a:fld>
            <a:endParaRPr lang="en-US"/>
          </a:p>
        </p:txBody>
      </p:sp>
    </p:spTree>
    <p:extLst>
      <p:ext uri="{BB962C8B-B14F-4D97-AF65-F5344CB8AC3E}">
        <p14:creationId xmlns:p14="http://schemas.microsoft.com/office/powerpoint/2010/main" val="363834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7</a:t>
            </a:fld>
            <a:endParaRPr lang="en-US"/>
          </a:p>
        </p:txBody>
      </p:sp>
    </p:spTree>
    <p:extLst>
      <p:ext uri="{BB962C8B-B14F-4D97-AF65-F5344CB8AC3E}">
        <p14:creationId xmlns:p14="http://schemas.microsoft.com/office/powerpoint/2010/main" val="220029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0022" y="1531818"/>
            <a:ext cx="12480131" cy="3258632"/>
          </a:xfrm>
        </p:spPr>
        <p:txBody>
          <a:bodyPr anchor="b"/>
          <a:lstStyle>
            <a:lvl1pPr algn="ctr">
              <a:defRPr sz="8189"/>
            </a:lvl1pPr>
          </a:lstStyle>
          <a:p>
            <a:r>
              <a:rPr lang="en-US"/>
              <a:t>Click to edit Master title style</a:t>
            </a:r>
            <a:endParaRPr lang="en-US" dirty="0"/>
          </a:p>
        </p:txBody>
      </p:sp>
      <p:sp>
        <p:nvSpPr>
          <p:cNvPr id="3" name="Subtitle 2"/>
          <p:cNvSpPr>
            <a:spLocks noGrp="1"/>
          </p:cNvSpPr>
          <p:nvPr>
            <p:ph type="subTitle" idx="1"/>
          </p:nvPr>
        </p:nvSpPr>
        <p:spPr>
          <a:xfrm>
            <a:off x="2080022" y="4916115"/>
            <a:ext cx="12480131" cy="2259809"/>
          </a:xfrm>
        </p:spPr>
        <p:txBody>
          <a:bodyPr/>
          <a:lstStyle>
            <a:lvl1pPr marL="0" indent="0" algn="ctr">
              <a:buNone/>
              <a:defRPr sz="3276"/>
            </a:lvl1pPr>
            <a:lvl2pPr marL="623987" indent="0" algn="ctr">
              <a:buNone/>
              <a:defRPr sz="2730"/>
            </a:lvl2pPr>
            <a:lvl3pPr marL="1247973" indent="0" algn="ctr">
              <a:buNone/>
              <a:defRPr sz="2457"/>
            </a:lvl3pPr>
            <a:lvl4pPr marL="1871960" indent="0" algn="ctr">
              <a:buNone/>
              <a:defRPr sz="2184"/>
            </a:lvl4pPr>
            <a:lvl5pPr marL="2495946" indent="0" algn="ctr">
              <a:buNone/>
              <a:defRPr sz="2184"/>
            </a:lvl5pPr>
            <a:lvl6pPr marL="3119933" indent="0" algn="ctr">
              <a:buNone/>
              <a:defRPr sz="2184"/>
            </a:lvl6pPr>
            <a:lvl7pPr marL="3743919" indent="0" algn="ctr">
              <a:buNone/>
              <a:defRPr sz="2184"/>
            </a:lvl7pPr>
            <a:lvl8pPr marL="4367906" indent="0" algn="ctr">
              <a:buNone/>
              <a:defRPr sz="2184"/>
            </a:lvl8pPr>
            <a:lvl9pPr marL="4991892" indent="0" algn="ctr">
              <a:buNone/>
              <a:defRPr sz="218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282160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13398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08125" y="498328"/>
            <a:ext cx="3588038" cy="793208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4012" y="498328"/>
            <a:ext cx="10556111" cy="79320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61661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8393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5345" y="2333476"/>
            <a:ext cx="14352151" cy="3893458"/>
          </a:xfrm>
        </p:spPr>
        <p:txBody>
          <a:bodyPr anchor="b"/>
          <a:lstStyle>
            <a:lvl1pPr>
              <a:defRPr sz="8189"/>
            </a:lvl1pPr>
          </a:lstStyle>
          <a:p>
            <a:r>
              <a:rPr lang="en-US"/>
              <a:t>Click to edit Master title style</a:t>
            </a:r>
            <a:endParaRPr lang="en-US" dirty="0"/>
          </a:p>
        </p:txBody>
      </p:sp>
      <p:sp>
        <p:nvSpPr>
          <p:cNvPr id="3" name="Text Placeholder 2"/>
          <p:cNvSpPr>
            <a:spLocks noGrp="1"/>
          </p:cNvSpPr>
          <p:nvPr>
            <p:ph type="body" idx="1"/>
          </p:nvPr>
        </p:nvSpPr>
        <p:spPr>
          <a:xfrm>
            <a:off x="1135345" y="6263768"/>
            <a:ext cx="14352151" cy="2047477"/>
          </a:xfrm>
        </p:spPr>
        <p:txBody>
          <a:bodyPr/>
          <a:lstStyle>
            <a:lvl1pPr marL="0" indent="0">
              <a:buNone/>
              <a:defRPr sz="3276">
                <a:solidFill>
                  <a:schemeClr val="tx1">
                    <a:tint val="75000"/>
                  </a:schemeClr>
                </a:solidFill>
              </a:defRPr>
            </a:lvl1pPr>
            <a:lvl2pPr marL="623987" indent="0">
              <a:buNone/>
              <a:defRPr sz="2730">
                <a:solidFill>
                  <a:schemeClr val="tx1">
                    <a:tint val="75000"/>
                  </a:schemeClr>
                </a:solidFill>
              </a:defRPr>
            </a:lvl2pPr>
            <a:lvl3pPr marL="1247973" indent="0">
              <a:buNone/>
              <a:defRPr sz="2457">
                <a:solidFill>
                  <a:schemeClr val="tx1">
                    <a:tint val="75000"/>
                  </a:schemeClr>
                </a:solidFill>
              </a:defRPr>
            </a:lvl3pPr>
            <a:lvl4pPr marL="1871960" indent="0">
              <a:buNone/>
              <a:defRPr sz="2184">
                <a:solidFill>
                  <a:schemeClr val="tx1">
                    <a:tint val="75000"/>
                  </a:schemeClr>
                </a:solidFill>
              </a:defRPr>
            </a:lvl4pPr>
            <a:lvl5pPr marL="2495946" indent="0">
              <a:buNone/>
              <a:defRPr sz="2184">
                <a:solidFill>
                  <a:schemeClr val="tx1">
                    <a:tint val="75000"/>
                  </a:schemeClr>
                </a:solidFill>
              </a:defRPr>
            </a:lvl5pPr>
            <a:lvl6pPr marL="3119933" indent="0">
              <a:buNone/>
              <a:defRPr sz="2184">
                <a:solidFill>
                  <a:schemeClr val="tx1">
                    <a:tint val="75000"/>
                  </a:schemeClr>
                </a:solidFill>
              </a:defRPr>
            </a:lvl6pPr>
            <a:lvl7pPr marL="3743919" indent="0">
              <a:buNone/>
              <a:defRPr sz="2184">
                <a:solidFill>
                  <a:schemeClr val="tx1">
                    <a:tint val="75000"/>
                  </a:schemeClr>
                </a:solidFill>
              </a:defRPr>
            </a:lvl7pPr>
            <a:lvl8pPr marL="4367906" indent="0">
              <a:buNone/>
              <a:defRPr sz="2184">
                <a:solidFill>
                  <a:schemeClr val="tx1">
                    <a:tint val="75000"/>
                  </a:schemeClr>
                </a:solidFill>
              </a:defRPr>
            </a:lvl8pPr>
            <a:lvl9pPr marL="4991892" indent="0">
              <a:buNone/>
              <a:defRPr sz="218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53835E-33D4-45E3-925F-9A4DDE80A361}"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204122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4012" y="2491640"/>
            <a:ext cx="7072074" cy="59387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24089" y="2491640"/>
            <a:ext cx="7072074" cy="59387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53835E-33D4-45E3-925F-9A4DDE80A361}"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8681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6179" y="498329"/>
            <a:ext cx="14352151" cy="18091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180" y="2294476"/>
            <a:ext cx="7039573" cy="1124487"/>
          </a:xfrm>
        </p:spPr>
        <p:txBody>
          <a:bodyPr anchor="b"/>
          <a:lstStyle>
            <a:lvl1pPr marL="0" indent="0">
              <a:buNone/>
              <a:defRPr sz="3276" b="1"/>
            </a:lvl1pPr>
            <a:lvl2pPr marL="623987" indent="0">
              <a:buNone/>
              <a:defRPr sz="2730" b="1"/>
            </a:lvl2pPr>
            <a:lvl3pPr marL="1247973" indent="0">
              <a:buNone/>
              <a:defRPr sz="2457" b="1"/>
            </a:lvl3pPr>
            <a:lvl4pPr marL="1871960" indent="0">
              <a:buNone/>
              <a:defRPr sz="2184" b="1"/>
            </a:lvl4pPr>
            <a:lvl5pPr marL="2495946" indent="0">
              <a:buNone/>
              <a:defRPr sz="2184" b="1"/>
            </a:lvl5pPr>
            <a:lvl6pPr marL="3119933" indent="0">
              <a:buNone/>
              <a:defRPr sz="2184" b="1"/>
            </a:lvl6pPr>
            <a:lvl7pPr marL="3743919" indent="0">
              <a:buNone/>
              <a:defRPr sz="2184" b="1"/>
            </a:lvl7pPr>
            <a:lvl8pPr marL="4367906" indent="0">
              <a:buNone/>
              <a:defRPr sz="2184" b="1"/>
            </a:lvl8pPr>
            <a:lvl9pPr marL="4991892" indent="0">
              <a:buNone/>
              <a:defRPr sz="2184" b="1"/>
            </a:lvl9pPr>
          </a:lstStyle>
          <a:p>
            <a:pPr lvl="0"/>
            <a:r>
              <a:rPr lang="en-US"/>
              <a:t>Click to edit Master text styles</a:t>
            </a:r>
          </a:p>
        </p:txBody>
      </p:sp>
      <p:sp>
        <p:nvSpPr>
          <p:cNvPr id="4" name="Content Placeholder 3"/>
          <p:cNvSpPr>
            <a:spLocks noGrp="1"/>
          </p:cNvSpPr>
          <p:nvPr>
            <p:ph sz="half" idx="2"/>
          </p:nvPr>
        </p:nvSpPr>
        <p:spPr>
          <a:xfrm>
            <a:off x="1146180" y="3418964"/>
            <a:ext cx="7039573" cy="5028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24088" y="2294476"/>
            <a:ext cx="7074242" cy="1124487"/>
          </a:xfrm>
        </p:spPr>
        <p:txBody>
          <a:bodyPr anchor="b"/>
          <a:lstStyle>
            <a:lvl1pPr marL="0" indent="0">
              <a:buNone/>
              <a:defRPr sz="3276" b="1"/>
            </a:lvl1pPr>
            <a:lvl2pPr marL="623987" indent="0">
              <a:buNone/>
              <a:defRPr sz="2730" b="1"/>
            </a:lvl2pPr>
            <a:lvl3pPr marL="1247973" indent="0">
              <a:buNone/>
              <a:defRPr sz="2457" b="1"/>
            </a:lvl3pPr>
            <a:lvl4pPr marL="1871960" indent="0">
              <a:buNone/>
              <a:defRPr sz="2184" b="1"/>
            </a:lvl4pPr>
            <a:lvl5pPr marL="2495946" indent="0">
              <a:buNone/>
              <a:defRPr sz="2184" b="1"/>
            </a:lvl5pPr>
            <a:lvl6pPr marL="3119933" indent="0">
              <a:buNone/>
              <a:defRPr sz="2184" b="1"/>
            </a:lvl6pPr>
            <a:lvl7pPr marL="3743919" indent="0">
              <a:buNone/>
              <a:defRPr sz="2184" b="1"/>
            </a:lvl7pPr>
            <a:lvl8pPr marL="4367906" indent="0">
              <a:buNone/>
              <a:defRPr sz="2184" b="1"/>
            </a:lvl8pPr>
            <a:lvl9pPr marL="4991892" indent="0">
              <a:buNone/>
              <a:defRPr sz="2184" b="1"/>
            </a:lvl9pPr>
          </a:lstStyle>
          <a:p>
            <a:pPr lvl="0"/>
            <a:r>
              <a:rPr lang="en-US"/>
              <a:t>Click to edit Master text styles</a:t>
            </a:r>
          </a:p>
        </p:txBody>
      </p:sp>
      <p:sp>
        <p:nvSpPr>
          <p:cNvPr id="6" name="Content Placeholder 5"/>
          <p:cNvSpPr>
            <a:spLocks noGrp="1"/>
          </p:cNvSpPr>
          <p:nvPr>
            <p:ph sz="quarter" idx="4"/>
          </p:nvPr>
        </p:nvSpPr>
        <p:spPr>
          <a:xfrm>
            <a:off x="8424088" y="3418964"/>
            <a:ext cx="7074242" cy="5028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53835E-33D4-45E3-925F-9A4DDE80A361}"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12463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53835E-33D4-45E3-925F-9A4DDE80A361}"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32418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835E-33D4-45E3-925F-9A4DDE80A361}"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03974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180" y="623993"/>
            <a:ext cx="5366889" cy="2183977"/>
          </a:xfrm>
        </p:spPr>
        <p:txBody>
          <a:bodyPr anchor="b"/>
          <a:lstStyle>
            <a:lvl1pPr>
              <a:defRPr sz="4367"/>
            </a:lvl1pPr>
          </a:lstStyle>
          <a:p>
            <a:r>
              <a:rPr lang="en-US"/>
              <a:t>Click to edit Master title style</a:t>
            </a:r>
            <a:endParaRPr lang="en-US" dirty="0"/>
          </a:p>
        </p:txBody>
      </p:sp>
      <p:sp>
        <p:nvSpPr>
          <p:cNvPr id="3" name="Content Placeholder 2"/>
          <p:cNvSpPr>
            <a:spLocks noGrp="1"/>
          </p:cNvSpPr>
          <p:nvPr>
            <p:ph idx="1"/>
          </p:nvPr>
        </p:nvSpPr>
        <p:spPr>
          <a:xfrm>
            <a:off x="7074242" y="1347653"/>
            <a:ext cx="8424089" cy="6651596"/>
          </a:xfrm>
        </p:spPr>
        <p:txBody>
          <a:bodyPr/>
          <a:lstStyle>
            <a:lvl1pPr>
              <a:defRPr sz="4367"/>
            </a:lvl1pPr>
            <a:lvl2pPr>
              <a:defRPr sz="3821"/>
            </a:lvl2pPr>
            <a:lvl3pPr>
              <a:defRPr sz="3276"/>
            </a:lvl3pPr>
            <a:lvl4pPr>
              <a:defRPr sz="2730"/>
            </a:lvl4pPr>
            <a:lvl5pPr>
              <a:defRPr sz="2730"/>
            </a:lvl5pPr>
            <a:lvl6pPr>
              <a:defRPr sz="2730"/>
            </a:lvl6pPr>
            <a:lvl7pPr>
              <a:defRPr sz="2730"/>
            </a:lvl7pPr>
            <a:lvl8pPr>
              <a:defRPr sz="2730"/>
            </a:lvl8pPr>
            <a:lvl9pPr>
              <a:defRPr sz="27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180" y="2807970"/>
            <a:ext cx="5366889" cy="5202112"/>
          </a:xfrm>
        </p:spPr>
        <p:txBody>
          <a:bodyPr/>
          <a:lstStyle>
            <a:lvl1pPr marL="0" indent="0">
              <a:buNone/>
              <a:defRPr sz="2184"/>
            </a:lvl1pPr>
            <a:lvl2pPr marL="623987" indent="0">
              <a:buNone/>
              <a:defRPr sz="1911"/>
            </a:lvl2pPr>
            <a:lvl3pPr marL="1247973" indent="0">
              <a:buNone/>
              <a:defRPr sz="1638"/>
            </a:lvl3pPr>
            <a:lvl4pPr marL="1871960" indent="0">
              <a:buNone/>
              <a:defRPr sz="1365"/>
            </a:lvl4pPr>
            <a:lvl5pPr marL="2495946" indent="0">
              <a:buNone/>
              <a:defRPr sz="1365"/>
            </a:lvl5pPr>
            <a:lvl6pPr marL="3119933" indent="0">
              <a:buNone/>
              <a:defRPr sz="1365"/>
            </a:lvl6pPr>
            <a:lvl7pPr marL="3743919" indent="0">
              <a:buNone/>
              <a:defRPr sz="1365"/>
            </a:lvl7pPr>
            <a:lvl8pPr marL="4367906" indent="0">
              <a:buNone/>
              <a:defRPr sz="1365"/>
            </a:lvl8pPr>
            <a:lvl9pPr marL="4991892" indent="0">
              <a:buNone/>
              <a:defRPr sz="1365"/>
            </a:lvl9pPr>
          </a:lstStyle>
          <a:p>
            <a:pPr lvl="0"/>
            <a:r>
              <a:rPr lang="en-US"/>
              <a:t>Click to edit Master text styles</a:t>
            </a:r>
          </a:p>
        </p:txBody>
      </p:sp>
      <p:sp>
        <p:nvSpPr>
          <p:cNvPr id="5" name="Date Placeholder 4"/>
          <p:cNvSpPr>
            <a:spLocks noGrp="1"/>
          </p:cNvSpPr>
          <p:nvPr>
            <p:ph type="dt" sz="half" idx="10"/>
          </p:nvPr>
        </p:nvSpPr>
        <p:spPr/>
        <p:txBody>
          <a:bodyPr/>
          <a:lstStyle/>
          <a:p>
            <a:fld id="{A753835E-33D4-45E3-925F-9A4DDE80A361}"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1409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180" y="623993"/>
            <a:ext cx="5366889" cy="2183977"/>
          </a:xfrm>
        </p:spPr>
        <p:txBody>
          <a:bodyPr anchor="b"/>
          <a:lstStyle>
            <a:lvl1pPr>
              <a:defRPr sz="4367"/>
            </a:lvl1pPr>
          </a:lstStyle>
          <a:p>
            <a:r>
              <a:rPr lang="en-US"/>
              <a:t>Click to edit Master title style</a:t>
            </a:r>
            <a:endParaRPr lang="en-US" dirty="0"/>
          </a:p>
        </p:txBody>
      </p:sp>
      <p:sp>
        <p:nvSpPr>
          <p:cNvPr id="3" name="Picture Placeholder 2"/>
          <p:cNvSpPr>
            <a:spLocks noGrp="1" noChangeAspect="1"/>
          </p:cNvSpPr>
          <p:nvPr>
            <p:ph type="pic" idx="1"/>
          </p:nvPr>
        </p:nvSpPr>
        <p:spPr>
          <a:xfrm>
            <a:off x="7074242" y="1347653"/>
            <a:ext cx="8424089" cy="6651596"/>
          </a:xfrm>
        </p:spPr>
        <p:txBody>
          <a:bodyPr anchor="t"/>
          <a:lstStyle>
            <a:lvl1pPr marL="0" indent="0">
              <a:buNone/>
              <a:defRPr sz="4367"/>
            </a:lvl1pPr>
            <a:lvl2pPr marL="623987" indent="0">
              <a:buNone/>
              <a:defRPr sz="3821"/>
            </a:lvl2pPr>
            <a:lvl3pPr marL="1247973" indent="0">
              <a:buNone/>
              <a:defRPr sz="3276"/>
            </a:lvl3pPr>
            <a:lvl4pPr marL="1871960" indent="0">
              <a:buNone/>
              <a:defRPr sz="2730"/>
            </a:lvl4pPr>
            <a:lvl5pPr marL="2495946" indent="0">
              <a:buNone/>
              <a:defRPr sz="2730"/>
            </a:lvl5pPr>
            <a:lvl6pPr marL="3119933" indent="0">
              <a:buNone/>
              <a:defRPr sz="2730"/>
            </a:lvl6pPr>
            <a:lvl7pPr marL="3743919" indent="0">
              <a:buNone/>
              <a:defRPr sz="2730"/>
            </a:lvl7pPr>
            <a:lvl8pPr marL="4367906" indent="0">
              <a:buNone/>
              <a:defRPr sz="2730"/>
            </a:lvl8pPr>
            <a:lvl9pPr marL="4991892" indent="0">
              <a:buNone/>
              <a:defRPr sz="2730"/>
            </a:lvl9pPr>
          </a:lstStyle>
          <a:p>
            <a:r>
              <a:rPr lang="en-US"/>
              <a:t>Click icon to add picture</a:t>
            </a:r>
            <a:endParaRPr lang="en-US" dirty="0"/>
          </a:p>
        </p:txBody>
      </p:sp>
      <p:sp>
        <p:nvSpPr>
          <p:cNvPr id="4" name="Text Placeholder 3"/>
          <p:cNvSpPr>
            <a:spLocks noGrp="1"/>
          </p:cNvSpPr>
          <p:nvPr>
            <p:ph type="body" sz="half" idx="2"/>
          </p:nvPr>
        </p:nvSpPr>
        <p:spPr>
          <a:xfrm>
            <a:off x="1146180" y="2807970"/>
            <a:ext cx="5366889" cy="5202112"/>
          </a:xfrm>
        </p:spPr>
        <p:txBody>
          <a:bodyPr/>
          <a:lstStyle>
            <a:lvl1pPr marL="0" indent="0">
              <a:buNone/>
              <a:defRPr sz="2184"/>
            </a:lvl1pPr>
            <a:lvl2pPr marL="623987" indent="0">
              <a:buNone/>
              <a:defRPr sz="1911"/>
            </a:lvl2pPr>
            <a:lvl3pPr marL="1247973" indent="0">
              <a:buNone/>
              <a:defRPr sz="1638"/>
            </a:lvl3pPr>
            <a:lvl4pPr marL="1871960" indent="0">
              <a:buNone/>
              <a:defRPr sz="1365"/>
            </a:lvl4pPr>
            <a:lvl5pPr marL="2495946" indent="0">
              <a:buNone/>
              <a:defRPr sz="1365"/>
            </a:lvl5pPr>
            <a:lvl6pPr marL="3119933" indent="0">
              <a:buNone/>
              <a:defRPr sz="1365"/>
            </a:lvl6pPr>
            <a:lvl7pPr marL="3743919" indent="0">
              <a:buNone/>
              <a:defRPr sz="1365"/>
            </a:lvl7pPr>
            <a:lvl8pPr marL="4367906" indent="0">
              <a:buNone/>
              <a:defRPr sz="1365"/>
            </a:lvl8pPr>
            <a:lvl9pPr marL="4991892" indent="0">
              <a:buNone/>
              <a:defRPr sz="1365"/>
            </a:lvl9pPr>
          </a:lstStyle>
          <a:p>
            <a:pPr lvl="0"/>
            <a:r>
              <a:rPr lang="en-US"/>
              <a:t>Click to edit Master text styles</a:t>
            </a:r>
          </a:p>
        </p:txBody>
      </p:sp>
      <p:sp>
        <p:nvSpPr>
          <p:cNvPr id="5" name="Date Placeholder 4"/>
          <p:cNvSpPr>
            <a:spLocks noGrp="1"/>
          </p:cNvSpPr>
          <p:nvPr>
            <p:ph type="dt" sz="half" idx="10"/>
          </p:nvPr>
        </p:nvSpPr>
        <p:spPr/>
        <p:txBody>
          <a:bodyPr/>
          <a:lstStyle/>
          <a:p>
            <a:fld id="{A753835E-33D4-45E3-925F-9A4DDE80A361}"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86093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4012" y="498329"/>
            <a:ext cx="14352151" cy="18091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4012" y="2491640"/>
            <a:ext cx="14352151" cy="59387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4012" y="8675241"/>
            <a:ext cx="3744039" cy="498328"/>
          </a:xfrm>
          <a:prstGeom prst="rect">
            <a:avLst/>
          </a:prstGeom>
        </p:spPr>
        <p:txBody>
          <a:bodyPr vert="horz" lIns="91440" tIns="45720" rIns="91440" bIns="45720" rtlCol="0" anchor="ctr"/>
          <a:lstStyle>
            <a:lvl1pPr algn="l">
              <a:defRPr sz="1638">
                <a:solidFill>
                  <a:schemeClr val="tx1">
                    <a:tint val="75000"/>
                  </a:schemeClr>
                </a:solidFill>
              </a:defRPr>
            </a:lvl1pPr>
          </a:lstStyle>
          <a:p>
            <a:fld id="{A753835E-33D4-45E3-925F-9A4DDE80A361}" type="datetimeFigureOut">
              <a:rPr lang="en-US" smtClean="0"/>
              <a:t>7/6/2024</a:t>
            </a:fld>
            <a:endParaRPr lang="en-US"/>
          </a:p>
        </p:txBody>
      </p:sp>
      <p:sp>
        <p:nvSpPr>
          <p:cNvPr id="5" name="Footer Placeholder 4"/>
          <p:cNvSpPr>
            <a:spLocks noGrp="1"/>
          </p:cNvSpPr>
          <p:nvPr>
            <p:ph type="ftr" sz="quarter" idx="3"/>
          </p:nvPr>
        </p:nvSpPr>
        <p:spPr>
          <a:xfrm>
            <a:off x="5512058" y="8675241"/>
            <a:ext cx="5616059" cy="498328"/>
          </a:xfrm>
          <a:prstGeom prst="rect">
            <a:avLst/>
          </a:prstGeom>
        </p:spPr>
        <p:txBody>
          <a:bodyPr vert="horz" lIns="91440" tIns="45720" rIns="91440" bIns="45720" rtlCol="0" anchor="ctr"/>
          <a:lstStyle>
            <a:lvl1pPr algn="ctr">
              <a:defRPr sz="163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752124" y="8675241"/>
            <a:ext cx="3744039" cy="498328"/>
          </a:xfrm>
          <a:prstGeom prst="rect">
            <a:avLst/>
          </a:prstGeom>
        </p:spPr>
        <p:txBody>
          <a:bodyPr vert="horz" lIns="91440" tIns="45720" rIns="91440" bIns="45720" rtlCol="0" anchor="ctr"/>
          <a:lstStyle>
            <a:lvl1pPr algn="r">
              <a:defRPr sz="1638">
                <a:solidFill>
                  <a:schemeClr val="tx1">
                    <a:tint val="75000"/>
                  </a:schemeClr>
                </a:solidFill>
              </a:defRPr>
            </a:lvl1pPr>
          </a:lstStyle>
          <a:p>
            <a:fld id="{8F431793-C88C-4E1E-ABB4-040405EC9C4F}" type="slidenum">
              <a:rPr lang="en-US" smtClean="0"/>
              <a:t>‹#›</a:t>
            </a:fld>
            <a:endParaRPr lang="en-US"/>
          </a:p>
        </p:txBody>
      </p:sp>
    </p:spTree>
    <p:extLst>
      <p:ext uri="{BB962C8B-B14F-4D97-AF65-F5344CB8AC3E}">
        <p14:creationId xmlns:p14="http://schemas.microsoft.com/office/powerpoint/2010/main" val="186762775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1247973" rtl="0" eaLnBrk="1" latinLnBrk="0" hangingPunct="1">
        <a:lnSpc>
          <a:spcPct val="90000"/>
        </a:lnSpc>
        <a:spcBef>
          <a:spcPct val="0"/>
        </a:spcBef>
        <a:buNone/>
        <a:defRPr sz="6005" kern="1200">
          <a:solidFill>
            <a:schemeClr val="tx1"/>
          </a:solidFill>
          <a:latin typeface="+mj-lt"/>
          <a:ea typeface="+mj-ea"/>
          <a:cs typeface="+mj-cs"/>
        </a:defRPr>
      </a:lvl1pPr>
    </p:titleStyle>
    <p:bodyStyle>
      <a:lvl1pPr marL="311993" indent="-311993" algn="l" defTabSz="1247973" rtl="0" eaLnBrk="1" latinLnBrk="0" hangingPunct="1">
        <a:lnSpc>
          <a:spcPct val="90000"/>
        </a:lnSpc>
        <a:spcBef>
          <a:spcPts val="1365"/>
        </a:spcBef>
        <a:buFont typeface="Arial" panose="020B0604020202020204" pitchFamily="34" charset="0"/>
        <a:buChar char="•"/>
        <a:defRPr sz="3821" kern="1200">
          <a:solidFill>
            <a:schemeClr val="tx1"/>
          </a:solidFill>
          <a:latin typeface="+mn-lt"/>
          <a:ea typeface="+mn-ea"/>
          <a:cs typeface="+mn-cs"/>
        </a:defRPr>
      </a:lvl1pPr>
      <a:lvl2pPr marL="935980" indent="-311993" algn="l" defTabSz="1247973" rtl="0" eaLnBrk="1" latinLnBrk="0" hangingPunct="1">
        <a:lnSpc>
          <a:spcPct val="90000"/>
        </a:lnSpc>
        <a:spcBef>
          <a:spcPts val="682"/>
        </a:spcBef>
        <a:buFont typeface="Arial" panose="020B0604020202020204" pitchFamily="34" charset="0"/>
        <a:buChar char="•"/>
        <a:defRPr sz="3276" kern="1200">
          <a:solidFill>
            <a:schemeClr val="tx1"/>
          </a:solidFill>
          <a:latin typeface="+mn-lt"/>
          <a:ea typeface="+mn-ea"/>
          <a:cs typeface="+mn-cs"/>
        </a:defRPr>
      </a:lvl2pPr>
      <a:lvl3pPr marL="1559966" indent="-311993" algn="l" defTabSz="1247973" rtl="0" eaLnBrk="1" latinLnBrk="0" hangingPunct="1">
        <a:lnSpc>
          <a:spcPct val="90000"/>
        </a:lnSpc>
        <a:spcBef>
          <a:spcPts val="682"/>
        </a:spcBef>
        <a:buFont typeface="Arial" panose="020B0604020202020204" pitchFamily="34" charset="0"/>
        <a:buChar char="•"/>
        <a:defRPr sz="2730" kern="1200">
          <a:solidFill>
            <a:schemeClr val="tx1"/>
          </a:solidFill>
          <a:latin typeface="+mn-lt"/>
          <a:ea typeface="+mn-ea"/>
          <a:cs typeface="+mn-cs"/>
        </a:defRPr>
      </a:lvl3pPr>
      <a:lvl4pPr marL="2183953"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4pPr>
      <a:lvl5pPr marL="2807940"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5pPr>
      <a:lvl6pPr marL="3431926"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6pPr>
      <a:lvl7pPr marL="4055913"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7pPr>
      <a:lvl8pPr marL="4679899"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8pPr>
      <a:lvl9pPr marL="5303886"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9pPr>
    </p:bodyStyle>
    <p:otherStyle>
      <a:defPPr>
        <a:defRPr lang="en-US"/>
      </a:defPPr>
      <a:lvl1pPr marL="0" algn="l" defTabSz="1247973" rtl="0" eaLnBrk="1" latinLnBrk="0" hangingPunct="1">
        <a:defRPr sz="2457" kern="1200">
          <a:solidFill>
            <a:schemeClr val="tx1"/>
          </a:solidFill>
          <a:latin typeface="+mn-lt"/>
          <a:ea typeface="+mn-ea"/>
          <a:cs typeface="+mn-cs"/>
        </a:defRPr>
      </a:lvl1pPr>
      <a:lvl2pPr marL="623987" algn="l" defTabSz="1247973" rtl="0" eaLnBrk="1" latinLnBrk="0" hangingPunct="1">
        <a:defRPr sz="2457" kern="1200">
          <a:solidFill>
            <a:schemeClr val="tx1"/>
          </a:solidFill>
          <a:latin typeface="+mn-lt"/>
          <a:ea typeface="+mn-ea"/>
          <a:cs typeface="+mn-cs"/>
        </a:defRPr>
      </a:lvl2pPr>
      <a:lvl3pPr marL="1247973" algn="l" defTabSz="1247973" rtl="0" eaLnBrk="1" latinLnBrk="0" hangingPunct="1">
        <a:defRPr sz="2457" kern="1200">
          <a:solidFill>
            <a:schemeClr val="tx1"/>
          </a:solidFill>
          <a:latin typeface="+mn-lt"/>
          <a:ea typeface="+mn-ea"/>
          <a:cs typeface="+mn-cs"/>
        </a:defRPr>
      </a:lvl3pPr>
      <a:lvl4pPr marL="1871960" algn="l" defTabSz="1247973" rtl="0" eaLnBrk="1" latinLnBrk="0" hangingPunct="1">
        <a:defRPr sz="2457" kern="1200">
          <a:solidFill>
            <a:schemeClr val="tx1"/>
          </a:solidFill>
          <a:latin typeface="+mn-lt"/>
          <a:ea typeface="+mn-ea"/>
          <a:cs typeface="+mn-cs"/>
        </a:defRPr>
      </a:lvl4pPr>
      <a:lvl5pPr marL="2495946" algn="l" defTabSz="1247973" rtl="0" eaLnBrk="1" latinLnBrk="0" hangingPunct="1">
        <a:defRPr sz="2457" kern="1200">
          <a:solidFill>
            <a:schemeClr val="tx1"/>
          </a:solidFill>
          <a:latin typeface="+mn-lt"/>
          <a:ea typeface="+mn-ea"/>
          <a:cs typeface="+mn-cs"/>
        </a:defRPr>
      </a:lvl5pPr>
      <a:lvl6pPr marL="3119933" algn="l" defTabSz="1247973" rtl="0" eaLnBrk="1" latinLnBrk="0" hangingPunct="1">
        <a:defRPr sz="2457" kern="1200">
          <a:solidFill>
            <a:schemeClr val="tx1"/>
          </a:solidFill>
          <a:latin typeface="+mn-lt"/>
          <a:ea typeface="+mn-ea"/>
          <a:cs typeface="+mn-cs"/>
        </a:defRPr>
      </a:lvl6pPr>
      <a:lvl7pPr marL="3743919" algn="l" defTabSz="1247973" rtl="0" eaLnBrk="1" latinLnBrk="0" hangingPunct="1">
        <a:defRPr sz="2457" kern="1200">
          <a:solidFill>
            <a:schemeClr val="tx1"/>
          </a:solidFill>
          <a:latin typeface="+mn-lt"/>
          <a:ea typeface="+mn-ea"/>
          <a:cs typeface="+mn-cs"/>
        </a:defRPr>
      </a:lvl7pPr>
      <a:lvl8pPr marL="4367906" algn="l" defTabSz="1247973" rtl="0" eaLnBrk="1" latinLnBrk="0" hangingPunct="1">
        <a:defRPr sz="2457" kern="1200">
          <a:solidFill>
            <a:schemeClr val="tx1"/>
          </a:solidFill>
          <a:latin typeface="+mn-lt"/>
          <a:ea typeface="+mn-ea"/>
          <a:cs typeface="+mn-cs"/>
        </a:defRPr>
      </a:lvl8pPr>
      <a:lvl9pPr marL="4991892" algn="l" defTabSz="1247973" rtl="0" eaLnBrk="1" latinLnBrk="0" hangingPunct="1">
        <a:defRPr sz="24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6AB5D8B-89FB-792F-4C37-F5B2A9B909D0}"/>
              </a:ext>
            </a:extLst>
          </p:cNvPr>
          <p:cNvPicPr>
            <a:picLocks noChangeAspect="1"/>
          </p:cNvPicPr>
          <p:nvPr/>
        </p:nvPicPr>
        <p:blipFill>
          <a:blip r:embed="rId2"/>
          <a:stretch>
            <a:fillRect/>
          </a:stretch>
        </p:blipFill>
        <p:spPr>
          <a:xfrm>
            <a:off x="1190626" y="1364348"/>
            <a:ext cx="14258925" cy="6581775"/>
          </a:xfrm>
          <a:prstGeom prst="rect">
            <a:avLst/>
          </a:prstGeom>
          <a:ln>
            <a:solidFill>
              <a:schemeClr val="bg2">
                <a:lumMod val="50000"/>
              </a:schemeClr>
            </a:solidFill>
          </a:ln>
        </p:spPr>
      </p:pic>
      <p:sp>
        <p:nvSpPr>
          <p:cNvPr id="15" name="Freeform 14"/>
          <p:cNvSpPr/>
          <p:nvPr/>
        </p:nvSpPr>
        <p:spPr>
          <a:xfrm rot="10800000">
            <a:off x="9591674" y="2489122"/>
            <a:ext cx="1047748" cy="377901"/>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cxnSp>
        <p:nvCxnSpPr>
          <p:cNvPr id="17" name="Straight Arrow Connector 16"/>
          <p:cNvCxnSpPr>
            <a:cxnSpLocks/>
          </p:cNvCxnSpPr>
          <p:nvPr/>
        </p:nvCxnSpPr>
        <p:spPr>
          <a:xfrm>
            <a:off x="3323440" y="2648546"/>
            <a:ext cx="937664"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1304310" y="2489123"/>
            <a:ext cx="2019130" cy="1549477"/>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4" name="TextBox 13"/>
          <p:cNvSpPr txBox="1"/>
          <p:nvPr/>
        </p:nvSpPr>
        <p:spPr>
          <a:xfrm>
            <a:off x="3698032" y="2198672"/>
            <a:ext cx="4060942" cy="5832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Navigation buttons: from 1. Model Select to 4. Simulation Results.</a:t>
            </a:r>
          </a:p>
        </p:txBody>
      </p:sp>
      <p:sp>
        <p:nvSpPr>
          <p:cNvPr id="7" name="Rounded Rectangle 29">
            <a:extLst>
              <a:ext uri="{FF2B5EF4-FFF2-40B4-BE49-F238E27FC236}">
                <a16:creationId xmlns:a16="http://schemas.microsoft.com/office/drawing/2014/main" id="{3D4ECC00-4A81-AC67-33C0-0753EF4F7279}"/>
              </a:ext>
            </a:extLst>
          </p:cNvPr>
          <p:cNvSpPr/>
          <p:nvPr/>
        </p:nvSpPr>
        <p:spPr>
          <a:xfrm>
            <a:off x="7994391" y="3021884"/>
            <a:ext cx="3077263" cy="250158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cxnSp>
        <p:nvCxnSpPr>
          <p:cNvPr id="8" name="Straight Arrow Connector 7">
            <a:extLst>
              <a:ext uri="{FF2B5EF4-FFF2-40B4-BE49-F238E27FC236}">
                <a16:creationId xmlns:a16="http://schemas.microsoft.com/office/drawing/2014/main" id="{7240D8C0-0A3B-84B6-C5A4-1D38C3CA2CE6}"/>
              </a:ext>
            </a:extLst>
          </p:cNvPr>
          <p:cNvCxnSpPr>
            <a:cxnSpLocks/>
          </p:cNvCxnSpPr>
          <p:nvPr/>
        </p:nvCxnSpPr>
        <p:spPr>
          <a:xfrm flipH="1">
            <a:off x="7553325" y="3188701"/>
            <a:ext cx="563493"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ounded Rectangle 58">
            <a:extLst>
              <a:ext uri="{FF2B5EF4-FFF2-40B4-BE49-F238E27FC236}">
                <a16:creationId xmlns:a16="http://schemas.microsoft.com/office/drawing/2014/main" id="{EF17687E-389C-842E-628C-7623114C5E66}"/>
              </a:ext>
            </a:extLst>
          </p:cNvPr>
          <p:cNvSpPr/>
          <p:nvPr/>
        </p:nvSpPr>
        <p:spPr>
          <a:xfrm>
            <a:off x="14142449" y="1468641"/>
            <a:ext cx="449251" cy="327259"/>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6" name="TextBox 15">
            <a:extLst>
              <a:ext uri="{FF2B5EF4-FFF2-40B4-BE49-F238E27FC236}">
                <a16:creationId xmlns:a16="http://schemas.microsoft.com/office/drawing/2014/main" id="{A8D823F0-BBB9-363B-06E7-AFC3579801FE}"/>
              </a:ext>
            </a:extLst>
          </p:cNvPr>
          <p:cNvSpPr txBox="1"/>
          <p:nvPr/>
        </p:nvSpPr>
        <p:spPr>
          <a:xfrm>
            <a:off x="12809732" y="1775820"/>
            <a:ext cx="1721333"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pPr algn="ctr"/>
            <a:r>
              <a:rPr lang="en-US" sz="1595" i="1" dirty="0">
                <a:solidFill>
                  <a:srgbClr val="C00000"/>
                </a:solidFill>
                <a:latin typeface="Myriad Pro" panose="020B0503030403020204" pitchFamily="34" charset="0"/>
              </a:rPr>
              <a:t>Tutorial</a:t>
            </a:r>
          </a:p>
        </p:txBody>
      </p:sp>
      <p:sp>
        <p:nvSpPr>
          <p:cNvPr id="2" name="TextBox 1">
            <a:extLst>
              <a:ext uri="{FF2B5EF4-FFF2-40B4-BE49-F238E27FC236}">
                <a16:creationId xmlns:a16="http://schemas.microsoft.com/office/drawing/2014/main" id="{BDEB9899-C410-E778-BAE2-721FA7CE5F8C}"/>
              </a:ext>
            </a:extLst>
          </p:cNvPr>
          <p:cNvSpPr txBox="1"/>
          <p:nvPr/>
        </p:nvSpPr>
        <p:spPr>
          <a:xfrm>
            <a:off x="4105748" y="-474802"/>
            <a:ext cx="8428679" cy="337785"/>
          </a:xfrm>
          <a:prstGeom prst="rect">
            <a:avLst/>
          </a:prstGeom>
          <a:noFill/>
        </p:spPr>
        <p:txBody>
          <a:bodyPr wrap="square" rtlCol="0">
            <a:spAutoFit/>
          </a:bodyPr>
          <a:lstStyle/>
          <a:p>
            <a:pPr algn="ctr"/>
            <a:r>
              <a:rPr lang="en-US" sz="1595" dirty="0">
                <a:latin typeface="Myriad Pro" panose="020B0503030403020204"/>
              </a:rPr>
              <a:t>Model Select – Model Source</a:t>
            </a:r>
            <a:endParaRPr lang="en-150" sz="1595" dirty="0">
              <a:latin typeface="Myriad Pro" panose="020B0503030403020204"/>
            </a:endParaRPr>
          </a:p>
        </p:txBody>
      </p:sp>
      <p:sp>
        <p:nvSpPr>
          <p:cNvPr id="5" name="TextBox 4">
            <a:extLst>
              <a:ext uri="{FF2B5EF4-FFF2-40B4-BE49-F238E27FC236}">
                <a16:creationId xmlns:a16="http://schemas.microsoft.com/office/drawing/2014/main" id="{D96E8686-59CA-7AE3-96BA-CFFFEA3C6F73}"/>
              </a:ext>
            </a:extLst>
          </p:cNvPr>
          <p:cNvSpPr txBox="1"/>
          <p:nvPr/>
        </p:nvSpPr>
        <p:spPr>
          <a:xfrm flipH="1">
            <a:off x="1190623" y="407768"/>
            <a:ext cx="14258928" cy="523220"/>
          </a:xfrm>
          <a:prstGeom prst="rect">
            <a:avLst/>
          </a:prstGeom>
          <a:noFill/>
        </p:spPr>
        <p:txBody>
          <a:bodyPr wrap="square" rtlCol="0">
            <a:spAutoFit/>
          </a:bodyPr>
          <a:lstStyle/>
          <a:p>
            <a:pPr algn="ctr"/>
            <a:r>
              <a:rPr lang="en-US" sz="2800" dirty="0">
                <a:latin typeface="Myriad Pro" panose="020B0503030403020204"/>
              </a:rPr>
              <a:t>1. Model Select – Model Source</a:t>
            </a:r>
            <a:endParaRPr lang="en-150" sz="2800" dirty="0">
              <a:latin typeface="Myriad Pro" panose="020B0503030403020204"/>
            </a:endParaRPr>
          </a:p>
        </p:txBody>
      </p:sp>
      <p:cxnSp>
        <p:nvCxnSpPr>
          <p:cNvPr id="13" name="Straight Arrow Connector 12">
            <a:extLst>
              <a:ext uri="{FF2B5EF4-FFF2-40B4-BE49-F238E27FC236}">
                <a16:creationId xmlns:a16="http://schemas.microsoft.com/office/drawing/2014/main" id="{64B1EC95-31DC-FA5C-B8BE-F5533AA40450}"/>
              </a:ext>
            </a:extLst>
          </p:cNvPr>
          <p:cNvCxnSpPr>
            <a:cxnSpLocks/>
          </p:cNvCxnSpPr>
          <p:nvPr/>
        </p:nvCxnSpPr>
        <p:spPr>
          <a:xfrm>
            <a:off x="15068550" y="1797253"/>
            <a:ext cx="0" cy="575653"/>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13634" y="1763696"/>
            <a:ext cx="2164964" cy="82868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Information buttons can be found across the application.</a:t>
            </a:r>
          </a:p>
        </p:txBody>
      </p:sp>
      <p:sp>
        <p:nvSpPr>
          <p:cNvPr id="60" name="TextBox 59"/>
          <p:cNvSpPr txBox="1"/>
          <p:nvPr/>
        </p:nvSpPr>
        <p:spPr>
          <a:xfrm>
            <a:off x="13546215" y="2204014"/>
            <a:ext cx="1721333"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pPr algn="ctr"/>
            <a:r>
              <a:rPr lang="en-US" sz="1595" i="1" dirty="0">
                <a:solidFill>
                  <a:srgbClr val="C00000"/>
                </a:solidFill>
                <a:latin typeface="Myriad Pro" panose="020B0503030403020204" pitchFamily="34" charset="0"/>
              </a:rPr>
              <a:t>Login &amp; Register</a:t>
            </a:r>
          </a:p>
        </p:txBody>
      </p:sp>
      <p:sp>
        <p:nvSpPr>
          <p:cNvPr id="22" name="Rounded Rectangle 58">
            <a:extLst>
              <a:ext uri="{FF2B5EF4-FFF2-40B4-BE49-F238E27FC236}">
                <a16:creationId xmlns:a16="http://schemas.microsoft.com/office/drawing/2014/main" id="{9077BFC5-7E1A-55BA-99F3-7E7DE493882B}"/>
              </a:ext>
            </a:extLst>
          </p:cNvPr>
          <p:cNvSpPr/>
          <p:nvPr/>
        </p:nvSpPr>
        <p:spPr>
          <a:xfrm>
            <a:off x="14846270" y="1468641"/>
            <a:ext cx="449251" cy="327259"/>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0" name="TextBox 9"/>
          <p:cNvSpPr txBox="1"/>
          <p:nvPr/>
        </p:nvSpPr>
        <p:spPr>
          <a:xfrm>
            <a:off x="4259148" y="2993655"/>
            <a:ext cx="3564232" cy="3283206"/>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u="sng" dirty="0">
                <a:solidFill>
                  <a:srgbClr val="C00000"/>
                </a:solidFill>
                <a:latin typeface="Myriad Pro" panose="020B0503030403020204" pitchFamily="34" charset="0"/>
              </a:rPr>
              <a:t>Create New Model</a:t>
            </a:r>
          </a:p>
          <a:p>
            <a:r>
              <a:rPr lang="en-US" sz="1595" i="1" dirty="0">
                <a:solidFill>
                  <a:srgbClr val="C00000"/>
                </a:solidFill>
                <a:latin typeface="Myriad Pro" panose="020B0503030403020204" pitchFamily="34" charset="0"/>
              </a:rPr>
              <a:t>Create a blank model. Model can’t be saved unless user is logged in.</a:t>
            </a:r>
          </a:p>
          <a:p>
            <a:r>
              <a:rPr lang="en-US" sz="1595" i="1" u="sng" dirty="0">
                <a:solidFill>
                  <a:srgbClr val="C00000"/>
                </a:solidFill>
                <a:latin typeface="Myriad Pro" panose="020B0503030403020204" pitchFamily="34" charset="0"/>
              </a:rPr>
              <a:t>Public Repository</a:t>
            </a:r>
          </a:p>
          <a:p>
            <a:r>
              <a:rPr lang="en-US" sz="1595" i="1" dirty="0">
                <a:solidFill>
                  <a:srgbClr val="C00000"/>
                </a:solidFill>
                <a:latin typeface="Myriad Pro" panose="020B0503030403020204" pitchFamily="34" charset="0"/>
              </a:rPr>
              <a:t>Load public models. Model can’t be saved unless user is logged in.</a:t>
            </a:r>
          </a:p>
          <a:p>
            <a:r>
              <a:rPr lang="en-US" sz="1595" i="1" u="sng" dirty="0">
                <a:solidFill>
                  <a:srgbClr val="C00000"/>
                </a:solidFill>
                <a:latin typeface="Myriad Pro" panose="020B0503030403020204" pitchFamily="34" charset="0"/>
              </a:rPr>
              <a:t>Private Repository</a:t>
            </a:r>
          </a:p>
          <a:p>
            <a:r>
              <a:rPr lang="en-US" sz="1595" i="1" dirty="0">
                <a:solidFill>
                  <a:srgbClr val="C00000"/>
                </a:solidFill>
                <a:latin typeface="Myriad Pro" panose="020B0503030403020204" pitchFamily="34" charset="0"/>
              </a:rPr>
              <a:t>Load and modify your personal models. Models can be saved into your private repository.</a:t>
            </a:r>
          </a:p>
          <a:p>
            <a:r>
              <a:rPr lang="en-US" sz="1595" i="1" u="sng" dirty="0">
                <a:solidFill>
                  <a:srgbClr val="C00000"/>
                </a:solidFill>
                <a:latin typeface="Myriad Pro" panose="020B0503030403020204" pitchFamily="34" charset="0"/>
              </a:rPr>
              <a:t>Import SBML Model File</a:t>
            </a:r>
          </a:p>
          <a:p>
            <a:r>
              <a:rPr lang="en-US" sz="1595" i="1" dirty="0">
                <a:solidFill>
                  <a:srgbClr val="C00000"/>
                </a:solidFill>
                <a:latin typeface="Myriad Pro" panose="020B0503030403020204" pitchFamily="34" charset="0"/>
              </a:rPr>
              <a:t>Upload a SBML model file. Model can’t be saved unless user is logged in.</a:t>
            </a:r>
          </a:p>
        </p:txBody>
      </p:sp>
      <p:sp>
        <p:nvSpPr>
          <p:cNvPr id="24" name="Rounded Rectangle 29">
            <a:extLst>
              <a:ext uri="{FF2B5EF4-FFF2-40B4-BE49-F238E27FC236}">
                <a16:creationId xmlns:a16="http://schemas.microsoft.com/office/drawing/2014/main" id="{F6512492-F9F2-351C-3B79-828A82E4F6D0}"/>
              </a:ext>
            </a:extLst>
          </p:cNvPr>
          <p:cNvSpPr/>
          <p:nvPr/>
        </p:nvSpPr>
        <p:spPr>
          <a:xfrm>
            <a:off x="8759088" y="3762375"/>
            <a:ext cx="1546962" cy="27622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Tree>
    <p:extLst>
      <p:ext uri="{BB962C8B-B14F-4D97-AF65-F5344CB8AC3E}">
        <p14:creationId xmlns:p14="http://schemas.microsoft.com/office/powerpoint/2010/main" val="19183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CDAF58-7B2E-481C-EEF6-F740BF412EA9}"/>
              </a:ext>
            </a:extLst>
          </p:cNvPr>
          <p:cNvPicPr>
            <a:picLocks noChangeAspect="1"/>
          </p:cNvPicPr>
          <p:nvPr/>
        </p:nvPicPr>
        <p:blipFill>
          <a:blip r:embed="rId2"/>
          <a:stretch>
            <a:fillRect/>
          </a:stretch>
        </p:blipFill>
        <p:spPr>
          <a:xfrm>
            <a:off x="1190625" y="1401419"/>
            <a:ext cx="14258925" cy="6581775"/>
          </a:xfrm>
          <a:prstGeom prst="rect">
            <a:avLst/>
          </a:prstGeom>
          <a:ln>
            <a:solidFill>
              <a:schemeClr val="bg2">
                <a:lumMod val="50000"/>
              </a:schemeClr>
            </a:solidFill>
          </a:ln>
        </p:spPr>
      </p:pic>
      <p:sp>
        <p:nvSpPr>
          <p:cNvPr id="2" name="TextBox 1">
            <a:extLst>
              <a:ext uri="{FF2B5EF4-FFF2-40B4-BE49-F238E27FC236}">
                <a16:creationId xmlns:a16="http://schemas.microsoft.com/office/drawing/2014/main" id="{BDEB9899-C410-E778-BAE2-721FA7CE5F8C}"/>
              </a:ext>
            </a:extLst>
          </p:cNvPr>
          <p:cNvSpPr txBox="1"/>
          <p:nvPr/>
        </p:nvSpPr>
        <p:spPr>
          <a:xfrm>
            <a:off x="4105748" y="-474802"/>
            <a:ext cx="8428679" cy="337785"/>
          </a:xfrm>
          <a:prstGeom prst="rect">
            <a:avLst/>
          </a:prstGeom>
          <a:noFill/>
        </p:spPr>
        <p:txBody>
          <a:bodyPr wrap="square" rtlCol="0">
            <a:spAutoFit/>
          </a:bodyPr>
          <a:lstStyle/>
          <a:p>
            <a:pPr algn="ctr"/>
            <a:r>
              <a:rPr lang="en-US" sz="1595" dirty="0">
                <a:latin typeface="Myriad Pro" panose="020B0503030403020204"/>
              </a:rPr>
              <a:t>Model Select – Model Source</a:t>
            </a:r>
            <a:endParaRPr lang="en-150" sz="1595" dirty="0">
              <a:latin typeface="Myriad Pro" panose="020B0503030403020204"/>
            </a:endParaRPr>
          </a:p>
        </p:txBody>
      </p:sp>
      <p:sp>
        <p:nvSpPr>
          <p:cNvPr id="5" name="TextBox 4">
            <a:extLst>
              <a:ext uri="{FF2B5EF4-FFF2-40B4-BE49-F238E27FC236}">
                <a16:creationId xmlns:a16="http://schemas.microsoft.com/office/drawing/2014/main" id="{D96E8686-59CA-7AE3-96BA-CFFFEA3C6F73}"/>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1. Model Select – Model Repository</a:t>
            </a:r>
            <a:endParaRPr lang="en-150" sz="2800" dirty="0">
              <a:latin typeface="Myriad Pro" panose="020B0503030403020204"/>
            </a:endParaRPr>
          </a:p>
        </p:txBody>
      </p:sp>
      <p:sp>
        <p:nvSpPr>
          <p:cNvPr id="19" name="Rounded Rectangle 29">
            <a:extLst>
              <a:ext uri="{FF2B5EF4-FFF2-40B4-BE49-F238E27FC236}">
                <a16:creationId xmlns:a16="http://schemas.microsoft.com/office/drawing/2014/main" id="{D117B83D-90CF-0BD0-E261-31679286FF21}"/>
              </a:ext>
            </a:extLst>
          </p:cNvPr>
          <p:cNvSpPr/>
          <p:nvPr/>
        </p:nvSpPr>
        <p:spPr>
          <a:xfrm>
            <a:off x="13320584" y="7389340"/>
            <a:ext cx="2057131" cy="471724"/>
          </a:xfrm>
          <a:prstGeom prst="roundRect">
            <a:avLst/>
          </a:prstGeom>
          <a:noFill/>
          <a:ln w="19050">
            <a:solidFill>
              <a:srgbClr val="C00000"/>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29" name="TextBox 28">
            <a:extLst>
              <a:ext uri="{FF2B5EF4-FFF2-40B4-BE49-F238E27FC236}">
                <a16:creationId xmlns:a16="http://schemas.microsoft.com/office/drawing/2014/main" id="{1671D164-0565-CA22-40C9-CC4909ECBE00}"/>
              </a:ext>
            </a:extLst>
          </p:cNvPr>
          <p:cNvSpPr txBox="1"/>
          <p:nvPr/>
        </p:nvSpPr>
        <p:spPr>
          <a:xfrm>
            <a:off x="10720365" y="7468666"/>
            <a:ext cx="2482004"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pPr algn="ctr"/>
            <a:r>
              <a:rPr lang="en-US" sz="1595" dirty="0">
                <a:solidFill>
                  <a:srgbClr val="C00000"/>
                </a:solidFill>
                <a:latin typeface="Myriad Pro" panose="020B0503030403020204" pitchFamily="34" charset="0"/>
              </a:rPr>
              <a:t>Load the model to edit.</a:t>
            </a:r>
          </a:p>
        </p:txBody>
      </p:sp>
      <p:sp>
        <p:nvSpPr>
          <p:cNvPr id="31" name="Rounded Rectangle 29">
            <a:extLst>
              <a:ext uri="{FF2B5EF4-FFF2-40B4-BE49-F238E27FC236}">
                <a16:creationId xmlns:a16="http://schemas.microsoft.com/office/drawing/2014/main" id="{E0A495C2-78AF-88A6-AE17-AFDC35A26128}"/>
              </a:ext>
            </a:extLst>
          </p:cNvPr>
          <p:cNvSpPr/>
          <p:nvPr/>
        </p:nvSpPr>
        <p:spPr>
          <a:xfrm>
            <a:off x="3805881" y="3709135"/>
            <a:ext cx="5276335" cy="471724"/>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2" name="Rounded Rectangle 29">
            <a:extLst>
              <a:ext uri="{FF2B5EF4-FFF2-40B4-BE49-F238E27FC236}">
                <a16:creationId xmlns:a16="http://schemas.microsoft.com/office/drawing/2014/main" id="{25452AC2-EAB8-CBDE-2F8E-91AB53C0465A}"/>
              </a:ext>
            </a:extLst>
          </p:cNvPr>
          <p:cNvSpPr/>
          <p:nvPr/>
        </p:nvSpPr>
        <p:spPr>
          <a:xfrm>
            <a:off x="3805881" y="5511114"/>
            <a:ext cx="7401722" cy="1915297"/>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3" name="TextBox 12">
            <a:extLst>
              <a:ext uri="{FF2B5EF4-FFF2-40B4-BE49-F238E27FC236}">
                <a16:creationId xmlns:a16="http://schemas.microsoft.com/office/drawing/2014/main" id="{7D1A9143-4FF4-5300-AFA1-31142B83FA76}"/>
              </a:ext>
            </a:extLst>
          </p:cNvPr>
          <p:cNvSpPr txBox="1"/>
          <p:nvPr/>
        </p:nvSpPr>
        <p:spPr>
          <a:xfrm>
            <a:off x="7146661" y="3607212"/>
            <a:ext cx="2899382"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pPr algn="ctr"/>
            <a:r>
              <a:rPr lang="en-US" sz="1595" dirty="0">
                <a:solidFill>
                  <a:srgbClr val="C00000"/>
                </a:solidFill>
                <a:latin typeface="Myriad Pro" panose="020B0503030403020204" pitchFamily="34" charset="0"/>
              </a:rPr>
              <a:t>Select a model from the list.</a:t>
            </a:r>
          </a:p>
        </p:txBody>
      </p:sp>
      <p:sp>
        <p:nvSpPr>
          <p:cNvPr id="24" name="TextBox 23">
            <a:extLst>
              <a:ext uri="{FF2B5EF4-FFF2-40B4-BE49-F238E27FC236}">
                <a16:creationId xmlns:a16="http://schemas.microsoft.com/office/drawing/2014/main" id="{118074EB-D612-F7DE-C015-76CA0057270F}"/>
              </a:ext>
            </a:extLst>
          </p:cNvPr>
          <p:cNvSpPr txBox="1"/>
          <p:nvPr/>
        </p:nvSpPr>
        <p:spPr>
          <a:xfrm>
            <a:off x="9479886" y="5658090"/>
            <a:ext cx="2784207"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pPr algn="ctr"/>
            <a:r>
              <a:rPr lang="en-US" sz="1595" dirty="0">
                <a:solidFill>
                  <a:srgbClr val="C00000"/>
                </a:solidFill>
                <a:latin typeface="Myriad Pro" panose="020B0503030403020204" pitchFamily="34" charset="0"/>
              </a:rPr>
              <a:t>Selected model description.</a:t>
            </a:r>
          </a:p>
        </p:txBody>
      </p:sp>
    </p:spTree>
    <p:extLst>
      <p:ext uri="{BB962C8B-B14F-4D97-AF65-F5344CB8AC3E}">
        <p14:creationId xmlns:p14="http://schemas.microsoft.com/office/powerpoint/2010/main" val="207060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A1F5A7-DE1F-0D0D-630C-83A62EB54DDC}"/>
              </a:ext>
            </a:extLst>
          </p:cNvPr>
          <p:cNvPicPr>
            <a:picLocks noChangeAspect="1"/>
          </p:cNvPicPr>
          <p:nvPr/>
        </p:nvPicPr>
        <p:blipFill>
          <a:blip r:embed="rId2"/>
          <a:stretch>
            <a:fillRect/>
          </a:stretch>
        </p:blipFill>
        <p:spPr>
          <a:xfrm>
            <a:off x="1190625" y="1389062"/>
            <a:ext cx="14258925" cy="6581775"/>
          </a:xfrm>
          <a:prstGeom prst="rect">
            <a:avLst/>
          </a:prstGeom>
          <a:ln>
            <a:solidFill>
              <a:schemeClr val="bg2">
                <a:lumMod val="50000"/>
              </a:schemeClr>
            </a:solidFill>
          </a:ln>
        </p:spPr>
      </p:pic>
      <p:sp>
        <p:nvSpPr>
          <p:cNvPr id="15" name="Freeform 14"/>
          <p:cNvSpPr/>
          <p:nvPr/>
        </p:nvSpPr>
        <p:spPr>
          <a:xfrm flipV="1">
            <a:off x="9621460" y="4363018"/>
            <a:ext cx="1135440" cy="590838"/>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0" name="Rounded Rectangle 29"/>
          <p:cNvSpPr/>
          <p:nvPr/>
        </p:nvSpPr>
        <p:spPr>
          <a:xfrm>
            <a:off x="3790951" y="2068549"/>
            <a:ext cx="2959099" cy="383199"/>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6" name="Rounded Rectangle 35"/>
          <p:cNvSpPr/>
          <p:nvPr/>
        </p:nvSpPr>
        <p:spPr>
          <a:xfrm>
            <a:off x="3763351" y="7439044"/>
            <a:ext cx="3193503" cy="33778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8" name="Rounded Rectangle 37"/>
          <p:cNvSpPr/>
          <p:nvPr/>
        </p:nvSpPr>
        <p:spPr>
          <a:xfrm>
            <a:off x="9436661" y="4563008"/>
            <a:ext cx="184799" cy="7595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9" name="Rounded Rectangle 38"/>
          <p:cNvSpPr/>
          <p:nvPr/>
        </p:nvSpPr>
        <p:spPr>
          <a:xfrm>
            <a:off x="5848349" y="3691685"/>
            <a:ext cx="2400751" cy="298564"/>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23" name="TextBox 22"/>
          <p:cNvSpPr txBox="1"/>
          <p:nvPr/>
        </p:nvSpPr>
        <p:spPr>
          <a:xfrm>
            <a:off x="3771804" y="7915241"/>
            <a:ext cx="5758842"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Model Editor</a:t>
            </a:r>
          </a:p>
        </p:txBody>
      </p:sp>
      <p:sp>
        <p:nvSpPr>
          <p:cNvPr id="25" name="TextBox 24"/>
          <p:cNvSpPr txBox="1"/>
          <p:nvPr/>
        </p:nvSpPr>
        <p:spPr>
          <a:xfrm>
            <a:off x="9570048" y="7915241"/>
            <a:ext cx="5708952"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Rate Editor</a:t>
            </a:r>
          </a:p>
        </p:txBody>
      </p:sp>
      <p:sp>
        <p:nvSpPr>
          <p:cNvPr id="26" name="Rounded Rectangle 25"/>
          <p:cNvSpPr/>
          <p:nvPr/>
        </p:nvSpPr>
        <p:spPr>
          <a:xfrm>
            <a:off x="4895595" y="4703021"/>
            <a:ext cx="472457"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27" name="Rounded Rectangle 26"/>
          <p:cNvSpPr/>
          <p:nvPr/>
        </p:nvSpPr>
        <p:spPr>
          <a:xfrm>
            <a:off x="6805656" y="2515839"/>
            <a:ext cx="2509757"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28" name="Rounded Rectangle 27"/>
          <p:cNvSpPr/>
          <p:nvPr/>
        </p:nvSpPr>
        <p:spPr>
          <a:xfrm>
            <a:off x="3790951" y="2510046"/>
            <a:ext cx="2863446"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2" name="Rounded Rectangle 31"/>
          <p:cNvSpPr/>
          <p:nvPr/>
        </p:nvSpPr>
        <p:spPr>
          <a:xfrm>
            <a:off x="9753358" y="2112526"/>
            <a:ext cx="5012182" cy="33778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4" name="TextBox 33"/>
          <p:cNvSpPr txBox="1"/>
          <p:nvPr/>
        </p:nvSpPr>
        <p:spPr>
          <a:xfrm>
            <a:off x="11647112" y="1538951"/>
            <a:ext cx="3394455" cy="5832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4. Create or import rates (see next slide)</a:t>
            </a:r>
          </a:p>
        </p:txBody>
      </p:sp>
      <p:sp>
        <p:nvSpPr>
          <p:cNvPr id="35" name="TextBox 34"/>
          <p:cNvSpPr txBox="1"/>
          <p:nvPr/>
        </p:nvSpPr>
        <p:spPr>
          <a:xfrm>
            <a:off x="936056" y="4481599"/>
            <a:ext cx="4007837" cy="5832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5. Select a rate for each reaction (see next slide)</a:t>
            </a:r>
          </a:p>
        </p:txBody>
      </p:sp>
      <p:sp>
        <p:nvSpPr>
          <p:cNvPr id="10" name="TextBox 9"/>
          <p:cNvSpPr txBox="1"/>
          <p:nvPr/>
        </p:nvSpPr>
        <p:spPr>
          <a:xfrm>
            <a:off x="6805657" y="2812917"/>
            <a:ext cx="2759130" cy="82868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3. Set initial concentrations and variable types (see next slide)</a:t>
            </a:r>
          </a:p>
        </p:txBody>
      </p:sp>
      <p:sp>
        <p:nvSpPr>
          <p:cNvPr id="40" name="TextBox 39"/>
          <p:cNvSpPr txBox="1"/>
          <p:nvPr/>
        </p:nvSpPr>
        <p:spPr>
          <a:xfrm>
            <a:off x="3778099" y="7053861"/>
            <a:ext cx="5581145"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6. Validate model to advance to the Simulation Launcher step.</a:t>
            </a:r>
          </a:p>
        </p:txBody>
      </p:sp>
      <p:sp>
        <p:nvSpPr>
          <p:cNvPr id="14" name="TextBox 13"/>
          <p:cNvSpPr txBox="1"/>
          <p:nvPr/>
        </p:nvSpPr>
        <p:spPr>
          <a:xfrm>
            <a:off x="3790951" y="1817220"/>
            <a:ext cx="5012182"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1. Start by naming your model. Description is optional.</a:t>
            </a:r>
          </a:p>
        </p:txBody>
      </p:sp>
      <p:sp>
        <p:nvSpPr>
          <p:cNvPr id="42" name="TextBox 41"/>
          <p:cNvSpPr txBox="1"/>
          <p:nvPr/>
        </p:nvSpPr>
        <p:spPr>
          <a:xfrm>
            <a:off x="3546999" y="5682801"/>
            <a:ext cx="6099175" cy="1323439"/>
          </a:xfrm>
          <a:prstGeom prst="rect">
            <a:avLst/>
          </a:prstGeom>
          <a:solidFill>
            <a:srgbClr val="FFFFFF"/>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a:solidFill>
                  <a:srgbClr val="C00000"/>
                </a:solidFill>
                <a:latin typeface="Myriad Pro" panose="020B0503030403020204" pitchFamily="34" charset="0"/>
              </a:rPr>
              <a:t>How to write reactions using Substrates, Products and Modifiers:</a:t>
            </a:r>
          </a:p>
          <a:p>
            <a:r>
              <a:rPr lang="en-US" sz="1600" i="1" dirty="0">
                <a:solidFill>
                  <a:srgbClr val="C00000"/>
                </a:solidFill>
                <a:latin typeface="Myriad Pro" panose="020B0503030403020204" pitchFamily="34" charset="0"/>
              </a:rPr>
              <a:t>  n1*S1 + n2*S2 + ... -&gt; m1*P1 + m2*P2 + … ; M1; M2; ...</a:t>
            </a:r>
          </a:p>
          <a:p>
            <a:r>
              <a:rPr lang="en-US" sz="1600" i="1" dirty="0">
                <a:solidFill>
                  <a:srgbClr val="C00000"/>
                </a:solidFill>
                <a:latin typeface="Myriad Pro" panose="020B0503030403020204" pitchFamily="34" charset="0"/>
              </a:rPr>
              <a:t>    </a:t>
            </a:r>
            <a:r>
              <a:rPr lang="en-US" sz="1600" i="1" dirty="0" err="1">
                <a:solidFill>
                  <a:srgbClr val="C00000"/>
                </a:solidFill>
                <a:latin typeface="Myriad Pro" panose="020B0503030403020204" pitchFamily="34" charset="0"/>
              </a:rPr>
              <a:t>ni</a:t>
            </a:r>
            <a:r>
              <a:rPr lang="en-US" sz="1600" i="1" dirty="0">
                <a:solidFill>
                  <a:srgbClr val="C00000"/>
                </a:solidFill>
                <a:latin typeface="Myriad Pro" panose="020B0503030403020204" pitchFamily="34" charset="0"/>
              </a:rPr>
              <a:t>, mi: Stoichiometric coefficient.</a:t>
            </a:r>
          </a:p>
          <a:p>
            <a:r>
              <a:rPr lang="en-US" sz="1600" i="1" dirty="0">
                <a:solidFill>
                  <a:srgbClr val="C00000"/>
                </a:solidFill>
                <a:latin typeface="Myriad Pro" panose="020B0503030403020204" pitchFamily="34" charset="0"/>
              </a:rPr>
              <a:t>    Si, Pi: Substrates and Products.</a:t>
            </a:r>
          </a:p>
          <a:p>
            <a:r>
              <a:rPr lang="en-US" sz="1600" i="1" dirty="0">
                <a:solidFill>
                  <a:srgbClr val="C00000"/>
                </a:solidFill>
                <a:latin typeface="Myriad Pro" panose="020B0503030403020204" pitchFamily="34" charset="0"/>
              </a:rPr>
              <a:t>    </a:t>
            </a:r>
            <a:r>
              <a:rPr lang="en-US" sz="1600" i="1" dirty="0" err="1">
                <a:solidFill>
                  <a:srgbClr val="C00000"/>
                </a:solidFill>
                <a:latin typeface="Myriad Pro" panose="020B0503030403020204" pitchFamily="34" charset="0"/>
              </a:rPr>
              <a:t>Mi</a:t>
            </a:r>
            <a:r>
              <a:rPr lang="en-US" sz="1600" i="1" dirty="0">
                <a:solidFill>
                  <a:srgbClr val="C00000"/>
                </a:solidFill>
                <a:latin typeface="Myriad Pro" panose="020B0503030403020204" pitchFamily="34" charset="0"/>
              </a:rPr>
              <a:t>: Modifiers that can activate or inhibit the reaction rate.</a:t>
            </a:r>
          </a:p>
        </p:txBody>
      </p:sp>
      <p:sp>
        <p:nvSpPr>
          <p:cNvPr id="11" name="TextBox 10"/>
          <p:cNvSpPr txBox="1"/>
          <p:nvPr/>
        </p:nvSpPr>
        <p:spPr>
          <a:xfrm>
            <a:off x="3946738" y="3582569"/>
            <a:ext cx="1821090" cy="528734"/>
          </a:xfrm>
          <a:prstGeom prst="rect">
            <a:avLst/>
          </a:prstGeom>
          <a:solidFill>
            <a:srgbClr val="FFFFFF"/>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2. Define reactions</a:t>
            </a:r>
          </a:p>
          <a:p>
            <a:r>
              <a:rPr lang="en-US" sz="1418" i="1" dirty="0">
                <a:solidFill>
                  <a:srgbClr val="C00000"/>
                </a:solidFill>
                <a:latin typeface="Myriad Pro" panose="020B0503030403020204" pitchFamily="34" charset="0"/>
              </a:rPr>
              <a:t>(see below note)</a:t>
            </a:r>
          </a:p>
        </p:txBody>
      </p:sp>
      <p:sp>
        <p:nvSpPr>
          <p:cNvPr id="5" name="TextBox 4">
            <a:extLst>
              <a:ext uri="{FF2B5EF4-FFF2-40B4-BE49-F238E27FC236}">
                <a16:creationId xmlns:a16="http://schemas.microsoft.com/office/drawing/2014/main" id="{2B836A9F-EFC9-767C-CF5C-C84FC184F2D1}"/>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2. Model Builder – Define Reactions</a:t>
            </a:r>
            <a:endParaRPr lang="en-150" sz="2800" dirty="0">
              <a:latin typeface="Myriad Pro" panose="020B0503030403020204"/>
            </a:endParaRPr>
          </a:p>
        </p:txBody>
      </p:sp>
      <p:sp>
        <p:nvSpPr>
          <p:cNvPr id="12" name="TextBox 11"/>
          <p:cNvSpPr txBox="1"/>
          <p:nvPr/>
        </p:nvSpPr>
        <p:spPr>
          <a:xfrm>
            <a:off x="9753358" y="4178592"/>
            <a:ext cx="2164964"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Adjustable Split Bar</a:t>
            </a:r>
          </a:p>
        </p:txBody>
      </p:sp>
    </p:spTree>
    <p:extLst>
      <p:ext uri="{BB962C8B-B14F-4D97-AF65-F5344CB8AC3E}">
        <p14:creationId xmlns:p14="http://schemas.microsoft.com/office/powerpoint/2010/main" val="1562592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A4FF19-A052-9058-84C1-89C7D79A0FBB}"/>
              </a:ext>
            </a:extLst>
          </p:cNvPr>
          <p:cNvPicPr>
            <a:picLocks noChangeAspect="1"/>
          </p:cNvPicPr>
          <p:nvPr/>
        </p:nvPicPr>
        <p:blipFill>
          <a:blip r:embed="rId2"/>
          <a:stretch>
            <a:fillRect/>
          </a:stretch>
        </p:blipFill>
        <p:spPr>
          <a:xfrm>
            <a:off x="1190625" y="1376705"/>
            <a:ext cx="14258925" cy="6581775"/>
          </a:xfrm>
          <a:prstGeom prst="rect">
            <a:avLst/>
          </a:prstGeom>
          <a:ln>
            <a:solidFill>
              <a:schemeClr val="bg2">
                <a:lumMod val="50000"/>
              </a:schemeClr>
            </a:solidFill>
          </a:ln>
        </p:spPr>
      </p:pic>
      <p:sp>
        <p:nvSpPr>
          <p:cNvPr id="5" name="TextBox 4">
            <a:extLst>
              <a:ext uri="{FF2B5EF4-FFF2-40B4-BE49-F238E27FC236}">
                <a16:creationId xmlns:a16="http://schemas.microsoft.com/office/drawing/2014/main" id="{2B836A9F-EFC9-767C-CF5C-C84FC184F2D1}"/>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2. Model Builder – Species, Define rates, Select a rate for each reaction</a:t>
            </a:r>
            <a:endParaRPr lang="en-150" sz="2800" dirty="0">
              <a:latin typeface="Myriad Pro" panose="020B0503030403020204"/>
            </a:endParaRPr>
          </a:p>
        </p:txBody>
      </p:sp>
      <p:sp>
        <p:nvSpPr>
          <p:cNvPr id="3" name="Rounded Rectangle 26">
            <a:extLst>
              <a:ext uri="{FF2B5EF4-FFF2-40B4-BE49-F238E27FC236}">
                <a16:creationId xmlns:a16="http://schemas.microsoft.com/office/drawing/2014/main" id="{4B3700F9-CCD5-DC0E-47B0-C548B721193E}"/>
              </a:ext>
            </a:extLst>
          </p:cNvPr>
          <p:cNvSpPr/>
          <p:nvPr/>
        </p:nvSpPr>
        <p:spPr>
          <a:xfrm>
            <a:off x="6825802" y="2496812"/>
            <a:ext cx="2513172"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8" name="Rounded Rectangle 25">
            <a:extLst>
              <a:ext uri="{FF2B5EF4-FFF2-40B4-BE49-F238E27FC236}">
                <a16:creationId xmlns:a16="http://schemas.microsoft.com/office/drawing/2014/main" id="{EF722CD7-D334-5495-F466-67ABA2315F5F}"/>
              </a:ext>
            </a:extLst>
          </p:cNvPr>
          <p:cNvSpPr/>
          <p:nvPr/>
        </p:nvSpPr>
        <p:spPr>
          <a:xfrm>
            <a:off x="4905898" y="4175505"/>
            <a:ext cx="472457" cy="362520"/>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9" name="Rounded Rectangle 31">
            <a:extLst>
              <a:ext uri="{FF2B5EF4-FFF2-40B4-BE49-F238E27FC236}">
                <a16:creationId xmlns:a16="http://schemas.microsoft.com/office/drawing/2014/main" id="{ADD91840-AA15-8A6C-218B-881E8D0DC651}"/>
              </a:ext>
            </a:extLst>
          </p:cNvPr>
          <p:cNvSpPr/>
          <p:nvPr/>
        </p:nvSpPr>
        <p:spPr>
          <a:xfrm>
            <a:off x="9814041" y="2097304"/>
            <a:ext cx="2270460"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3" name="Rounded Rectangle 32">
            <a:extLst>
              <a:ext uri="{FF2B5EF4-FFF2-40B4-BE49-F238E27FC236}">
                <a16:creationId xmlns:a16="http://schemas.microsoft.com/office/drawing/2014/main" id="{5AED4A14-4B66-11CD-C3E9-B0C0F5E4AC79}"/>
              </a:ext>
            </a:extLst>
          </p:cNvPr>
          <p:cNvSpPr/>
          <p:nvPr/>
        </p:nvSpPr>
        <p:spPr>
          <a:xfrm>
            <a:off x="12249837" y="2097375"/>
            <a:ext cx="2416953"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6" name="TextBox 15">
            <a:extLst>
              <a:ext uri="{FF2B5EF4-FFF2-40B4-BE49-F238E27FC236}">
                <a16:creationId xmlns:a16="http://schemas.microsoft.com/office/drawing/2014/main" id="{B6FCD1ED-755D-63FF-D959-72FE03AA0BEA}"/>
              </a:ext>
            </a:extLst>
          </p:cNvPr>
          <p:cNvSpPr txBox="1"/>
          <p:nvPr/>
        </p:nvSpPr>
        <p:spPr>
          <a:xfrm>
            <a:off x="10749063" y="1794012"/>
            <a:ext cx="3394455"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4. Create or import rates</a:t>
            </a:r>
          </a:p>
        </p:txBody>
      </p:sp>
      <p:cxnSp>
        <p:nvCxnSpPr>
          <p:cNvPr id="18" name="Straight Arrow Connector 17">
            <a:extLst>
              <a:ext uri="{FF2B5EF4-FFF2-40B4-BE49-F238E27FC236}">
                <a16:creationId xmlns:a16="http://schemas.microsoft.com/office/drawing/2014/main" id="{8722D48B-AB41-81E3-1322-94DC2B9232C4}"/>
              </a:ext>
            </a:extLst>
          </p:cNvPr>
          <p:cNvCxnSpPr>
            <a:cxnSpLocks/>
            <a:endCxn id="3" idx="1"/>
          </p:cNvCxnSpPr>
          <p:nvPr/>
        </p:nvCxnSpPr>
        <p:spPr>
          <a:xfrm flipV="1">
            <a:off x="6081598" y="2677720"/>
            <a:ext cx="744204" cy="6479"/>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205A211-084E-F360-7255-03AF5E6A7A20}"/>
              </a:ext>
            </a:extLst>
          </p:cNvPr>
          <p:cNvCxnSpPr/>
          <p:nvPr/>
        </p:nvCxnSpPr>
        <p:spPr>
          <a:xfrm flipV="1">
            <a:off x="10083178" y="2390653"/>
            <a:ext cx="2951" cy="23499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DF513A-C5D9-38A4-0E1E-0B1D8A33C3D7}"/>
              </a:ext>
            </a:extLst>
          </p:cNvPr>
          <p:cNvCxnSpPr/>
          <p:nvPr/>
        </p:nvCxnSpPr>
        <p:spPr>
          <a:xfrm flipV="1">
            <a:off x="14368078" y="2387370"/>
            <a:ext cx="2951" cy="23499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4D5DB724-867A-4D86-B351-EBF9669B0C26}"/>
              </a:ext>
            </a:extLst>
          </p:cNvPr>
          <p:cNvPicPr>
            <a:picLocks noChangeAspect="1"/>
          </p:cNvPicPr>
          <p:nvPr/>
        </p:nvPicPr>
        <p:blipFill>
          <a:blip r:embed="rId3"/>
          <a:stretch>
            <a:fillRect/>
          </a:stretch>
        </p:blipFill>
        <p:spPr>
          <a:xfrm>
            <a:off x="2310117" y="1360487"/>
            <a:ext cx="3777217" cy="2735930"/>
          </a:xfrm>
          <a:prstGeom prst="rect">
            <a:avLst/>
          </a:prstGeom>
          <a:ln>
            <a:solidFill>
              <a:srgbClr val="C00000"/>
            </a:solidFill>
          </a:ln>
        </p:spPr>
      </p:pic>
      <p:pic>
        <p:nvPicPr>
          <p:cNvPr id="33" name="Picture 32">
            <a:extLst>
              <a:ext uri="{FF2B5EF4-FFF2-40B4-BE49-F238E27FC236}">
                <a16:creationId xmlns:a16="http://schemas.microsoft.com/office/drawing/2014/main" id="{11F23861-8D47-2838-B470-A6F8B1E2DE16}"/>
              </a:ext>
            </a:extLst>
          </p:cNvPr>
          <p:cNvPicPr>
            <a:picLocks noChangeAspect="1"/>
          </p:cNvPicPr>
          <p:nvPr/>
        </p:nvPicPr>
        <p:blipFill>
          <a:blip r:embed="rId4"/>
          <a:stretch>
            <a:fillRect/>
          </a:stretch>
        </p:blipFill>
        <p:spPr>
          <a:xfrm>
            <a:off x="1083342" y="4096417"/>
            <a:ext cx="3896233" cy="3776612"/>
          </a:xfrm>
          <a:prstGeom prst="rect">
            <a:avLst/>
          </a:prstGeom>
          <a:ln>
            <a:solidFill>
              <a:srgbClr val="C00000"/>
            </a:solidFill>
          </a:ln>
        </p:spPr>
      </p:pic>
      <p:sp>
        <p:nvSpPr>
          <p:cNvPr id="6" name="TextBox 5">
            <a:extLst>
              <a:ext uri="{FF2B5EF4-FFF2-40B4-BE49-F238E27FC236}">
                <a16:creationId xmlns:a16="http://schemas.microsoft.com/office/drawing/2014/main" id="{5DABB1C2-E8FF-9784-F2DE-B9C5225E3B03}"/>
              </a:ext>
            </a:extLst>
          </p:cNvPr>
          <p:cNvSpPr txBox="1"/>
          <p:nvPr/>
        </p:nvSpPr>
        <p:spPr>
          <a:xfrm>
            <a:off x="4843411" y="5853755"/>
            <a:ext cx="4521045" cy="1074140"/>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5. Select a rate for each reaction and set a value for all the rate’s parameters. Each parameter must have either a numeric value, a reference to a substrate or a reference to a modifier.</a:t>
            </a:r>
          </a:p>
        </p:txBody>
      </p:sp>
      <p:sp>
        <p:nvSpPr>
          <p:cNvPr id="17" name="TextBox 16">
            <a:extLst>
              <a:ext uri="{FF2B5EF4-FFF2-40B4-BE49-F238E27FC236}">
                <a16:creationId xmlns:a16="http://schemas.microsoft.com/office/drawing/2014/main" id="{7B6B93DE-2120-168C-FFEA-8D1A4286A482}"/>
              </a:ext>
            </a:extLst>
          </p:cNvPr>
          <p:cNvSpPr txBox="1"/>
          <p:nvPr/>
        </p:nvSpPr>
        <p:spPr>
          <a:xfrm>
            <a:off x="5988266" y="1479736"/>
            <a:ext cx="3270962" cy="5832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3. Set initial concentrations and variable types</a:t>
            </a:r>
          </a:p>
        </p:txBody>
      </p:sp>
      <p:pic>
        <p:nvPicPr>
          <p:cNvPr id="47" name="Picture 46">
            <a:extLst>
              <a:ext uri="{FF2B5EF4-FFF2-40B4-BE49-F238E27FC236}">
                <a16:creationId xmlns:a16="http://schemas.microsoft.com/office/drawing/2014/main" id="{26B86256-5766-1EF6-4D77-A70F44EA571F}"/>
              </a:ext>
            </a:extLst>
          </p:cNvPr>
          <p:cNvPicPr>
            <a:picLocks noChangeAspect="1"/>
          </p:cNvPicPr>
          <p:nvPr/>
        </p:nvPicPr>
        <p:blipFill>
          <a:blip r:embed="rId5"/>
          <a:stretch>
            <a:fillRect/>
          </a:stretch>
        </p:blipFill>
        <p:spPr>
          <a:xfrm>
            <a:off x="8535734" y="2619184"/>
            <a:ext cx="3083415" cy="2878401"/>
          </a:xfrm>
          <a:prstGeom prst="rect">
            <a:avLst/>
          </a:prstGeom>
          <a:ln>
            <a:solidFill>
              <a:srgbClr val="C00000"/>
            </a:solidFill>
          </a:ln>
        </p:spPr>
      </p:pic>
      <p:pic>
        <p:nvPicPr>
          <p:cNvPr id="49" name="Picture 48">
            <a:extLst>
              <a:ext uri="{FF2B5EF4-FFF2-40B4-BE49-F238E27FC236}">
                <a16:creationId xmlns:a16="http://schemas.microsoft.com/office/drawing/2014/main" id="{31FD24A8-1B29-850C-2399-EDEB9708F627}"/>
              </a:ext>
            </a:extLst>
          </p:cNvPr>
          <p:cNvPicPr>
            <a:picLocks noChangeAspect="1"/>
          </p:cNvPicPr>
          <p:nvPr/>
        </p:nvPicPr>
        <p:blipFill>
          <a:blip r:embed="rId6"/>
          <a:stretch>
            <a:fillRect/>
          </a:stretch>
        </p:blipFill>
        <p:spPr>
          <a:xfrm>
            <a:off x="11630807" y="2616876"/>
            <a:ext cx="4148613" cy="3192487"/>
          </a:xfrm>
          <a:prstGeom prst="rect">
            <a:avLst/>
          </a:prstGeom>
          <a:ln>
            <a:solidFill>
              <a:srgbClr val="C00000"/>
            </a:solidFill>
          </a:ln>
        </p:spPr>
      </p:pic>
      <p:sp>
        <p:nvSpPr>
          <p:cNvPr id="52" name="Freeform 14">
            <a:extLst>
              <a:ext uri="{FF2B5EF4-FFF2-40B4-BE49-F238E27FC236}">
                <a16:creationId xmlns:a16="http://schemas.microsoft.com/office/drawing/2014/main" id="{085719A8-2A82-507C-5D2A-56CEAF122251}"/>
              </a:ext>
            </a:extLst>
          </p:cNvPr>
          <p:cNvSpPr/>
          <p:nvPr/>
        </p:nvSpPr>
        <p:spPr>
          <a:xfrm rot="10800000" flipH="1">
            <a:off x="4843412" y="4531675"/>
            <a:ext cx="433438" cy="219212"/>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53" name="Freeform 14">
            <a:extLst>
              <a:ext uri="{FF2B5EF4-FFF2-40B4-BE49-F238E27FC236}">
                <a16:creationId xmlns:a16="http://schemas.microsoft.com/office/drawing/2014/main" id="{041C203F-C4CF-7245-D9FD-F45C03CB910F}"/>
              </a:ext>
            </a:extLst>
          </p:cNvPr>
          <p:cNvSpPr/>
          <p:nvPr/>
        </p:nvSpPr>
        <p:spPr>
          <a:xfrm rot="10800000" flipH="1" flipV="1">
            <a:off x="4843411" y="5632802"/>
            <a:ext cx="433438" cy="219213"/>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Tree>
    <p:extLst>
      <p:ext uri="{BB962C8B-B14F-4D97-AF65-F5344CB8AC3E}">
        <p14:creationId xmlns:p14="http://schemas.microsoft.com/office/powerpoint/2010/main" val="295972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675B4-2EAF-34C9-670B-C994AF976640}"/>
              </a:ext>
            </a:extLst>
          </p:cNvPr>
          <p:cNvPicPr>
            <a:picLocks noChangeAspect="1"/>
          </p:cNvPicPr>
          <p:nvPr/>
        </p:nvPicPr>
        <p:blipFill>
          <a:blip r:embed="rId3"/>
          <a:stretch>
            <a:fillRect/>
          </a:stretch>
        </p:blipFill>
        <p:spPr>
          <a:xfrm>
            <a:off x="1190625" y="1389062"/>
            <a:ext cx="14258925" cy="6581775"/>
          </a:xfrm>
          <a:prstGeom prst="rect">
            <a:avLst/>
          </a:prstGeom>
          <a:ln>
            <a:solidFill>
              <a:schemeClr val="bg2">
                <a:lumMod val="50000"/>
              </a:schemeClr>
            </a:solidFill>
          </a:ln>
        </p:spPr>
      </p:pic>
      <p:sp>
        <p:nvSpPr>
          <p:cNvPr id="26" name="Rounded Rectangle 25"/>
          <p:cNvSpPr/>
          <p:nvPr/>
        </p:nvSpPr>
        <p:spPr>
          <a:xfrm>
            <a:off x="3784534" y="3390981"/>
            <a:ext cx="2591129"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0" name="TextBox 9"/>
          <p:cNvSpPr txBox="1"/>
          <p:nvPr/>
        </p:nvSpPr>
        <p:spPr>
          <a:xfrm>
            <a:off x="11215890" y="2506173"/>
            <a:ext cx="4268769" cy="1619739"/>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u="sng" dirty="0">
                <a:solidFill>
                  <a:srgbClr val="C00000"/>
                </a:solidFill>
                <a:latin typeface="Myriad Pro" panose="020B0503030403020204" pitchFamily="34" charset="0"/>
              </a:rPr>
              <a:t>Analysis options</a:t>
            </a:r>
          </a:p>
          <a:p>
            <a:r>
              <a:rPr lang="en-US" sz="1418" i="1" dirty="0">
                <a:solidFill>
                  <a:srgbClr val="C00000"/>
                </a:solidFill>
                <a:latin typeface="Myriad Pro" panose="020B0503030403020204" pitchFamily="34" charset="0"/>
              </a:rPr>
              <a:t>"Gains" option analyses how changes in the independent variables affect the values of the time-dependent variables.</a:t>
            </a:r>
          </a:p>
          <a:p>
            <a:r>
              <a:rPr lang="en-US" sz="1418" i="1" dirty="0">
                <a:solidFill>
                  <a:srgbClr val="C00000"/>
                </a:solidFill>
                <a:latin typeface="Myriad Pro" panose="020B0503030403020204" pitchFamily="34" charset="0"/>
              </a:rPr>
              <a:t>"Sensitivities" option analyses how changes in the parameter values affect the values of the time-dependent variables.</a:t>
            </a:r>
          </a:p>
        </p:txBody>
      </p:sp>
      <p:cxnSp>
        <p:nvCxnSpPr>
          <p:cNvPr id="31" name="Straight Arrow Connector 30"/>
          <p:cNvCxnSpPr>
            <a:cxnSpLocks/>
          </p:cNvCxnSpPr>
          <p:nvPr/>
        </p:nvCxnSpPr>
        <p:spPr>
          <a:xfrm flipV="1">
            <a:off x="5642000" y="1653906"/>
            <a:ext cx="474595" cy="73939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3784535" y="3989040"/>
            <a:ext cx="2591130" cy="36181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24" name="Freeform 23"/>
          <p:cNvSpPr/>
          <p:nvPr/>
        </p:nvSpPr>
        <p:spPr>
          <a:xfrm rot="19522810" flipH="1">
            <a:off x="2990282" y="3953170"/>
            <a:ext cx="1035229" cy="360454"/>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cxnSp>
        <p:nvCxnSpPr>
          <p:cNvPr id="30" name="Straight Arrow Connector 29"/>
          <p:cNvCxnSpPr>
            <a:cxnSpLocks/>
          </p:cNvCxnSpPr>
          <p:nvPr/>
        </p:nvCxnSpPr>
        <p:spPr>
          <a:xfrm flipV="1">
            <a:off x="4930346" y="2465837"/>
            <a:ext cx="1572054" cy="330433"/>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rot="9865435" flipH="1" flipV="1">
            <a:off x="7633941" y="5263376"/>
            <a:ext cx="4684400" cy="374577"/>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 name="connsiteX0" fmla="*/ 494461 w 494461"/>
              <a:gd name="connsiteY0" fmla="*/ 766135 h 766135"/>
              <a:gd name="connsiteX1" fmla="*/ 283929 w 494461"/>
              <a:gd name="connsiteY1" fmla="*/ 3781 h 766135"/>
              <a:gd name="connsiteX2" fmla="*/ 0 w 494461"/>
              <a:gd name="connsiteY2" fmla="*/ 455481 h 766135"/>
              <a:gd name="connsiteX0" fmla="*/ 494461 w 494461"/>
              <a:gd name="connsiteY0" fmla="*/ 595999 h 595999"/>
              <a:gd name="connsiteX1" fmla="*/ 328890 w 494461"/>
              <a:gd name="connsiteY1" fmla="*/ 5582 h 595999"/>
              <a:gd name="connsiteX2" fmla="*/ 0 w 494461"/>
              <a:gd name="connsiteY2" fmla="*/ 285345 h 595999"/>
              <a:gd name="connsiteX0" fmla="*/ 494461 w 494461"/>
              <a:gd name="connsiteY0" fmla="*/ 600650 h 600650"/>
              <a:gd name="connsiteX1" fmla="*/ 328890 w 494461"/>
              <a:gd name="connsiteY1" fmla="*/ 10233 h 600650"/>
              <a:gd name="connsiteX2" fmla="*/ 0 w 494461"/>
              <a:gd name="connsiteY2" fmla="*/ 289996 h 600650"/>
              <a:gd name="connsiteX0" fmla="*/ 495309 w 495309"/>
              <a:gd name="connsiteY0" fmla="*/ 575008 h 575008"/>
              <a:gd name="connsiteX1" fmla="*/ 328890 w 495309"/>
              <a:gd name="connsiteY1" fmla="*/ 9022 h 575008"/>
              <a:gd name="connsiteX2" fmla="*/ 0 w 495309"/>
              <a:gd name="connsiteY2" fmla="*/ 288785 h 575008"/>
              <a:gd name="connsiteX0" fmla="*/ 495309 w 495309"/>
              <a:gd name="connsiteY0" fmla="*/ 575008 h 575008"/>
              <a:gd name="connsiteX1" fmla="*/ 328890 w 495309"/>
              <a:gd name="connsiteY1" fmla="*/ 9022 h 575008"/>
              <a:gd name="connsiteX2" fmla="*/ 0 w 495309"/>
              <a:gd name="connsiteY2" fmla="*/ 288785 h 575008"/>
              <a:gd name="connsiteX0" fmla="*/ 495309 w 495309"/>
              <a:gd name="connsiteY0" fmla="*/ 642197 h 642197"/>
              <a:gd name="connsiteX1" fmla="*/ 247737 w 495309"/>
              <a:gd name="connsiteY1" fmla="*/ 6660 h 642197"/>
              <a:gd name="connsiteX2" fmla="*/ 0 w 495309"/>
              <a:gd name="connsiteY2" fmla="*/ 355974 h 642197"/>
              <a:gd name="connsiteX0" fmla="*/ 495309 w 495309"/>
              <a:gd name="connsiteY0" fmla="*/ 639450 h 639450"/>
              <a:gd name="connsiteX1" fmla="*/ 247737 w 495309"/>
              <a:gd name="connsiteY1" fmla="*/ 3913 h 639450"/>
              <a:gd name="connsiteX2" fmla="*/ 0 w 495309"/>
              <a:gd name="connsiteY2" fmla="*/ 353227 h 639450"/>
            </a:gdLst>
            <a:ahLst/>
            <a:cxnLst>
              <a:cxn ang="0">
                <a:pos x="connsiteX0" y="connsiteY0"/>
              </a:cxn>
              <a:cxn ang="0">
                <a:pos x="connsiteX1" y="connsiteY1"/>
              </a:cxn>
              <a:cxn ang="0">
                <a:pos x="connsiteX2" y="connsiteY2"/>
              </a:cxn>
            </a:cxnLst>
            <a:rect l="l" t="t" r="r" b="b"/>
            <a:pathLst>
              <a:path w="495309" h="639450">
                <a:moveTo>
                  <a:pt x="495309" y="639450"/>
                </a:moveTo>
                <a:cubicBezTo>
                  <a:pt x="439534" y="260151"/>
                  <a:pt x="368717" y="38811"/>
                  <a:pt x="247737" y="3913"/>
                </a:cubicBezTo>
                <a:cubicBezTo>
                  <a:pt x="126757" y="-30985"/>
                  <a:pt x="103183" y="174272"/>
                  <a:pt x="0" y="353227"/>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6" name="TextBox 35"/>
          <p:cNvSpPr txBox="1"/>
          <p:nvPr/>
        </p:nvSpPr>
        <p:spPr>
          <a:xfrm>
            <a:off x="1191928" y="4039413"/>
            <a:ext cx="2591130" cy="965136"/>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Plot settings: contains several configuration parameters for the graphical plots that will be performed.</a:t>
            </a:r>
          </a:p>
        </p:txBody>
      </p:sp>
      <p:sp>
        <p:nvSpPr>
          <p:cNvPr id="23" name="TextBox 22"/>
          <p:cNvSpPr txBox="1"/>
          <p:nvPr/>
        </p:nvSpPr>
        <p:spPr>
          <a:xfrm>
            <a:off x="6012077" y="1449240"/>
            <a:ext cx="4879722" cy="5832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Dynamic simulation: time evolution of the species in the model.</a:t>
            </a:r>
          </a:p>
        </p:txBody>
      </p:sp>
      <p:sp>
        <p:nvSpPr>
          <p:cNvPr id="28" name="TextBox 27"/>
          <p:cNvSpPr txBox="1"/>
          <p:nvPr/>
        </p:nvSpPr>
        <p:spPr>
          <a:xfrm>
            <a:off x="5993781" y="2112229"/>
            <a:ext cx="4898018" cy="82868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Steady state simulation: calculates the steady states (non-trivial equilibriums) of the biological system. These steady states remain constant over the time.</a:t>
            </a:r>
          </a:p>
        </p:txBody>
      </p:sp>
      <p:cxnSp>
        <p:nvCxnSpPr>
          <p:cNvPr id="14" name="Straight Arrow Connector 13">
            <a:extLst>
              <a:ext uri="{FF2B5EF4-FFF2-40B4-BE49-F238E27FC236}">
                <a16:creationId xmlns:a16="http://schemas.microsoft.com/office/drawing/2014/main" id="{EC4D12BE-9082-C274-DBA4-3049D00D37D7}"/>
              </a:ext>
            </a:extLst>
          </p:cNvPr>
          <p:cNvCxnSpPr>
            <a:cxnSpLocks/>
          </p:cNvCxnSpPr>
          <p:nvPr/>
        </p:nvCxnSpPr>
        <p:spPr>
          <a:xfrm>
            <a:off x="5077235" y="4369205"/>
            <a:ext cx="0" cy="126007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AD7F93-A3E7-A607-C675-864832E09FA4}"/>
              </a:ext>
            </a:extLst>
          </p:cNvPr>
          <p:cNvSpPr txBox="1"/>
          <p:nvPr/>
        </p:nvSpPr>
        <p:spPr>
          <a:xfrm>
            <a:off x="1604382" y="5142744"/>
            <a:ext cx="4898018" cy="82868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Launching the simulation will add the simulation job to the job queue. You can check the progress of the job inside of the queue in the next step.</a:t>
            </a:r>
          </a:p>
        </p:txBody>
      </p:sp>
      <p:sp>
        <p:nvSpPr>
          <p:cNvPr id="17" name="TextBox 16">
            <a:extLst>
              <a:ext uri="{FF2B5EF4-FFF2-40B4-BE49-F238E27FC236}">
                <a16:creationId xmlns:a16="http://schemas.microsoft.com/office/drawing/2014/main" id="{204826D8-E450-2797-4908-D390B5586DF8}"/>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3. Simulation Launcher – Dynamic and Steady State simulation</a:t>
            </a:r>
            <a:endParaRPr lang="en-150" sz="2800" dirty="0">
              <a:latin typeface="Myriad Pro" panose="020B0503030403020204"/>
            </a:endParaRPr>
          </a:p>
        </p:txBody>
      </p:sp>
      <p:pic>
        <p:nvPicPr>
          <p:cNvPr id="19" name="Picture 18">
            <a:extLst>
              <a:ext uri="{FF2B5EF4-FFF2-40B4-BE49-F238E27FC236}">
                <a16:creationId xmlns:a16="http://schemas.microsoft.com/office/drawing/2014/main" id="{B1322B04-794C-7E7F-DBB2-17A49DAB445A}"/>
              </a:ext>
            </a:extLst>
          </p:cNvPr>
          <p:cNvPicPr>
            <a:picLocks noChangeAspect="1"/>
          </p:cNvPicPr>
          <p:nvPr/>
        </p:nvPicPr>
        <p:blipFill>
          <a:blip r:embed="rId4"/>
          <a:stretch>
            <a:fillRect/>
          </a:stretch>
        </p:blipFill>
        <p:spPr>
          <a:xfrm>
            <a:off x="10610921" y="4138612"/>
            <a:ext cx="4867275" cy="2981325"/>
          </a:xfrm>
          <a:prstGeom prst="rect">
            <a:avLst/>
          </a:prstGeom>
          <a:ln>
            <a:solidFill>
              <a:srgbClr val="C00000"/>
            </a:solidFill>
          </a:ln>
        </p:spPr>
      </p:pic>
    </p:spTree>
    <p:extLst>
      <p:ext uri="{BB962C8B-B14F-4D97-AF65-F5344CB8AC3E}">
        <p14:creationId xmlns:p14="http://schemas.microsoft.com/office/powerpoint/2010/main" val="150796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B0F2E6-47B1-5692-B92B-B4C50063E918}"/>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3. Simulation Launcher – Plot Views, Parameter Scan, Stochastic simulation</a:t>
            </a:r>
            <a:endParaRPr lang="en-150" sz="2800" dirty="0">
              <a:latin typeface="Myriad Pro" panose="020B0503030403020204"/>
            </a:endParaRPr>
          </a:p>
        </p:txBody>
      </p:sp>
      <p:pic>
        <p:nvPicPr>
          <p:cNvPr id="4" name="Picture 3">
            <a:extLst>
              <a:ext uri="{FF2B5EF4-FFF2-40B4-BE49-F238E27FC236}">
                <a16:creationId xmlns:a16="http://schemas.microsoft.com/office/drawing/2014/main" id="{BA88E824-4FB8-BE1E-46D5-D34297497E29}"/>
              </a:ext>
            </a:extLst>
          </p:cNvPr>
          <p:cNvPicPr>
            <a:picLocks noChangeAspect="1"/>
          </p:cNvPicPr>
          <p:nvPr/>
        </p:nvPicPr>
        <p:blipFill>
          <a:blip r:embed="rId3"/>
          <a:stretch>
            <a:fillRect/>
          </a:stretch>
        </p:blipFill>
        <p:spPr>
          <a:xfrm>
            <a:off x="1190623" y="1444813"/>
            <a:ext cx="3971126" cy="3760062"/>
          </a:xfrm>
          <a:prstGeom prst="rect">
            <a:avLst/>
          </a:prstGeom>
          <a:ln>
            <a:solidFill>
              <a:srgbClr val="C00000"/>
            </a:solidFill>
          </a:ln>
        </p:spPr>
      </p:pic>
      <p:sp>
        <p:nvSpPr>
          <p:cNvPr id="36" name="TextBox 35"/>
          <p:cNvSpPr txBox="1"/>
          <p:nvPr/>
        </p:nvSpPr>
        <p:spPr>
          <a:xfrm>
            <a:off x="1030115" y="5091339"/>
            <a:ext cx="4209388" cy="11833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Plot views: you can select which time-dependent species are to be plotted in the simulation graphics. Furthermore, you can define several plot views, each of them with its own selected time-dependent species.</a:t>
            </a:r>
          </a:p>
        </p:txBody>
      </p:sp>
      <p:pic>
        <p:nvPicPr>
          <p:cNvPr id="7" name="Picture 6">
            <a:extLst>
              <a:ext uri="{FF2B5EF4-FFF2-40B4-BE49-F238E27FC236}">
                <a16:creationId xmlns:a16="http://schemas.microsoft.com/office/drawing/2014/main" id="{6744E691-2108-10FD-73EB-3480D230F4C1}"/>
              </a:ext>
            </a:extLst>
          </p:cNvPr>
          <p:cNvPicPr>
            <a:picLocks noChangeAspect="1"/>
          </p:cNvPicPr>
          <p:nvPr/>
        </p:nvPicPr>
        <p:blipFill>
          <a:blip r:embed="rId4"/>
          <a:stretch>
            <a:fillRect/>
          </a:stretch>
        </p:blipFill>
        <p:spPr>
          <a:xfrm>
            <a:off x="5978627" y="1444813"/>
            <a:ext cx="3783211" cy="3902996"/>
          </a:xfrm>
          <a:prstGeom prst="rect">
            <a:avLst/>
          </a:prstGeom>
          <a:ln>
            <a:solidFill>
              <a:srgbClr val="C00000"/>
            </a:solidFill>
          </a:ln>
        </p:spPr>
      </p:pic>
      <p:sp>
        <p:nvSpPr>
          <p:cNvPr id="10" name="TextBox 9"/>
          <p:cNvSpPr txBox="1"/>
          <p:nvPr/>
        </p:nvSpPr>
        <p:spPr>
          <a:xfrm>
            <a:off x="5364540" y="5041914"/>
            <a:ext cx="4991653" cy="140153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Parameter scan: perform the simulation for several values of the rate parameters or independent variables. Select a numerical range and the number of range intervals for the parameter you want to scan to observe how the system evolves with the values variation. Each parameter scan is simulated separated from the others.</a:t>
            </a:r>
          </a:p>
        </p:txBody>
      </p:sp>
      <p:pic>
        <p:nvPicPr>
          <p:cNvPr id="5" name="Picture 4">
            <a:extLst>
              <a:ext uri="{FF2B5EF4-FFF2-40B4-BE49-F238E27FC236}">
                <a16:creationId xmlns:a16="http://schemas.microsoft.com/office/drawing/2014/main" id="{D6BBACF1-C573-F844-F719-DBD4061D41AB}"/>
              </a:ext>
            </a:extLst>
          </p:cNvPr>
          <p:cNvPicPr>
            <a:picLocks noChangeAspect="1"/>
          </p:cNvPicPr>
          <p:nvPr/>
        </p:nvPicPr>
        <p:blipFill>
          <a:blip r:embed="rId5"/>
          <a:stretch>
            <a:fillRect/>
          </a:stretch>
        </p:blipFill>
        <p:spPr>
          <a:xfrm>
            <a:off x="10654615" y="1444813"/>
            <a:ext cx="4819650" cy="4552950"/>
          </a:xfrm>
          <a:prstGeom prst="rect">
            <a:avLst/>
          </a:prstGeom>
          <a:ln>
            <a:solidFill>
              <a:srgbClr val="C00000"/>
            </a:solidFill>
          </a:ln>
        </p:spPr>
      </p:pic>
      <p:sp>
        <p:nvSpPr>
          <p:cNvPr id="11" name="TextBox 10">
            <a:extLst>
              <a:ext uri="{FF2B5EF4-FFF2-40B4-BE49-F238E27FC236}">
                <a16:creationId xmlns:a16="http://schemas.microsoft.com/office/drawing/2014/main" id="{08F7F651-CBAC-4C8E-09E2-9BFB5F42E33C}"/>
              </a:ext>
            </a:extLst>
          </p:cNvPr>
          <p:cNvSpPr txBox="1"/>
          <p:nvPr/>
        </p:nvSpPr>
        <p:spPr>
          <a:xfrm>
            <a:off x="10481230" y="5684463"/>
            <a:ext cx="5187005" cy="227434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Stochastic simulation: time evolution of the species using the Gillespie SSA stochastic simulation method. Compared to the deterministic simulation, it provides a more accurate simulation, specially when the model is composed of a small number of molecules and linear noise analysis is a more appropriate tool than the deterministic sensitivity analysis to understand the limitations and regulation of the system. All these benefits come at the expense of a longer simulation time.</a:t>
            </a:r>
          </a:p>
          <a:p>
            <a:r>
              <a:rPr lang="en-US" sz="1418" i="1" dirty="0">
                <a:solidFill>
                  <a:srgbClr val="C00000"/>
                </a:solidFill>
                <a:latin typeface="Myriad Pro" panose="020B0503030403020204" pitchFamily="34" charset="0"/>
              </a:rPr>
              <a:t>Tau-leaping method: useful to reduce the simulation time. Not all models can benefit from it.</a:t>
            </a:r>
          </a:p>
        </p:txBody>
      </p:sp>
    </p:spTree>
    <p:extLst>
      <p:ext uri="{BB962C8B-B14F-4D97-AF65-F5344CB8AC3E}">
        <p14:creationId xmlns:p14="http://schemas.microsoft.com/office/powerpoint/2010/main" val="97305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BEE796-79A6-0623-E5AE-FBAED6520383}"/>
              </a:ext>
            </a:extLst>
          </p:cNvPr>
          <p:cNvPicPr>
            <a:picLocks noChangeAspect="1"/>
          </p:cNvPicPr>
          <p:nvPr/>
        </p:nvPicPr>
        <p:blipFill>
          <a:blip r:embed="rId3"/>
          <a:stretch>
            <a:fillRect/>
          </a:stretch>
        </p:blipFill>
        <p:spPr>
          <a:xfrm>
            <a:off x="1190625" y="1260861"/>
            <a:ext cx="14258925" cy="7381875"/>
          </a:xfrm>
          <a:prstGeom prst="rect">
            <a:avLst/>
          </a:prstGeom>
          <a:ln>
            <a:solidFill>
              <a:schemeClr val="bg2">
                <a:lumMod val="50000"/>
              </a:schemeClr>
            </a:solidFill>
          </a:ln>
        </p:spPr>
      </p:pic>
      <p:sp>
        <p:nvSpPr>
          <p:cNvPr id="36" name="TextBox 35"/>
          <p:cNvSpPr txBox="1"/>
          <p:nvPr/>
        </p:nvSpPr>
        <p:spPr>
          <a:xfrm>
            <a:off x="10545917" y="3298846"/>
            <a:ext cx="4411264" cy="227434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The simulation results are displayed in the final step. </a:t>
            </a:r>
          </a:p>
          <a:p>
            <a:endParaRPr lang="en-US" sz="1418" i="1" dirty="0">
              <a:solidFill>
                <a:srgbClr val="C00000"/>
              </a:solidFill>
              <a:latin typeface="Myriad Pro" panose="020B0503030403020204" pitchFamily="34" charset="0"/>
            </a:endParaRPr>
          </a:p>
          <a:p>
            <a:r>
              <a:rPr lang="en-US" sz="1418" i="1" dirty="0">
                <a:solidFill>
                  <a:srgbClr val="C00000"/>
                </a:solidFill>
                <a:latin typeface="Myriad Pro" panose="020B0503030403020204" pitchFamily="34" charset="0"/>
              </a:rPr>
              <a:t>Left-click images for high-resolution copies.</a:t>
            </a:r>
          </a:p>
          <a:p>
            <a:endParaRPr lang="en-US" sz="1418" i="1" dirty="0">
              <a:solidFill>
                <a:srgbClr val="C00000"/>
              </a:solidFill>
              <a:latin typeface="Myriad Pro" panose="020B0503030403020204" pitchFamily="34" charset="0"/>
            </a:endParaRPr>
          </a:p>
          <a:p>
            <a:r>
              <a:rPr lang="en-US" sz="1418" i="1" dirty="0">
                <a:solidFill>
                  <a:srgbClr val="C00000"/>
                </a:solidFill>
                <a:latin typeface="Myriad Pro" panose="020B0503030403020204" pitchFamily="34" charset="0"/>
              </a:rPr>
              <a:t>You can download:</a:t>
            </a:r>
          </a:p>
          <a:p>
            <a:r>
              <a:rPr lang="en-US" sz="1418" i="1" dirty="0">
                <a:solidFill>
                  <a:srgbClr val="C00000"/>
                </a:solidFill>
                <a:latin typeface="Myriad Pro" panose="020B0503030403020204" pitchFamily="34" charset="0"/>
              </a:rPr>
              <a:t>  -Images.</a:t>
            </a:r>
          </a:p>
          <a:p>
            <a:r>
              <a:rPr lang="en-US" sz="1418" i="1" dirty="0">
                <a:solidFill>
                  <a:srgbClr val="C00000"/>
                </a:solidFill>
                <a:latin typeface="Myriad Pro" panose="020B0503030403020204" pitchFamily="34" charset="0"/>
              </a:rPr>
              <a:t>  -Results text files.</a:t>
            </a:r>
          </a:p>
          <a:p>
            <a:r>
              <a:rPr lang="en-US" sz="1418" i="1" dirty="0">
                <a:solidFill>
                  <a:srgbClr val="C00000"/>
                </a:solidFill>
                <a:latin typeface="Myriad Pro" panose="020B0503030403020204" pitchFamily="34" charset="0"/>
              </a:rPr>
              <a:t>  -Mathematica Notebook of the model and simulation.</a:t>
            </a:r>
          </a:p>
          <a:p>
            <a:r>
              <a:rPr lang="en-US" sz="1418" i="1" dirty="0">
                <a:solidFill>
                  <a:srgbClr val="C00000"/>
                </a:solidFill>
                <a:latin typeface="Myriad Pro" panose="020B0503030403020204" pitchFamily="34" charset="0"/>
              </a:rPr>
              <a:t>  -SBML file of your model.</a:t>
            </a:r>
          </a:p>
        </p:txBody>
      </p:sp>
      <p:sp>
        <p:nvSpPr>
          <p:cNvPr id="6" name="TextBox 5">
            <a:extLst>
              <a:ext uri="{FF2B5EF4-FFF2-40B4-BE49-F238E27FC236}">
                <a16:creationId xmlns:a16="http://schemas.microsoft.com/office/drawing/2014/main" id="{6956C65C-265D-0D5D-B0C7-ABC295C35B24}"/>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4. Simulation Results – Simulation Job Results</a:t>
            </a:r>
            <a:endParaRPr lang="en-150" sz="2800" dirty="0">
              <a:latin typeface="Myriad Pro" panose="020B0503030403020204"/>
            </a:endParaRPr>
          </a:p>
        </p:txBody>
      </p:sp>
    </p:spTree>
    <p:extLst>
      <p:ext uri="{BB962C8B-B14F-4D97-AF65-F5344CB8AC3E}">
        <p14:creationId xmlns:p14="http://schemas.microsoft.com/office/powerpoint/2010/main" val="277275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20D09A-5E68-0FB7-D659-E0369E6DF3C1}"/>
              </a:ext>
            </a:extLst>
          </p:cNvPr>
          <p:cNvPicPr>
            <a:picLocks noChangeAspect="1"/>
          </p:cNvPicPr>
          <p:nvPr/>
        </p:nvPicPr>
        <p:blipFill>
          <a:blip r:embed="rId2"/>
          <a:stretch>
            <a:fillRect/>
          </a:stretch>
        </p:blipFill>
        <p:spPr>
          <a:xfrm>
            <a:off x="1190625" y="1260860"/>
            <a:ext cx="14258925" cy="7381875"/>
          </a:xfrm>
          <a:prstGeom prst="rect">
            <a:avLst/>
          </a:prstGeom>
          <a:ln>
            <a:solidFill>
              <a:schemeClr val="bg2">
                <a:lumMod val="50000"/>
              </a:schemeClr>
            </a:solidFill>
          </a:ln>
        </p:spPr>
      </p:pic>
      <p:sp>
        <p:nvSpPr>
          <p:cNvPr id="6" name="TextBox 5">
            <a:extLst>
              <a:ext uri="{FF2B5EF4-FFF2-40B4-BE49-F238E27FC236}">
                <a16:creationId xmlns:a16="http://schemas.microsoft.com/office/drawing/2014/main" id="{D8E05527-E072-61DE-002E-934E7C1C46AC}"/>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4. Simulation Results – Simulation Queue</a:t>
            </a:r>
          </a:p>
        </p:txBody>
      </p:sp>
      <p:sp>
        <p:nvSpPr>
          <p:cNvPr id="7" name="TextBox 6">
            <a:extLst>
              <a:ext uri="{FF2B5EF4-FFF2-40B4-BE49-F238E27FC236}">
                <a16:creationId xmlns:a16="http://schemas.microsoft.com/office/drawing/2014/main" id="{FC50BD55-84A2-D9F1-F915-A05DDAC7EF75}"/>
              </a:ext>
            </a:extLst>
          </p:cNvPr>
          <p:cNvSpPr txBox="1"/>
          <p:nvPr/>
        </p:nvSpPr>
        <p:spPr>
          <a:xfrm>
            <a:off x="4421580" y="6665431"/>
            <a:ext cx="6143448" cy="107721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a:solidFill>
                  <a:srgbClr val="C00000"/>
                </a:solidFill>
                <a:latin typeface="Myriad Pro" panose="020B0503030403020204" pitchFamily="34" charset="0"/>
              </a:rPr>
              <a:t>When you launch a simulation, it is added into the processing queue. You can check the progress of your launched simulations in the queue view. You may also share and cancel unfinished simulations.</a:t>
            </a:r>
          </a:p>
        </p:txBody>
      </p:sp>
    </p:spTree>
    <p:extLst>
      <p:ext uri="{BB962C8B-B14F-4D97-AF65-F5344CB8AC3E}">
        <p14:creationId xmlns:p14="http://schemas.microsoft.com/office/powerpoint/2010/main" val="20684237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838</TotalTime>
  <Words>798</Words>
  <Application>Microsoft Office PowerPoint</Application>
  <PresentationFormat>Custom</PresentationFormat>
  <Paragraphs>67</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Myriad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EasyModel Tutorial</dc:title>
  <dc:creator/>
  <cp:lastModifiedBy>Jordi Bartolome</cp:lastModifiedBy>
  <cp:revision>44</cp:revision>
  <dcterms:created xsi:type="dcterms:W3CDTF">2020-12-14T12:46:07Z</dcterms:created>
  <dcterms:modified xsi:type="dcterms:W3CDTF">2024-07-06T08:27:56Z</dcterms:modified>
</cp:coreProperties>
</file>