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8" r:id="rId6"/>
    <p:sldId id="264" r:id="rId7"/>
    <p:sldId id="269" r:id="rId8"/>
  </p:sldIdLst>
  <p:sldSz cx="12192000" cy="6858000"/>
  <p:notesSz cx="6858000" cy="9144000"/>
  <p:custDataLst>
    <p:tags r:id="rId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4B51B0-43D5-4391-B243-C71D61F0D917}">
          <p14:sldIdLst>
            <p14:sldId id="256"/>
          </p14:sldIdLst>
        </p14:section>
        <p14:section name="Untitled Section" id="{3B581081-7B27-42C2-B12C-19A5785DC0BF}">
          <p14:sldIdLst>
            <p14:sldId id="257"/>
            <p14:sldId id="258"/>
            <p14:sldId id="265"/>
            <p14:sldId id="268"/>
            <p14:sldId id="264"/>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63" d="100"/>
          <a:sy n="63" d="100"/>
        </p:scale>
        <p:origin x="61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07BA-BFB9-4289-8DDC-4C09DE355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EE64A43A-2E7A-42D1-8F4E-D5D951E81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0BB3874C-7771-484A-A506-81E84E495486}"/>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C5057A1B-DA1B-4320-9AB7-39BBBEC4DC7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520079-BF15-432C-88FA-8891826C4130}"/>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A3EAB5DB-9428-4C6A-952C-1EBFF499982B}"/>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62450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D0F2-C9B5-4BA4-A752-59667A556F8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1E4CD21-188A-45A4-A303-10B0B595E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DA07B6C-2DDD-4F82-B91D-AAF20093EE3C}"/>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17038621-CF22-4B3D-B279-5E1C581BC14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24B16EA-15A8-43B5-B602-64CE38EA3301}"/>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0C47EA98-9211-497C-B22C-4B4CD95EF21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3379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01549-8F4A-420C-AAA7-12182E763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EB265DE-0A52-486C-8744-D96484125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43047BE-A193-46BA-A951-1A81E408BC12}"/>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9AF464E7-952C-468D-B966-1AC4653A7FE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CF98F62-C045-4DB8-8BE8-1AD73127D26A}"/>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57C660F6-7D79-4CAB-A92F-A283801059C0}"/>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90772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DBDE-E448-4745-B3B5-C01E9B66516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C7D774C-204A-4832-90D1-5950EFE49BC9}"/>
              </a:ext>
            </a:extLst>
          </p:cNvPr>
          <p:cNvSpPr>
            <a:spLocks noGrp="1"/>
          </p:cNvSpPr>
          <p:nvPr>
            <p:ph idx="1"/>
          </p:nvPr>
        </p:nvSpPr>
        <p:spPr/>
        <p:txBody>
          <a:bodyPr/>
          <a:lstStyle>
            <a:lvl1pPr marL="228600" indent="-228600">
              <a:buClr>
                <a:srgbClr val="5595DC"/>
              </a:buClr>
              <a:buFont typeface="Wingdings" panose="05000000000000000000" pitchFamily="2" charset="2"/>
              <a:buChar char="q"/>
              <a:defRPr/>
            </a:lvl1pPr>
            <a:lvl2pPr marL="685800" indent="-228600">
              <a:buClr>
                <a:srgbClr val="5595DC"/>
              </a:buClr>
              <a:buFont typeface="Wingdings" panose="05000000000000000000" pitchFamily="2" charset="2"/>
              <a:buChar char="q"/>
              <a:defRPr/>
            </a:lvl2pPr>
            <a:lvl3pPr marL="1143000" indent="-228600">
              <a:buClr>
                <a:srgbClr val="5595DC"/>
              </a:buClr>
              <a:buFont typeface="Wingdings" panose="05000000000000000000" pitchFamily="2" charset="2"/>
              <a:buChar char="q"/>
              <a:defRPr/>
            </a:lvl3pPr>
            <a:lvl4pPr marL="1600200" indent="-228600">
              <a:buClr>
                <a:srgbClr val="5595DC"/>
              </a:buClr>
              <a:buFont typeface="Wingdings" panose="05000000000000000000" pitchFamily="2" charset="2"/>
              <a:buChar char="q"/>
              <a:defRPr/>
            </a:lvl4pPr>
          </a:lstStyle>
          <a:p>
            <a:pPr lvl="0"/>
            <a:r>
              <a:rPr lang="en-US"/>
              <a:t>Click to edit Master text styles</a:t>
            </a:r>
          </a:p>
          <a:p>
            <a:pPr lvl="0"/>
            <a:r>
              <a:rPr lang="en-US"/>
              <a:t>Second level</a:t>
            </a:r>
          </a:p>
          <a:p>
            <a:pPr lvl="1"/>
            <a:r>
              <a:rPr lang="en-US"/>
              <a:t>Third level</a:t>
            </a:r>
          </a:p>
          <a:p>
            <a:pPr lvl="2"/>
            <a:r>
              <a:rPr lang="en-US"/>
              <a:t>Fourth level</a:t>
            </a:r>
          </a:p>
          <a:p>
            <a:pPr lvl="3"/>
            <a:r>
              <a:rPr lang="en-US"/>
              <a:t>Fifth level</a:t>
            </a:r>
            <a:endParaRPr lang="nl-NL"/>
          </a:p>
        </p:txBody>
      </p:sp>
      <p:sp>
        <p:nvSpPr>
          <p:cNvPr id="4" name="Date Placeholder 3">
            <a:extLst>
              <a:ext uri="{FF2B5EF4-FFF2-40B4-BE49-F238E27FC236}">
                <a16:creationId xmlns:a16="http://schemas.microsoft.com/office/drawing/2014/main" id="{F2D9D4C6-B1E4-44B5-9D14-CE79D498D05A}"/>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5E563CF2-F0B4-4F32-948B-1AAE8B142E5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9561144-8240-4751-9A3A-85002D8E29EC}"/>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D44D9304-877B-4203-879F-0B30A07E3D4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34162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F017-5BF9-475E-A668-D96055054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9963F5EA-DF1F-4C34-8B0E-26A3C2004B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48A81D-0B84-4E6B-92F0-DE8932D828B1}"/>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5CBC5C6F-453C-4774-B133-BE579F0F762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BD60861-7C05-49CE-B4BD-1C1D85BEEAA5}"/>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7" name="Content Placeholder 4" descr="Text&#10;&#10;Description automatically generated with low confidence">
            <a:extLst>
              <a:ext uri="{FF2B5EF4-FFF2-40B4-BE49-F238E27FC236}">
                <a16:creationId xmlns:a16="http://schemas.microsoft.com/office/drawing/2014/main" id="{BC3F7F75-CE8A-412A-A8A5-7B08E48E9F2F}"/>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11111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99B0-A1CF-478A-BB4E-DBB34A14F20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D9972A2-F4C1-44D9-B900-CE0ABBF4A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F3B2C68-6D75-4D52-972A-EE4DFBD88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AC83D7C-C0B9-4524-BF65-8A96CEE1DF99}"/>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6" name="Footer Placeholder 5">
            <a:extLst>
              <a:ext uri="{FF2B5EF4-FFF2-40B4-BE49-F238E27FC236}">
                <a16:creationId xmlns:a16="http://schemas.microsoft.com/office/drawing/2014/main" id="{AC74BB17-F50B-46F2-85B6-0D147CE23D4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C4972E4-A80E-45AB-873D-FFCE30B49903}"/>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BAD1218B-7A83-419B-A036-2F4AAB3C9731}"/>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60152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E88B-DF96-40E1-B64B-B285CC10B79B}"/>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7A5E27AE-5A91-4792-B579-58F3566A4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716BE6-695E-4E9A-AD1C-E6038B3407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F126FB55-F606-4279-9832-E610FFAFD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A938C-5CAC-4E39-A8CE-B991B62A97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63477AF3-4600-4794-B18B-9358DFA98042}"/>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8" name="Footer Placeholder 7">
            <a:extLst>
              <a:ext uri="{FF2B5EF4-FFF2-40B4-BE49-F238E27FC236}">
                <a16:creationId xmlns:a16="http://schemas.microsoft.com/office/drawing/2014/main" id="{4DFA7567-A500-4987-B82F-C94E727DAB56}"/>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73A5C6F-347E-4EED-AFBB-CA1FEDABC174}"/>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10" name="Content Placeholder 4" descr="Text&#10;&#10;Description automatically generated with low confidence">
            <a:extLst>
              <a:ext uri="{FF2B5EF4-FFF2-40B4-BE49-F238E27FC236}">
                <a16:creationId xmlns:a16="http://schemas.microsoft.com/office/drawing/2014/main" id="{AA2EAA08-D4B3-4CBE-A33E-A442079846B3}"/>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253364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6934-F2E9-437E-8730-C31C31502923}"/>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4F7773E4-F6C3-4EC0-B57E-ECD05A9A3E18}"/>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4" name="Footer Placeholder 3">
            <a:extLst>
              <a:ext uri="{FF2B5EF4-FFF2-40B4-BE49-F238E27FC236}">
                <a16:creationId xmlns:a16="http://schemas.microsoft.com/office/drawing/2014/main" id="{ACFF4BA4-AFAD-40EB-8CA1-060B1E71340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60FD3C-DE7A-41D5-AF20-64F6FD338408}"/>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6" name="Content Placeholder 4" descr="Text&#10;&#10;Description automatically generated with low confidence">
            <a:extLst>
              <a:ext uri="{FF2B5EF4-FFF2-40B4-BE49-F238E27FC236}">
                <a16:creationId xmlns:a16="http://schemas.microsoft.com/office/drawing/2014/main" id="{169F2C84-5F6F-4E6C-AF8C-21DBF55A19E5}"/>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150310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05283-230D-4241-ADAD-DC37CC15EAEC}"/>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3" name="Footer Placeholder 2">
            <a:extLst>
              <a:ext uri="{FF2B5EF4-FFF2-40B4-BE49-F238E27FC236}">
                <a16:creationId xmlns:a16="http://schemas.microsoft.com/office/drawing/2014/main" id="{80C230DE-88EA-47DF-A390-19F949821BFE}"/>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6C7887B5-1214-4C2C-939B-742E9F067045}"/>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5" name="Content Placeholder 4" descr="Text&#10;&#10;Description automatically generated with low confidence">
            <a:extLst>
              <a:ext uri="{FF2B5EF4-FFF2-40B4-BE49-F238E27FC236}">
                <a16:creationId xmlns:a16="http://schemas.microsoft.com/office/drawing/2014/main" id="{2E9C338B-C406-4796-9328-BBB2811C9FC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82080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54A5-B914-4314-9E8A-85C93E0FD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2943B9DD-DF0D-4708-BC97-419FC374F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9297EEFC-6990-4F1D-BA0F-41A5E291F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C46AF-DB5F-40E4-BB78-DD8FBB8BD4F6}"/>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6" name="Footer Placeholder 5">
            <a:extLst>
              <a:ext uri="{FF2B5EF4-FFF2-40B4-BE49-F238E27FC236}">
                <a16:creationId xmlns:a16="http://schemas.microsoft.com/office/drawing/2014/main" id="{11A30D52-D890-40C9-A6A5-BF172F7FC4E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136D1B8-3B1C-4F0B-904F-4AAB563E5983}"/>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CD3CCCC5-DA62-43DB-8C72-8DFE3A76B1AF}"/>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6832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A66A-2567-45A3-99C5-282724C32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4BC382C-3818-4AFB-A75A-EAFEA98F6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2F94123D-4CBC-4BC0-9C3E-C21C481D6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E5F3A-E93D-4BA3-8926-5C7EFFAAD88F}"/>
              </a:ext>
            </a:extLst>
          </p:cNvPr>
          <p:cNvSpPr>
            <a:spLocks noGrp="1"/>
          </p:cNvSpPr>
          <p:nvPr>
            <p:ph type="dt" sz="half" idx="10"/>
          </p:nvPr>
        </p:nvSpPr>
        <p:spPr/>
        <p:txBody>
          <a:bodyPr/>
          <a:lstStyle/>
          <a:p>
            <a:fld id="{CE08B3D9-9E50-45EF-9767-36CF9FEC6FC2}" type="datetimeFigureOut">
              <a:rPr lang="nl-NL" smtClean="0"/>
              <a:t>9-11-2021</a:t>
            </a:fld>
            <a:endParaRPr lang="nl-NL"/>
          </a:p>
        </p:txBody>
      </p:sp>
      <p:sp>
        <p:nvSpPr>
          <p:cNvPr id="6" name="Footer Placeholder 5">
            <a:extLst>
              <a:ext uri="{FF2B5EF4-FFF2-40B4-BE49-F238E27FC236}">
                <a16:creationId xmlns:a16="http://schemas.microsoft.com/office/drawing/2014/main" id="{5A7F4110-3901-4443-9AE4-788A2E98313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B0512E2-2389-4EFE-982B-AC3D7E214CC8}"/>
              </a:ext>
            </a:extLst>
          </p:cNvPr>
          <p:cNvSpPr>
            <a:spLocks noGrp="1"/>
          </p:cNvSpPr>
          <p:nvPr>
            <p:ph type="sldNum" sz="quarter" idx="12"/>
          </p:nvPr>
        </p:nvSpPr>
        <p:spPr/>
        <p:txBody>
          <a:bodyPr/>
          <a:lstStyle/>
          <a:p>
            <a:fld id="{2C4AAB3B-DA71-415A-8AB6-0EEBCEEB35CE}" type="slidenum">
              <a:rPr lang="nl-NL" smtClean="0"/>
              <a:t>‹#›</a:t>
            </a:fld>
            <a:endParaRPr lang="nl-NL"/>
          </a:p>
        </p:txBody>
      </p:sp>
      <p:pic>
        <p:nvPicPr>
          <p:cNvPr id="8" name="Content Placeholder 4" descr="Text&#10;&#10;Description automatically generated with low confidence">
            <a:extLst>
              <a:ext uri="{FF2B5EF4-FFF2-40B4-BE49-F238E27FC236}">
                <a16:creationId xmlns:a16="http://schemas.microsoft.com/office/drawing/2014/main" id="{3781EE15-ABEC-4614-AC65-E0D8E8DB83BA}"/>
              </a:ext>
            </a:extLst>
          </p:cNvPr>
          <p:cNvPicPr>
            <a:picLocks noChangeAspect="1"/>
          </p:cNvPicPr>
          <p:nvPr userDrawn="1"/>
        </p:nvPicPr>
        <p:blipFill>
          <a:blip r:embed="rId2"/>
          <a:stretch>
            <a:fillRect/>
          </a:stretch>
        </p:blipFill>
        <p:spPr>
          <a:xfrm>
            <a:off x="9674086" y="6007298"/>
            <a:ext cx="2350283" cy="698104"/>
          </a:xfrm>
          <a:prstGeom prst="rect">
            <a:avLst/>
          </a:prstGeom>
        </p:spPr>
      </p:pic>
    </p:spTree>
    <p:extLst>
      <p:ext uri="{BB962C8B-B14F-4D97-AF65-F5344CB8AC3E}">
        <p14:creationId xmlns:p14="http://schemas.microsoft.com/office/powerpoint/2010/main" val="339246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3CE2FE2-2BFF-4E48-9A6A-D44E4753DFE0}"/>
              </a:ext>
            </a:extLst>
          </p:cNvPr>
          <p:cNvGraphicFramePr>
            <a:graphicFrameLocks noChangeAspect="1"/>
          </p:cNvGraphicFramePr>
          <p:nvPr userDrawn="1">
            <p:custDataLst>
              <p:tags r:id="rId14"/>
            </p:custDataLst>
            <p:extLst>
              <p:ext uri="{D42A27DB-BD31-4B8C-83A1-F6EECF244321}">
                <p14:modId xmlns:p14="http://schemas.microsoft.com/office/powerpoint/2010/main" val="3279548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0" name="think-cell Slide" r:id="rId15" imgW="416" imgH="416" progId="TCLayout.ActiveDocument.1">
                  <p:embed/>
                </p:oleObj>
              </mc:Choice>
              <mc:Fallback>
                <p:oleObj name="think-cell Slide" r:id="rId15" imgW="416" imgH="416"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0FF804D-8E33-4039-9843-2078349AA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EB89B043-8925-45DF-A57C-FDA5CA3D1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3232A63-1D98-49A1-B4E1-0E658167A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B3D9-9E50-45EF-9767-36CF9FEC6FC2}" type="datetimeFigureOut">
              <a:rPr lang="nl-NL" smtClean="0"/>
              <a:t>9-11-2021</a:t>
            </a:fld>
            <a:endParaRPr lang="nl-NL"/>
          </a:p>
        </p:txBody>
      </p:sp>
      <p:sp>
        <p:nvSpPr>
          <p:cNvPr id="5" name="Footer Placeholder 4">
            <a:extLst>
              <a:ext uri="{FF2B5EF4-FFF2-40B4-BE49-F238E27FC236}">
                <a16:creationId xmlns:a16="http://schemas.microsoft.com/office/drawing/2014/main" id="{2ED8001F-8D73-4E9B-B6FF-A99901D5E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98D1726-21C2-4DC8-92E9-03593B26F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AAB3B-DA71-415A-8AB6-0EEBCEEB35CE}" type="slidenum">
              <a:rPr lang="nl-NL" smtClean="0"/>
              <a:t>‹#›</a:t>
            </a:fld>
            <a:endParaRPr lang="nl-NL"/>
          </a:p>
        </p:txBody>
      </p:sp>
    </p:spTree>
    <p:extLst>
      <p:ext uri="{BB962C8B-B14F-4D97-AF65-F5344CB8AC3E}">
        <p14:creationId xmlns:p14="http://schemas.microsoft.com/office/powerpoint/2010/main" val="356382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bin"/><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49C96A1-FCA7-4E4A-9D7A-074D74DC0497}"/>
              </a:ext>
            </a:extLst>
          </p:cNvPr>
          <p:cNvGraphicFramePr>
            <a:graphicFrameLocks noChangeAspect="1"/>
          </p:cNvGraphicFramePr>
          <p:nvPr>
            <p:custDataLst>
              <p:tags r:id="rId2"/>
            </p:custDataLst>
            <p:extLst>
              <p:ext uri="{D42A27DB-BD31-4B8C-83A1-F6EECF244321}">
                <p14:modId xmlns:p14="http://schemas.microsoft.com/office/powerpoint/2010/main" val="228766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2"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2" name="Picture 11" descr="Graphical user interface, application&#10;&#10;Description automatically generated with medium confidence">
            <a:extLst>
              <a:ext uri="{FF2B5EF4-FFF2-40B4-BE49-F238E27FC236}">
                <a16:creationId xmlns:a16="http://schemas.microsoft.com/office/drawing/2014/main" id="{D042D2D7-993E-4BB5-98F5-C8CF33D646C4}"/>
              </a:ext>
            </a:extLst>
          </p:cNvPr>
          <p:cNvPicPr>
            <a:picLocks noChangeAspect="1"/>
          </p:cNvPicPr>
          <p:nvPr/>
        </p:nvPicPr>
        <p:blipFill>
          <a:blip r:embed="rId6"/>
          <a:stretch>
            <a:fillRect/>
          </a:stretch>
        </p:blipFill>
        <p:spPr>
          <a:xfrm>
            <a:off x="3079750" y="3509963"/>
            <a:ext cx="6032500" cy="2463800"/>
          </a:xfrm>
          <a:prstGeom prst="rect">
            <a:avLst/>
          </a:prstGeom>
        </p:spPr>
      </p:pic>
      <p:sp>
        <p:nvSpPr>
          <p:cNvPr id="2" name="Title 1">
            <a:extLst>
              <a:ext uri="{FF2B5EF4-FFF2-40B4-BE49-F238E27FC236}">
                <a16:creationId xmlns:a16="http://schemas.microsoft.com/office/drawing/2014/main" id="{8A00CD86-D5F1-4C77-BDCF-2B73F8244290}"/>
              </a:ext>
            </a:extLst>
          </p:cNvPr>
          <p:cNvSpPr>
            <a:spLocks noGrp="1"/>
          </p:cNvSpPr>
          <p:nvPr>
            <p:ph type="ctrTitle"/>
          </p:nvPr>
        </p:nvSpPr>
        <p:spPr/>
        <p:txBody>
          <a:bodyPr vert="horz" anchor="ctr"/>
          <a:lstStyle/>
          <a:p>
            <a:r>
              <a:rPr lang="nl-NL"/>
              <a:t>Python en Pandas Essentials</a:t>
            </a:r>
          </a:p>
        </p:txBody>
      </p:sp>
      <p:sp>
        <p:nvSpPr>
          <p:cNvPr id="3" name="Subtitle 2">
            <a:extLst>
              <a:ext uri="{FF2B5EF4-FFF2-40B4-BE49-F238E27FC236}">
                <a16:creationId xmlns:a16="http://schemas.microsoft.com/office/drawing/2014/main" id="{C42C108C-FD89-446A-BF04-519FFD41FDA0}"/>
              </a:ext>
            </a:extLst>
          </p:cNvPr>
          <p:cNvSpPr>
            <a:spLocks noGrp="1"/>
          </p:cNvSpPr>
          <p:nvPr>
            <p:ph type="subTitle" idx="1"/>
          </p:nvPr>
        </p:nvSpPr>
        <p:spPr>
          <a:xfrm>
            <a:off x="1524000" y="5735637"/>
            <a:ext cx="9144000" cy="1016158"/>
          </a:xfrm>
        </p:spPr>
        <p:txBody>
          <a:bodyPr>
            <a:normAutofit/>
          </a:bodyPr>
          <a:lstStyle/>
          <a:p>
            <a:endParaRPr lang="nl-NL"/>
          </a:p>
          <a:p>
            <a:r>
              <a:rPr lang="nl-NL"/>
              <a:t>Sander van den Oord</a:t>
            </a:r>
          </a:p>
        </p:txBody>
      </p:sp>
    </p:spTree>
    <p:extLst>
      <p:ext uri="{BB962C8B-B14F-4D97-AF65-F5344CB8AC3E}">
        <p14:creationId xmlns:p14="http://schemas.microsoft.com/office/powerpoint/2010/main" val="224823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093135B-AA58-4094-8DD4-B52547D3DAC7}"/>
              </a:ext>
            </a:extLst>
          </p:cNvPr>
          <p:cNvGraphicFramePr>
            <a:graphicFrameLocks noChangeAspect="1"/>
          </p:cNvGraphicFramePr>
          <p:nvPr>
            <p:custDataLst>
              <p:tags r:id="rId2"/>
            </p:custDataLst>
            <p:extLst>
              <p:ext uri="{D42A27DB-BD31-4B8C-83A1-F6EECF244321}">
                <p14:modId xmlns:p14="http://schemas.microsoft.com/office/powerpoint/2010/main" val="16165510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3"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02FCA65-EB9D-4318-B8FE-8060F13EEC32}"/>
              </a:ext>
            </a:extLst>
          </p:cNvPr>
          <p:cNvSpPr>
            <a:spLocks noGrp="1"/>
          </p:cNvSpPr>
          <p:nvPr>
            <p:ph type="title"/>
          </p:nvPr>
        </p:nvSpPr>
        <p:spPr/>
        <p:txBody>
          <a:bodyPr vert="horz"/>
          <a:lstStyle/>
          <a:p>
            <a:r>
              <a:rPr lang="nl-NL"/>
              <a:t>Persoonlijke introductie</a:t>
            </a:r>
          </a:p>
        </p:txBody>
      </p:sp>
      <p:sp>
        <p:nvSpPr>
          <p:cNvPr id="3" name="Content Placeholder 2">
            <a:extLst>
              <a:ext uri="{FF2B5EF4-FFF2-40B4-BE49-F238E27FC236}">
                <a16:creationId xmlns:a16="http://schemas.microsoft.com/office/drawing/2014/main" id="{7706B0E9-0A30-41A0-B805-139F4F2C3784}"/>
              </a:ext>
            </a:extLst>
          </p:cNvPr>
          <p:cNvSpPr>
            <a:spLocks noGrp="1"/>
          </p:cNvSpPr>
          <p:nvPr>
            <p:ph idx="1"/>
          </p:nvPr>
        </p:nvSpPr>
        <p:spPr/>
        <p:txBody>
          <a:bodyPr/>
          <a:lstStyle/>
          <a:p>
            <a:r>
              <a:rPr lang="nl-NL"/>
              <a:t>Data scientist / Database marketeer / Marktonderzoeker / Product Owner BI / Data analist / Machine Learning Consultant</a:t>
            </a:r>
          </a:p>
          <a:p>
            <a:pPr marL="0" indent="0">
              <a:buNone/>
            </a:pPr>
            <a:endParaRPr lang="nl-NL"/>
          </a:p>
          <a:p>
            <a:r>
              <a:rPr lang="nl-NL"/>
              <a:t> &gt; 10+ jaar bij bedrijven zoals bol.com, Pathe, Rabobank, Shell, Postcode Loterij, G-Star RAW</a:t>
            </a:r>
          </a:p>
          <a:p>
            <a:endParaRPr lang="nl-NL"/>
          </a:p>
          <a:p>
            <a:pPr marL="0" indent="0">
              <a:buNone/>
            </a:pPr>
            <a:endParaRPr lang="nl-NL"/>
          </a:p>
        </p:txBody>
      </p:sp>
    </p:spTree>
    <p:extLst>
      <p:ext uri="{BB962C8B-B14F-4D97-AF65-F5344CB8AC3E}">
        <p14:creationId xmlns:p14="http://schemas.microsoft.com/office/powerpoint/2010/main" val="401239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AFB77E3-A359-4AEA-85F9-943960D520AC}"/>
              </a:ext>
            </a:extLst>
          </p:cNvPr>
          <p:cNvGraphicFramePr>
            <a:graphicFrameLocks noChangeAspect="1"/>
          </p:cNvGraphicFramePr>
          <p:nvPr>
            <p:custDataLst>
              <p:tags r:id="rId2"/>
            </p:custDataLst>
            <p:extLst>
              <p:ext uri="{D42A27DB-BD31-4B8C-83A1-F6EECF244321}">
                <p14:modId xmlns:p14="http://schemas.microsoft.com/office/powerpoint/2010/main" val="3520402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0"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89EB7B5-A35D-4582-84FF-C3E70AE9D248}"/>
              </a:ext>
            </a:extLst>
          </p:cNvPr>
          <p:cNvSpPr>
            <a:spLocks noGrp="1"/>
          </p:cNvSpPr>
          <p:nvPr>
            <p:ph type="title"/>
          </p:nvPr>
        </p:nvSpPr>
        <p:spPr/>
        <p:txBody>
          <a:bodyPr vert="horz"/>
          <a:lstStyle/>
          <a:p>
            <a:r>
              <a:rPr lang="nl-NL"/>
              <a:t>Belangrijkste voor vandaag</a:t>
            </a:r>
          </a:p>
        </p:txBody>
      </p:sp>
      <p:sp>
        <p:nvSpPr>
          <p:cNvPr id="3" name="Content Placeholder 2">
            <a:extLst>
              <a:ext uri="{FF2B5EF4-FFF2-40B4-BE49-F238E27FC236}">
                <a16:creationId xmlns:a16="http://schemas.microsoft.com/office/drawing/2014/main" id="{812BA9E8-BCDD-43F4-B15B-058434888349}"/>
              </a:ext>
            </a:extLst>
          </p:cNvPr>
          <p:cNvSpPr>
            <a:spLocks noGrp="1"/>
          </p:cNvSpPr>
          <p:nvPr>
            <p:ph idx="1"/>
          </p:nvPr>
        </p:nvSpPr>
        <p:spPr/>
        <p:txBody>
          <a:bodyPr/>
          <a:lstStyle/>
          <a:p>
            <a:pPr marL="0" indent="0">
              <a:buNone/>
            </a:pPr>
            <a:endParaRPr lang="nl-NL"/>
          </a:p>
          <a:p>
            <a:r>
              <a:rPr lang="nl-NL"/>
              <a:t>Aan de slag met Python basics zoals variabelen, for loops, dictionaries en functions. Dit gaan we in Jupyter Notebooks doen</a:t>
            </a:r>
          </a:p>
          <a:p>
            <a:endParaRPr lang="nl-NL"/>
          </a:p>
          <a:p>
            <a:r>
              <a:rPr lang="nl-NL"/>
              <a:t>Inlezen van data in pandas</a:t>
            </a:r>
          </a:p>
          <a:p>
            <a:endParaRPr lang="nl-NL"/>
          </a:p>
          <a:p>
            <a:r>
              <a:rPr lang="nl-NL"/>
              <a:t>Eerste stappen van data verkenning en inspectie in pandas</a:t>
            </a:r>
          </a:p>
        </p:txBody>
      </p:sp>
    </p:spTree>
    <p:extLst>
      <p:ext uri="{BB962C8B-B14F-4D97-AF65-F5344CB8AC3E}">
        <p14:creationId xmlns:p14="http://schemas.microsoft.com/office/powerpoint/2010/main" val="2226723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3D8D18F-C0A0-41CE-A544-D86036C82EF1}"/>
              </a:ext>
            </a:extLst>
          </p:cNvPr>
          <p:cNvGraphicFramePr>
            <a:graphicFrameLocks noChangeAspect="1"/>
          </p:cNvGraphicFramePr>
          <p:nvPr>
            <p:custDataLst>
              <p:tags r:id="rId2"/>
            </p:custDataLst>
            <p:extLst>
              <p:ext uri="{D42A27DB-BD31-4B8C-83A1-F6EECF244321}">
                <p14:modId xmlns:p14="http://schemas.microsoft.com/office/powerpoint/2010/main" val="744078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2"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26C98ED-A2C1-4B5A-B484-B129F86158FF}"/>
              </a:ext>
            </a:extLst>
          </p:cNvPr>
          <p:cNvSpPr>
            <a:spLocks noGrp="1"/>
          </p:cNvSpPr>
          <p:nvPr>
            <p:ph type="title"/>
          </p:nvPr>
        </p:nvSpPr>
        <p:spPr/>
        <p:txBody>
          <a:bodyPr vert="horz"/>
          <a:lstStyle/>
          <a:p>
            <a:r>
              <a:rPr lang="nl-NL"/>
              <a:t>Waarom Python</a:t>
            </a:r>
          </a:p>
        </p:txBody>
      </p:sp>
      <p:sp>
        <p:nvSpPr>
          <p:cNvPr id="3" name="Content Placeholder 2">
            <a:extLst>
              <a:ext uri="{FF2B5EF4-FFF2-40B4-BE49-F238E27FC236}">
                <a16:creationId xmlns:a16="http://schemas.microsoft.com/office/drawing/2014/main" id="{3C8C0BB5-E32D-4BAF-9977-66D0690EE8CA}"/>
              </a:ext>
            </a:extLst>
          </p:cNvPr>
          <p:cNvSpPr>
            <a:spLocks noGrp="1"/>
          </p:cNvSpPr>
          <p:nvPr>
            <p:ph idx="1"/>
          </p:nvPr>
        </p:nvSpPr>
        <p:spPr>
          <a:xfrm>
            <a:off x="838200" y="1776097"/>
            <a:ext cx="10515600" cy="4913311"/>
          </a:xfrm>
        </p:spPr>
        <p:txBody>
          <a:bodyPr>
            <a:noAutofit/>
          </a:bodyPr>
          <a:lstStyle/>
          <a:p>
            <a:r>
              <a:rPr lang="en-NL"/>
              <a:t>zeer leesbare code</a:t>
            </a:r>
            <a:endParaRPr lang="en-US"/>
          </a:p>
          <a:p>
            <a:r>
              <a:rPr lang="en-NL"/>
              <a:t>veel gebruikt voor data analysis en machine learning</a:t>
            </a:r>
          </a:p>
          <a:p>
            <a:r>
              <a:rPr lang="en-NL"/>
              <a:t>steeds vaker ingezet voor data engineering: pandas en python zijn zeer flexibel voor data wrangling</a:t>
            </a:r>
          </a:p>
          <a:p>
            <a:r>
              <a:rPr lang="en-NL"/>
              <a:t>als je de pandas API enigszins kent, dan helpt dat bijv. ook weer met databricks / pyspark</a:t>
            </a:r>
          </a:p>
          <a:p>
            <a:r>
              <a:rPr lang="en-NL"/>
              <a:t>steeds groter Python data ecosystem, bijv. scheduling met Airflow</a:t>
            </a:r>
          </a:p>
          <a:p>
            <a:r>
              <a:rPr lang="en-NL"/>
              <a:t>makkelijk om met python API’s aan te spreken</a:t>
            </a:r>
          </a:p>
          <a:p>
            <a:r>
              <a:rPr lang="en-NL"/>
              <a:t>websites scrapen</a:t>
            </a:r>
            <a:endParaRPr lang="en-US"/>
          </a:p>
        </p:txBody>
      </p:sp>
    </p:spTree>
    <p:extLst>
      <p:ext uri="{BB962C8B-B14F-4D97-AF65-F5344CB8AC3E}">
        <p14:creationId xmlns:p14="http://schemas.microsoft.com/office/powerpoint/2010/main" val="69712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368D761-DC9E-4F01-AC64-45695AC8AF36}"/>
              </a:ext>
            </a:extLst>
          </p:cNvPr>
          <p:cNvGraphicFramePr>
            <a:graphicFrameLocks noChangeAspect="1"/>
          </p:cNvGraphicFramePr>
          <p:nvPr>
            <p:custDataLst>
              <p:tags r:id="rId2"/>
            </p:custDataLst>
            <p:extLst>
              <p:ext uri="{D42A27DB-BD31-4B8C-83A1-F6EECF244321}">
                <p14:modId xmlns:p14="http://schemas.microsoft.com/office/powerpoint/2010/main" val="4240389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6"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1306578-D1E3-408B-9B39-58E28A4F8CD8}"/>
              </a:ext>
            </a:extLst>
          </p:cNvPr>
          <p:cNvSpPr>
            <a:spLocks noGrp="1"/>
          </p:cNvSpPr>
          <p:nvPr>
            <p:ph type="title"/>
          </p:nvPr>
        </p:nvSpPr>
        <p:spPr/>
        <p:txBody>
          <a:bodyPr vert="horz"/>
          <a:lstStyle/>
          <a:p>
            <a:r>
              <a:rPr lang="nl-NL"/>
              <a:t>Belangrijkste packages</a:t>
            </a:r>
          </a:p>
        </p:txBody>
      </p:sp>
      <p:pic>
        <p:nvPicPr>
          <p:cNvPr id="17" name="Picture 16" descr="A picture containing diagram&#10;&#10;Description automatically generated">
            <a:extLst>
              <a:ext uri="{FF2B5EF4-FFF2-40B4-BE49-F238E27FC236}">
                <a16:creationId xmlns:a16="http://schemas.microsoft.com/office/drawing/2014/main" id="{2E819F8A-E667-4864-A50F-F5412F53D845}"/>
              </a:ext>
            </a:extLst>
          </p:cNvPr>
          <p:cNvPicPr>
            <a:picLocks noChangeAspect="1"/>
          </p:cNvPicPr>
          <p:nvPr/>
        </p:nvPicPr>
        <p:blipFill rotWithShape="1">
          <a:blip r:embed="rId6"/>
          <a:srcRect l="3611"/>
          <a:stretch/>
        </p:blipFill>
        <p:spPr>
          <a:xfrm>
            <a:off x="3244811" y="1434592"/>
            <a:ext cx="5934456" cy="5248656"/>
          </a:xfrm>
          <a:prstGeom prst="rect">
            <a:avLst/>
          </a:prstGeom>
          <a:effectLst/>
        </p:spPr>
      </p:pic>
      <p:pic>
        <p:nvPicPr>
          <p:cNvPr id="18" name="Picture 2" descr="Apache Airflow - Wikipedia">
            <a:extLst>
              <a:ext uri="{FF2B5EF4-FFF2-40B4-BE49-F238E27FC236}">
                <a16:creationId xmlns:a16="http://schemas.microsoft.com/office/drawing/2014/main" id="{F4BF3DB4-7C3A-4619-9F93-58E45231B8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1653" y="3846632"/>
            <a:ext cx="1172577" cy="4502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751AEE60-56E9-4B8B-B132-B8D031816D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3710" y="1733360"/>
            <a:ext cx="693926" cy="80735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Unit Testing with PySpark. By David Illes, Vice President at… | by  Cambridge Spark | Cambridge Spark">
            <a:extLst>
              <a:ext uri="{FF2B5EF4-FFF2-40B4-BE49-F238E27FC236}">
                <a16:creationId xmlns:a16="http://schemas.microsoft.com/office/drawing/2014/main" id="{885EF456-1E63-4656-BEB8-A7A1578743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0185" y="2347079"/>
            <a:ext cx="1289050" cy="72428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seaborn: statistical data visualization — seaborn 0.11.1 documentation">
            <a:extLst>
              <a:ext uri="{FF2B5EF4-FFF2-40B4-BE49-F238E27FC236}">
                <a16:creationId xmlns:a16="http://schemas.microsoft.com/office/drawing/2014/main" id="{99B0AC00-9BD2-484B-8FD1-F49BC85F56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9368" y="3285593"/>
            <a:ext cx="1003849" cy="28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94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7C3BB86-2FD3-4C78-8028-390C58257580}"/>
              </a:ext>
            </a:extLst>
          </p:cNvPr>
          <p:cNvGraphicFramePr>
            <a:graphicFrameLocks noChangeAspect="1"/>
          </p:cNvGraphicFramePr>
          <p:nvPr>
            <p:custDataLst>
              <p:tags r:id="rId2"/>
            </p:custDataLst>
            <p:extLst>
              <p:ext uri="{D42A27DB-BD31-4B8C-83A1-F6EECF244321}">
                <p14:modId xmlns:p14="http://schemas.microsoft.com/office/powerpoint/2010/main" val="3893152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2" name="think-cell Slide" r:id="rId4" imgW="416" imgH="416" progId="TCLayout.ActiveDocument.1">
                  <p:embed/>
                </p:oleObj>
              </mc:Choice>
              <mc:Fallback>
                <p:oleObj name="think-cell Slide" r:id="rId4" imgW="416" imgH="416" progId="TCLayout.ActiveDocument.1">
                  <p:embed/>
                  <p:pic>
                    <p:nvPicPr>
                      <p:cNvPr id="4" name="Object 3" hidden="1">
                        <a:extLst>
                          <a:ext uri="{FF2B5EF4-FFF2-40B4-BE49-F238E27FC236}">
                            <a16:creationId xmlns:a16="http://schemas.microsoft.com/office/drawing/2014/main" id="{E7C3BB86-2FD3-4C78-8028-390C5825758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5F5DCD8-B96F-4F91-B4D2-C355D2E543BD}"/>
              </a:ext>
            </a:extLst>
          </p:cNvPr>
          <p:cNvSpPr>
            <a:spLocks noGrp="1"/>
          </p:cNvSpPr>
          <p:nvPr>
            <p:ph type="title"/>
          </p:nvPr>
        </p:nvSpPr>
        <p:spPr/>
        <p:txBody>
          <a:bodyPr vert="horz"/>
          <a:lstStyle/>
          <a:p>
            <a:r>
              <a:rPr lang="nl-NL"/>
              <a:t>Realistisch data scenario</a:t>
            </a:r>
          </a:p>
        </p:txBody>
      </p:sp>
      <p:sp>
        <p:nvSpPr>
          <p:cNvPr id="3" name="Content Placeholder 2">
            <a:extLst>
              <a:ext uri="{FF2B5EF4-FFF2-40B4-BE49-F238E27FC236}">
                <a16:creationId xmlns:a16="http://schemas.microsoft.com/office/drawing/2014/main" id="{BAD4682D-4B68-452C-B0F0-B7DAB93C8C84}"/>
              </a:ext>
            </a:extLst>
          </p:cNvPr>
          <p:cNvSpPr>
            <a:spLocks noGrp="1"/>
          </p:cNvSpPr>
          <p:nvPr>
            <p:ph idx="1"/>
          </p:nvPr>
        </p:nvSpPr>
        <p:spPr>
          <a:xfrm>
            <a:off x="706120" y="1825625"/>
            <a:ext cx="12202160" cy="4667250"/>
          </a:xfrm>
        </p:spPr>
        <p:txBody>
          <a:bodyPr>
            <a:normAutofit/>
          </a:bodyPr>
          <a:lstStyle/>
          <a:p>
            <a:pPr>
              <a:tabLst>
                <a:tab pos="3311525" algn="l"/>
              </a:tabLst>
            </a:pPr>
            <a:r>
              <a:rPr lang="en-NL" sz="2500"/>
              <a:t>Data inlezen   	---&gt; </a:t>
            </a:r>
            <a:r>
              <a:rPr lang="en-US" sz="2500"/>
              <a:t>pd.read_sql(query, db_connection)</a:t>
            </a:r>
            <a:endParaRPr lang="en-NL" sz="2500"/>
          </a:p>
          <a:p>
            <a:pPr>
              <a:tabLst>
                <a:tab pos="3311525" algn="l"/>
              </a:tabLst>
            </a:pPr>
            <a:r>
              <a:rPr lang="en-NL" sz="2500"/>
              <a:t>Data inspectie 	---&gt; df.info()   df.head()    df.describe()</a:t>
            </a:r>
          </a:p>
          <a:p>
            <a:pPr>
              <a:tabLst>
                <a:tab pos="3311525" algn="l"/>
              </a:tabLst>
            </a:pPr>
            <a:r>
              <a:rPr lang="en-NL" sz="2500"/>
              <a:t>Data selectie 	---&gt; df[df.column == ‘value’]</a:t>
            </a:r>
          </a:p>
          <a:p>
            <a:pPr>
              <a:tabLst>
                <a:tab pos="3311525" algn="l"/>
              </a:tabLst>
            </a:pPr>
            <a:r>
              <a:rPr lang="en-NL" sz="2500"/>
              <a:t>Data wrangling 	---&gt; df[‘column’].fillna()   df.drop_duplicates()</a:t>
            </a:r>
          </a:p>
          <a:p>
            <a:pPr>
              <a:tabLst>
                <a:tab pos="3311525" algn="l"/>
              </a:tabLst>
            </a:pPr>
            <a:r>
              <a:rPr lang="en-NL" sz="2500"/>
              <a:t>Data joinen                </a:t>
            </a:r>
            <a:r>
              <a:rPr lang="en-US" sz="2500"/>
              <a:t>	</a:t>
            </a:r>
            <a:r>
              <a:rPr lang="en-NL" sz="2500"/>
              <a:t>---&gt; df.merge(df2, how=‘inner’, on=‘column_name’)</a:t>
            </a:r>
          </a:p>
          <a:p>
            <a:pPr>
              <a:tabLst>
                <a:tab pos="3311525" algn="l"/>
              </a:tabLst>
            </a:pPr>
            <a:r>
              <a:rPr lang="en-NL" sz="2500"/>
              <a:t>Data visualisatie   </a:t>
            </a:r>
            <a:r>
              <a:rPr lang="en-US" sz="2500"/>
              <a:t>	</a:t>
            </a:r>
            <a:r>
              <a:rPr lang="en-NL" sz="2500">
                <a:sym typeface="Wingdings" pitchFamily="2" charset="2"/>
              </a:rPr>
              <a:t>---&gt; </a:t>
            </a:r>
            <a:r>
              <a:rPr lang="en-NL" sz="2500"/>
              <a:t>px.scatter(df, x, y)</a:t>
            </a:r>
            <a:endParaRPr lang="en-US" sz="2500"/>
          </a:p>
          <a:p>
            <a:pPr>
              <a:tabLst>
                <a:tab pos="3311525" algn="l"/>
              </a:tabLst>
            </a:pPr>
            <a:r>
              <a:rPr lang="en-US" sz="2500"/>
              <a:t>Modellen trainen    	---&gt; linear_regression.fit(X, y)</a:t>
            </a:r>
          </a:p>
          <a:p>
            <a:pPr>
              <a:tabLst>
                <a:tab pos="3311525" algn="l"/>
              </a:tabLst>
            </a:pPr>
            <a:r>
              <a:rPr lang="en-US" sz="2500"/>
              <a:t>Data wegschrijven	---&gt; df.to_sql(table_name, db_connection)</a:t>
            </a:r>
            <a:endParaRPr lang="en-NL" sz="2500"/>
          </a:p>
          <a:p>
            <a:pPr marL="0" indent="0">
              <a:buNone/>
            </a:pPr>
            <a:endParaRPr lang="nl-NL"/>
          </a:p>
        </p:txBody>
      </p:sp>
    </p:spTree>
    <p:extLst>
      <p:ext uri="{BB962C8B-B14F-4D97-AF65-F5344CB8AC3E}">
        <p14:creationId xmlns:p14="http://schemas.microsoft.com/office/powerpoint/2010/main" val="266536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7E3C0B1-67C6-4F98-A6DD-69B8C0CFC6AC}"/>
              </a:ext>
            </a:extLst>
          </p:cNvPr>
          <p:cNvGraphicFramePr>
            <a:graphicFrameLocks noChangeAspect="1"/>
          </p:cNvGraphicFramePr>
          <p:nvPr>
            <p:custDataLst>
              <p:tags r:id="rId2"/>
            </p:custDataLst>
            <p:extLst>
              <p:ext uri="{D42A27DB-BD31-4B8C-83A1-F6EECF244321}">
                <p14:modId xmlns:p14="http://schemas.microsoft.com/office/powerpoint/2010/main" val="63978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7" name="think-cell Slide" r:id="rId4" imgW="416" imgH="416" progId="TCLayout.ActiveDocument.1">
                  <p:embed/>
                </p:oleObj>
              </mc:Choice>
              <mc:Fallback>
                <p:oleObj name="think-cell Slide" r:id="rId4" imgW="416" imgH="41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A5ECBA51-2C5C-424C-8C4C-7D9FE71D2A9E}"/>
              </a:ext>
            </a:extLst>
          </p:cNvPr>
          <p:cNvSpPr>
            <a:spLocks noGrp="1"/>
          </p:cNvSpPr>
          <p:nvPr>
            <p:ph idx="1"/>
          </p:nvPr>
        </p:nvSpPr>
        <p:spPr/>
        <p:txBody>
          <a:bodyPr/>
          <a:lstStyle/>
          <a:p>
            <a:endParaRPr lang="nl-NL"/>
          </a:p>
          <a:p>
            <a:pPr marL="0" indent="0">
              <a:buNone/>
            </a:pPr>
            <a:r>
              <a:rPr lang="nl-NL"/>
              <a:t>Mocht je na afloop van de training of tijdens het maken van de Datacamp modules in de komende maanden nog python vragen hebben of ergens tegenaan lopen, ik beantwoord ze graag:</a:t>
            </a:r>
          </a:p>
          <a:p>
            <a:pPr marL="0" indent="0">
              <a:buNone/>
            </a:pPr>
            <a:endParaRPr lang="nl-NL"/>
          </a:p>
          <a:p>
            <a:pPr marL="0" indent="0" algn="ctr">
              <a:buNone/>
            </a:pPr>
            <a:r>
              <a:rPr lang="nl-NL"/>
              <a:t>sander@sanderdataconsulting.nl</a:t>
            </a:r>
          </a:p>
        </p:txBody>
      </p:sp>
    </p:spTree>
    <p:extLst>
      <p:ext uri="{BB962C8B-B14F-4D97-AF65-F5344CB8AC3E}">
        <p14:creationId xmlns:p14="http://schemas.microsoft.com/office/powerpoint/2010/main" val="1233395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ome fonts">
      <a:majorFont>
        <a:latin typeface="Biome"/>
        <a:ea typeface=""/>
        <a:cs typeface=""/>
      </a:majorFont>
      <a:minorFont>
        <a:latin typeface="Bio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Words>
  <Application>Microsoft Office PowerPoint</Application>
  <PresentationFormat>Widescreen</PresentationFormat>
  <Paragraphs>36</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Biome</vt:lpstr>
      <vt:lpstr>Wingdings</vt:lpstr>
      <vt:lpstr>Office Theme</vt:lpstr>
      <vt:lpstr>think-cell Slide</vt:lpstr>
      <vt:lpstr>Python en Pandas Essentials</vt:lpstr>
      <vt:lpstr>Persoonlijke introductie</vt:lpstr>
      <vt:lpstr>Belangrijkste voor vandaag</vt:lpstr>
      <vt:lpstr>Waarom Python</vt:lpstr>
      <vt:lpstr>Belangrijkste packages</vt:lpstr>
      <vt:lpstr>Realistisch data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Sander van den Oord</dc:creator>
  <cp:lastModifiedBy>Sander van den Oord</cp:lastModifiedBy>
  <cp:revision>30</cp:revision>
  <dcterms:created xsi:type="dcterms:W3CDTF">2021-11-05T12:52:01Z</dcterms:created>
  <dcterms:modified xsi:type="dcterms:W3CDTF">2021-11-09T08:38:04Z</dcterms:modified>
</cp:coreProperties>
</file>