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5449" y="2747213"/>
            <a:ext cx="5261101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717" y="1748155"/>
            <a:ext cx="10716564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6436" y="1843278"/>
            <a:ext cx="3832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Programació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38197" y="3100832"/>
            <a:ext cx="614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20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1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Jordi 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Gervàs </a:t>
            </a:r>
            <a:r>
              <a:rPr sz="2000" dirty="0" err="1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7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Objectius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700" y="1845716"/>
            <a:ext cx="8575040" cy="416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203200" indent="-12700">
              <a:lnSpc>
                <a:spcPct val="150000"/>
              </a:lnSpc>
              <a:spcBef>
                <a:spcPts val="10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Conèixer els conceptes bàsics de gestió de </a:t>
            </a:r>
            <a:r>
              <a:rPr sz="1900" dirty="0">
                <a:solidFill>
                  <a:srgbClr val="7E7E7E"/>
                </a:solidFill>
                <a:latin typeface="Trebuchet MS"/>
                <a:cs typeface="Trebuchet MS"/>
              </a:rPr>
              <a:t>la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informació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i les estructures 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algoritmes bàsiques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de la</a:t>
            </a:r>
            <a:r>
              <a:rPr sz="1900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programació.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C1C6B"/>
              </a:buClr>
              <a:buFont typeface="Arial Black"/>
              <a:buChar char="►"/>
            </a:pPr>
            <a:endParaRPr sz="22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150000"/>
              </a:lnSpc>
              <a:spcBef>
                <a:spcPts val="149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Saber gestionar i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entendre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les variables i els operadors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que intervinguin en 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un</a:t>
            </a:r>
            <a:r>
              <a:rPr sz="1900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algoritme.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C1C6B"/>
              </a:buClr>
              <a:buFont typeface="Arial Black"/>
              <a:buChar char="►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C1C6B"/>
              </a:buClr>
              <a:buFont typeface="Arial Black"/>
              <a:buChar char="►"/>
            </a:pPr>
            <a:endParaRPr sz="22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Endinsar-se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en els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esquemes algorítmics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i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estructures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de</a:t>
            </a:r>
            <a:r>
              <a:rPr sz="19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Trebuchet MS"/>
                <a:cs typeface="Trebuchet MS"/>
              </a:rPr>
              <a:t>dades.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C1C6B"/>
              </a:buClr>
              <a:buFont typeface="Arial Black"/>
              <a:buChar char="►"/>
            </a:pPr>
            <a:endParaRPr sz="2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170"/>
              </a:spcBef>
              <a:buClr>
                <a:srgbClr val="6C1C6B"/>
              </a:buClr>
              <a:buFont typeface="Arial Black"/>
              <a:buChar char="►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Saber fraccionar un problema per tal de resoldre’l per</a:t>
            </a:r>
            <a:r>
              <a:rPr sz="1900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Trebuchet MS"/>
                <a:cs typeface="Trebuchet MS"/>
              </a:rPr>
              <a:t>parts.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3293"/>
            <a:ext cx="732282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15" dirty="0"/>
              <a:t>Continguts fonamentals </a:t>
            </a:r>
            <a:r>
              <a:rPr sz="3250" spc="-10" dirty="0"/>
              <a:t>de</a:t>
            </a:r>
            <a:r>
              <a:rPr sz="3250" spc="20" dirty="0"/>
              <a:t> </a:t>
            </a:r>
            <a:r>
              <a:rPr sz="3250" spc="-15" dirty="0"/>
              <a:t>l'assignatura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737717" y="1748155"/>
            <a:ext cx="824674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Trebuchet MS"/>
                <a:cs typeface="Trebuchet MS"/>
              </a:rPr>
              <a:t>Tema </a:t>
            </a:r>
            <a:r>
              <a:rPr sz="2000" b="1" dirty="0">
                <a:latin typeface="Trebuchet MS"/>
                <a:cs typeface="Trebuchet MS"/>
              </a:rPr>
              <a:t>1. </a:t>
            </a:r>
            <a:r>
              <a:rPr sz="2000" b="1" spc="-5" dirty="0">
                <a:latin typeface="Trebuchet MS"/>
                <a:cs typeface="Trebuchet MS"/>
              </a:rPr>
              <a:t>Introducció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l'algorísmica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spc="-5" dirty="0">
                <a:latin typeface="Trebuchet MS"/>
                <a:cs typeface="Trebuchet MS"/>
              </a:rPr>
              <a:t>Constants, </a:t>
            </a:r>
            <a:r>
              <a:rPr sz="2000" dirty="0">
                <a:latin typeface="Trebuchet MS"/>
                <a:cs typeface="Trebuchet MS"/>
              </a:rPr>
              <a:t>variables i </a:t>
            </a:r>
            <a:r>
              <a:rPr sz="2000" spc="-5" dirty="0">
                <a:latin typeface="Trebuchet MS"/>
                <a:cs typeface="Trebuchet MS"/>
              </a:rPr>
              <a:t>tipus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elementals</a:t>
            </a:r>
            <a:endParaRPr sz="2000">
              <a:latin typeface="Trebuchet MS"/>
              <a:cs typeface="Trebuchet MS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dirty="0">
                <a:latin typeface="Trebuchet MS"/>
                <a:cs typeface="Trebuchet MS"/>
              </a:rPr>
              <a:t>L'assignació, la composició seqüencial, la composició </a:t>
            </a:r>
            <a:r>
              <a:rPr sz="2000" spc="-5" dirty="0">
                <a:latin typeface="Trebuchet MS"/>
                <a:cs typeface="Trebuchet MS"/>
              </a:rPr>
              <a:t>alternativa 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composició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iterativa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5" dirty="0">
                <a:latin typeface="Trebuchet MS"/>
                <a:cs typeface="Trebuchet MS"/>
              </a:rPr>
              <a:t>Tema </a:t>
            </a:r>
            <a:r>
              <a:rPr sz="2000" b="1" dirty="0">
                <a:latin typeface="Trebuchet MS"/>
                <a:cs typeface="Trebuchet MS"/>
              </a:rPr>
              <a:t>2. Conceptes 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programació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2.1 </a:t>
            </a:r>
            <a:r>
              <a:rPr sz="2000" dirty="0">
                <a:latin typeface="Trebuchet MS"/>
                <a:cs typeface="Trebuchet MS"/>
              </a:rPr>
              <a:t>Estructura </a:t>
            </a:r>
            <a:r>
              <a:rPr sz="2000" spc="-5" dirty="0">
                <a:latin typeface="Trebuchet MS"/>
                <a:cs typeface="Trebuchet MS"/>
              </a:rPr>
              <a:t>d’un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2.2. </a:t>
            </a:r>
            <a:r>
              <a:rPr sz="2000" spc="-25" dirty="0">
                <a:latin typeface="Trebuchet MS"/>
                <a:cs typeface="Trebuchet MS"/>
              </a:rPr>
              <a:t>Tractament </a:t>
            </a:r>
            <a:r>
              <a:rPr sz="2000" dirty="0">
                <a:latin typeface="Trebuchet MS"/>
                <a:cs typeface="Trebuchet MS"/>
              </a:rPr>
              <a:t>seqüencial. </a:t>
            </a:r>
            <a:r>
              <a:rPr sz="2000" spc="-10" dirty="0">
                <a:latin typeface="Trebuchet MS"/>
                <a:cs typeface="Trebuchet MS"/>
              </a:rPr>
              <a:t>Recorregut 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cerca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5" dirty="0">
                <a:latin typeface="Trebuchet MS"/>
                <a:cs typeface="Trebuchet MS"/>
              </a:rPr>
              <a:t>Tema </a:t>
            </a:r>
            <a:r>
              <a:rPr sz="2000" b="1" dirty="0">
                <a:latin typeface="Trebuchet MS"/>
                <a:cs typeface="Trebuchet MS"/>
              </a:rPr>
              <a:t>3. </a:t>
            </a:r>
            <a:r>
              <a:rPr sz="2000" b="1" spc="-20" dirty="0">
                <a:latin typeface="Trebuchet MS"/>
                <a:cs typeface="Trebuchet MS"/>
              </a:rPr>
              <a:t>Tipus </a:t>
            </a:r>
            <a:r>
              <a:rPr sz="2000" b="1" spc="-5" dirty="0">
                <a:latin typeface="Trebuchet MS"/>
                <a:cs typeface="Trebuchet MS"/>
              </a:rPr>
              <a:t>estructurats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dades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47675" lvl="1" indent="-43560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8309" algn="l"/>
              </a:tabLst>
            </a:pPr>
            <a:r>
              <a:rPr sz="2000" dirty="0">
                <a:latin typeface="Trebuchet MS"/>
                <a:cs typeface="Trebuchet MS"/>
              </a:rPr>
              <a:t>Estructures </a:t>
            </a:r>
            <a:r>
              <a:rPr sz="2000" spc="-5" dirty="0">
                <a:latin typeface="Trebuchet MS"/>
                <a:cs typeface="Trebuchet MS"/>
              </a:rPr>
              <a:t>d’accés directe (arrays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n-dimensionals)</a:t>
            </a:r>
            <a:endParaRPr sz="2000">
              <a:latin typeface="Trebuchet MS"/>
              <a:cs typeface="Trebuchet MS"/>
            </a:endParaRPr>
          </a:p>
          <a:p>
            <a:pPr marL="443865" lvl="1" indent="-431800">
              <a:lnSpc>
                <a:spcPct val="100000"/>
              </a:lnSpc>
              <a:buAutoNum type="arabicPeriod"/>
              <a:tabLst>
                <a:tab pos="444500" algn="l"/>
              </a:tabLst>
            </a:pPr>
            <a:r>
              <a:rPr sz="2000" spc="-20" dirty="0">
                <a:latin typeface="Trebuchet MS"/>
                <a:cs typeface="Trebuchet MS"/>
              </a:rPr>
              <a:t>Tipus </a:t>
            </a:r>
            <a:r>
              <a:rPr sz="2000" spc="-5" dirty="0">
                <a:latin typeface="Trebuchet MS"/>
                <a:cs typeface="Trebuchet MS"/>
              </a:rPr>
              <a:t>de dades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gràfiques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3293"/>
            <a:ext cx="732282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15" dirty="0"/>
              <a:t>Continguts fonamentals </a:t>
            </a:r>
            <a:r>
              <a:rPr sz="3250" spc="-10" dirty="0"/>
              <a:t>de</a:t>
            </a:r>
            <a:r>
              <a:rPr sz="3250" spc="20" dirty="0"/>
              <a:t> </a:t>
            </a:r>
            <a:r>
              <a:rPr sz="3250" spc="-15" dirty="0"/>
              <a:t>l'assignatura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737717" y="1748155"/>
            <a:ext cx="440880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Trebuchet MS"/>
                <a:cs typeface="Trebuchet MS"/>
              </a:rPr>
              <a:t>Tema </a:t>
            </a:r>
            <a:r>
              <a:rPr sz="2000" b="1" dirty="0">
                <a:latin typeface="Trebuchet MS"/>
                <a:cs typeface="Trebuchet MS"/>
              </a:rPr>
              <a:t>4.</a:t>
            </a:r>
            <a:r>
              <a:rPr sz="2000" b="1" spc="3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Modularitat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34340" lvl="1" indent="-422275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2000" dirty="0">
                <a:latin typeface="Trebuchet MS"/>
                <a:cs typeface="Trebuchet MS"/>
              </a:rPr>
              <a:t>Accions i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funcions</a:t>
            </a:r>
            <a:endParaRPr sz="2000">
              <a:latin typeface="Trebuchet MS"/>
              <a:cs typeface="Trebuchet MS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dirty="0">
                <a:latin typeface="Trebuchet MS"/>
                <a:cs typeface="Trebuchet MS"/>
              </a:rPr>
              <a:t>Objectes</a:t>
            </a:r>
            <a:endParaRPr sz="2000">
              <a:latin typeface="Trebuchet MS"/>
              <a:cs typeface="Trebuchet MS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spc="-5" dirty="0">
                <a:latin typeface="Trebuchet MS"/>
                <a:cs typeface="Trebuchet MS"/>
              </a:rPr>
              <a:t>Llibreries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5" dirty="0">
                <a:latin typeface="Trebuchet MS"/>
                <a:cs typeface="Trebuchet MS"/>
              </a:rPr>
              <a:t>Tema </a:t>
            </a:r>
            <a:r>
              <a:rPr sz="2000" b="1" dirty="0">
                <a:latin typeface="Trebuchet MS"/>
                <a:cs typeface="Trebuchet MS"/>
              </a:rPr>
              <a:t>5. </a:t>
            </a:r>
            <a:r>
              <a:rPr sz="2000" b="1" spc="-5" dirty="0">
                <a:latin typeface="Trebuchet MS"/>
                <a:cs typeface="Trebuchet MS"/>
              </a:rPr>
              <a:t>Programació</a:t>
            </a:r>
            <a:r>
              <a:rPr sz="2000" b="1" dirty="0">
                <a:latin typeface="Trebuchet MS"/>
                <a:cs typeface="Trebuchet MS"/>
              </a:rPr>
              <a:t> gràfica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spc="-10" dirty="0">
                <a:latin typeface="Trebuchet MS"/>
                <a:cs typeface="Trebuchet MS"/>
              </a:rPr>
              <a:t>Primitives </a:t>
            </a:r>
            <a:r>
              <a:rPr sz="2000" dirty="0">
                <a:latin typeface="Trebuchet MS"/>
                <a:cs typeface="Trebuchet MS"/>
              </a:rPr>
              <a:t>gràfiques </a:t>
            </a:r>
            <a:r>
              <a:rPr sz="2000" spc="-5" dirty="0">
                <a:latin typeface="Trebuchet MS"/>
                <a:cs typeface="Trebuchet MS"/>
              </a:rPr>
              <a:t>del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llenguatge</a:t>
            </a:r>
            <a:endParaRPr sz="2000">
              <a:latin typeface="Trebuchet MS"/>
              <a:cs typeface="Trebuchet MS"/>
            </a:endParaRPr>
          </a:p>
          <a:p>
            <a:pPr marL="448309" lvl="1" indent="-4362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2000" spc="-5" dirty="0">
                <a:latin typeface="Trebuchet MS"/>
                <a:cs typeface="Trebuchet MS"/>
              </a:rPr>
              <a:t>Interacció</a:t>
            </a:r>
            <a:endParaRPr sz="2000">
              <a:latin typeface="Trebuchet MS"/>
              <a:cs typeface="Trebuchet MS"/>
            </a:endParaRPr>
          </a:p>
          <a:p>
            <a:pPr marL="443865" lvl="1" indent="-431800">
              <a:lnSpc>
                <a:spcPct val="100000"/>
              </a:lnSpc>
              <a:buAutoNum type="arabicPeriod"/>
              <a:tabLst>
                <a:tab pos="444500" algn="l"/>
              </a:tabLst>
            </a:pPr>
            <a:r>
              <a:rPr sz="2000" spc="-25" dirty="0">
                <a:latin typeface="Trebuchet MS"/>
                <a:cs typeface="Trebuchet MS"/>
              </a:rPr>
              <a:t>Treballar </a:t>
            </a:r>
            <a:r>
              <a:rPr sz="2000" dirty="0">
                <a:latin typeface="Trebuchet MS"/>
                <a:cs typeface="Trebuchet MS"/>
              </a:rPr>
              <a:t>amb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imatges</a:t>
            </a:r>
            <a:endParaRPr sz="2000">
              <a:latin typeface="Trebuchet MS"/>
              <a:cs typeface="Trebuchet MS"/>
            </a:endParaRPr>
          </a:p>
          <a:p>
            <a:pPr marL="443865" lvl="1" indent="-431800">
              <a:lnSpc>
                <a:spcPct val="100000"/>
              </a:lnSpc>
              <a:buAutoNum type="arabicPeriod"/>
              <a:tabLst>
                <a:tab pos="444500" algn="l"/>
              </a:tabLst>
            </a:pPr>
            <a:r>
              <a:rPr sz="2000" spc="-15" dirty="0">
                <a:latin typeface="Trebuchet MS"/>
                <a:cs typeface="Trebuchet MS"/>
              </a:rPr>
              <a:t>Transformacions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bàsiques</a:t>
            </a:r>
            <a:endParaRPr sz="2000">
              <a:latin typeface="Trebuchet MS"/>
              <a:cs typeface="Trebuchet MS"/>
            </a:endParaRPr>
          </a:p>
          <a:p>
            <a:pPr marL="434340" lvl="1" indent="-4222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Trebuchet MS"/>
                <a:cs typeface="Trebuchet MS"/>
              </a:rPr>
              <a:t>Animació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3293"/>
            <a:ext cx="368109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15" dirty="0"/>
              <a:t>Sistema</a:t>
            </a:r>
            <a:r>
              <a:rPr sz="3250" spc="-65" dirty="0"/>
              <a:t> </a:t>
            </a:r>
            <a:r>
              <a:rPr sz="3250" spc="-15" dirty="0"/>
              <a:t>d’avaluació</a:t>
            </a:r>
            <a:endParaRPr sz="3250"/>
          </a:p>
        </p:txBody>
      </p:sp>
      <p:sp>
        <p:nvSpPr>
          <p:cNvPr id="4" name="object 4"/>
          <p:cNvSpPr txBox="1"/>
          <p:nvPr/>
        </p:nvSpPr>
        <p:spPr>
          <a:xfrm>
            <a:off x="783707" y="4876800"/>
            <a:ext cx="8123555" cy="1733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>
                <a:latin typeface="Trebuchet MS"/>
                <a:cs typeface="Trebuchet MS"/>
              </a:rPr>
              <a:t>Nota final: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>
                <a:latin typeface="Trebuchet MS"/>
                <a:cs typeface="Trebuchet MS"/>
              </a:rPr>
              <a:t>0.05*part + 0.1*Ex0 + 0.1*Ex1 + 0.15*Ex2 + 0.1*Pra0 + +0.2*Pra1 + 0.3 Pra2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ca-ES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pc="-5" dirty="0">
                <a:latin typeface="Trebuchet MS"/>
                <a:cs typeface="Trebuchet MS"/>
              </a:rPr>
              <a:t>La nota final per aprovar l’assignatura ha de ser &gt; 5.</a:t>
            </a:r>
            <a:endParaRPr lang="ca-ES" sz="1800" spc="-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800" b="1" spc="-5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297476A-3B16-45CC-83DE-A0D6E0606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24303"/>
              </p:ext>
            </p:extLst>
          </p:nvPr>
        </p:nvGraphicFramePr>
        <p:xfrm>
          <a:off x="762000" y="1524000"/>
          <a:ext cx="8153400" cy="2900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89751992"/>
                    </a:ext>
                  </a:extLst>
                </a:gridCol>
                <a:gridCol w="1357085">
                  <a:extLst>
                    <a:ext uri="{9D8B030D-6E8A-4147-A177-3AD203B41FA5}">
                      <a16:colId xmlns:a16="http://schemas.microsoft.com/office/drawing/2014/main" val="3768515961"/>
                    </a:ext>
                  </a:extLst>
                </a:gridCol>
                <a:gridCol w="1309915">
                  <a:extLst>
                    <a:ext uri="{9D8B030D-6E8A-4147-A177-3AD203B41FA5}">
                      <a16:colId xmlns:a16="http://schemas.microsoft.com/office/drawing/2014/main" val="118204244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7745908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51980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6714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07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Acrònim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Activitat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Ponderació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Nota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Grup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Obligatòria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Recuperable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5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Part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Participació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4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Exercici</a:t>
                      </a:r>
                      <a:r>
                        <a:rPr lang="es-E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1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Exercici</a:t>
                      </a:r>
                      <a:r>
                        <a:rPr lang="es-E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2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Exercici</a:t>
                      </a:r>
                      <a:r>
                        <a:rPr lang="es-E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9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Pràctica</a:t>
                      </a:r>
                      <a:r>
                        <a:rPr lang="es-E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1-2 </a:t>
                      </a:r>
                      <a:r>
                        <a:rPr lang="es-ES" dirty="0" err="1"/>
                        <a:t>pers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7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Pràctica</a:t>
                      </a:r>
                      <a:r>
                        <a:rPr lang="es-E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1-2 </a:t>
                      </a:r>
                      <a:r>
                        <a:rPr lang="es-ES" dirty="0" err="1"/>
                        <a:t>pers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Pràctica</a:t>
                      </a:r>
                      <a:r>
                        <a:rPr lang="es-E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1-2 </a:t>
                      </a:r>
                      <a:r>
                        <a:rPr lang="es-ES" dirty="0" err="1"/>
                        <a:t>pers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4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03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</a:t>
            </a:r>
            <a:r>
              <a:rPr dirty="0"/>
              <a:t>r</a:t>
            </a:r>
            <a:r>
              <a:rPr spc="-10" dirty="0"/>
              <a:t>à</a:t>
            </a:r>
            <a:r>
              <a:rPr dirty="0"/>
              <a:t>c</a:t>
            </a:r>
            <a:r>
              <a:rPr spc="-5" dirty="0"/>
              <a:t>i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1027139" y="1953623"/>
            <a:ext cx="5118426" cy="3712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285</Words>
  <Application>Microsoft Office PowerPoint</Application>
  <PresentationFormat>Panorámica</PresentationFormat>
  <Paragraphs>103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Times New Roman</vt:lpstr>
      <vt:lpstr>Trebuchet MS</vt:lpstr>
      <vt:lpstr>Office Theme</vt:lpstr>
      <vt:lpstr>Programació</vt:lpstr>
      <vt:lpstr>Objectius</vt:lpstr>
      <vt:lpstr>Continguts fonamentals de l'assignatura</vt:lpstr>
      <vt:lpstr>Continguts fonamentals de l'assignatura</vt:lpstr>
      <vt:lpstr>Sistema d’avaluació</vt:lpstr>
      <vt:lpstr>Gràcies!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6</cp:revision>
  <dcterms:created xsi:type="dcterms:W3CDTF">2021-02-15T07:25:23Z</dcterms:created>
  <dcterms:modified xsi:type="dcterms:W3CDTF">2021-02-15T10:51:03Z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