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4" r:id="rId15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A5788-3DEB-FAC6-7B9C-B73E369399ED}" v="5" dt="2023-02-13T10:09:11.0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EC6A5788-3DEB-FAC6-7B9C-B73E369399ED}"/>
    <pc:docChg chg="modSld">
      <pc:chgData name="Jordi Virgili Gomà" userId="S::jordi.virgili@udl.cat::15590814-2816-4d73-aa06-1e14496f9e19" providerId="AD" clId="Web-{EC6A5788-3DEB-FAC6-7B9C-B73E369399ED}" dt="2023-02-13T10:09:10.977" v="1" actId="20577"/>
      <pc:docMkLst>
        <pc:docMk/>
      </pc:docMkLst>
      <pc:sldChg chg="modSp">
        <pc:chgData name="Jordi Virgili Gomà" userId="S::jordi.virgili@udl.cat::15590814-2816-4d73-aa06-1e14496f9e19" providerId="AD" clId="Web-{EC6A5788-3DEB-FAC6-7B9C-B73E369399ED}" dt="2023-02-13T10:09:10.977" v="1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EC6A5788-3DEB-FAC6-7B9C-B73E369399ED}" dt="2023-02-13T10:09:10.977" v="1" actId="20577"/>
          <ac:spMkLst>
            <pc:docMk/>
            <pc:sldMk cId="0" sldId="256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32" y="3681984"/>
            <a:ext cx="4764405" cy="3176270"/>
          </a:xfrm>
          <a:custGeom>
            <a:avLst/>
            <a:gdLst/>
            <a:ahLst/>
            <a:cxnLst/>
            <a:rect l="l" t="t" r="r" b="b"/>
            <a:pathLst>
              <a:path w="4764405" h="3176270">
                <a:moveTo>
                  <a:pt x="4763808" y="0"/>
                </a:moveTo>
                <a:lnTo>
                  <a:pt x="0" y="31756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09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39" y="0"/>
                </a:moveTo>
                <a:lnTo>
                  <a:pt x="2042668" y="0"/>
                </a:lnTo>
                <a:lnTo>
                  <a:pt x="0" y="6858000"/>
                </a:lnTo>
                <a:lnTo>
                  <a:pt x="3006839" y="6858000"/>
                </a:lnTo>
                <a:lnTo>
                  <a:pt x="3006839" y="0"/>
                </a:lnTo>
                <a:close/>
              </a:path>
            </a:pathLst>
          </a:custGeom>
          <a:solidFill>
            <a:srgbClr val="92278F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251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193" y="0"/>
                </a:moveTo>
                <a:lnTo>
                  <a:pt x="0" y="0"/>
                </a:lnTo>
                <a:lnTo>
                  <a:pt x="1208024" y="6858000"/>
                </a:lnTo>
                <a:lnTo>
                  <a:pt x="2587193" y="6858000"/>
                </a:lnTo>
                <a:lnTo>
                  <a:pt x="2587193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7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16" y="0"/>
                </a:moveTo>
                <a:lnTo>
                  <a:pt x="0" y="3810000"/>
                </a:lnTo>
                <a:lnTo>
                  <a:pt x="3259416" y="3810000"/>
                </a:lnTo>
                <a:lnTo>
                  <a:pt x="3259416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44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908" y="0"/>
                </a:moveTo>
                <a:lnTo>
                  <a:pt x="0" y="0"/>
                </a:lnTo>
                <a:lnTo>
                  <a:pt x="2467381" y="6858000"/>
                </a:lnTo>
                <a:lnTo>
                  <a:pt x="2850908" y="6858000"/>
                </a:lnTo>
                <a:lnTo>
                  <a:pt x="2850908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7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99" y="0"/>
                </a:moveTo>
                <a:lnTo>
                  <a:pt x="1018870" y="0"/>
                </a:lnTo>
                <a:lnTo>
                  <a:pt x="0" y="6858000"/>
                </a:lnTo>
                <a:lnTo>
                  <a:pt x="1290599" y="6858000"/>
                </a:lnTo>
                <a:lnTo>
                  <a:pt x="1290599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71" y="0"/>
                </a:moveTo>
                <a:lnTo>
                  <a:pt x="0" y="0"/>
                </a:lnTo>
                <a:lnTo>
                  <a:pt x="1107224" y="6858000"/>
                </a:lnTo>
                <a:lnTo>
                  <a:pt x="1247571" y="6858000"/>
                </a:lnTo>
                <a:lnTo>
                  <a:pt x="1247571" y="0"/>
                </a:lnTo>
                <a:close/>
              </a:path>
            </a:pathLst>
          </a:custGeom>
          <a:solidFill>
            <a:srgbClr val="49134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7" y="3590542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92" y="0"/>
                </a:moveTo>
                <a:lnTo>
                  <a:pt x="0" y="3267240"/>
                </a:lnTo>
                <a:lnTo>
                  <a:pt x="1816392" y="3267240"/>
                </a:lnTo>
                <a:lnTo>
                  <a:pt x="1816392" y="0"/>
                </a:lnTo>
                <a:close/>
              </a:path>
            </a:pathLst>
          </a:custGeom>
          <a:solidFill>
            <a:srgbClr val="491347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7"/>
                </a:lnTo>
                <a:lnTo>
                  <a:pt x="44936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8127" y="2746754"/>
            <a:ext cx="525574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4616" y="1334667"/>
            <a:ext cx="10822767" cy="4293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4932" y="3681984"/>
            <a:ext cx="4764405" cy="3176270"/>
          </a:xfrm>
          <a:custGeom>
            <a:avLst/>
            <a:gdLst/>
            <a:ahLst/>
            <a:cxnLst/>
            <a:rect l="l" t="t" r="r" b="b"/>
            <a:pathLst>
              <a:path w="4764405" h="3176270">
                <a:moveTo>
                  <a:pt x="4763808" y="0"/>
                </a:moveTo>
                <a:lnTo>
                  <a:pt x="0" y="31756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8209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39" y="0"/>
                </a:moveTo>
                <a:lnTo>
                  <a:pt x="2042668" y="0"/>
                </a:lnTo>
                <a:lnTo>
                  <a:pt x="0" y="6858000"/>
                </a:lnTo>
                <a:lnTo>
                  <a:pt x="3006839" y="6858000"/>
                </a:lnTo>
                <a:lnTo>
                  <a:pt x="3006839" y="0"/>
                </a:lnTo>
                <a:close/>
              </a:path>
            </a:pathLst>
          </a:custGeom>
          <a:solidFill>
            <a:srgbClr val="92278F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4251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193" y="0"/>
                </a:moveTo>
                <a:lnTo>
                  <a:pt x="0" y="0"/>
                </a:lnTo>
                <a:lnTo>
                  <a:pt x="1208024" y="6858000"/>
                </a:lnTo>
                <a:lnTo>
                  <a:pt x="2587193" y="6858000"/>
                </a:lnTo>
                <a:lnTo>
                  <a:pt x="2587193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2167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16" y="0"/>
                </a:moveTo>
                <a:lnTo>
                  <a:pt x="0" y="3810000"/>
                </a:lnTo>
                <a:lnTo>
                  <a:pt x="3259416" y="3810000"/>
                </a:lnTo>
                <a:lnTo>
                  <a:pt x="3259416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7544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908" y="0"/>
                </a:moveTo>
                <a:lnTo>
                  <a:pt x="0" y="0"/>
                </a:lnTo>
                <a:lnTo>
                  <a:pt x="2467381" y="6858000"/>
                </a:lnTo>
                <a:lnTo>
                  <a:pt x="2850908" y="6858000"/>
                </a:lnTo>
                <a:lnTo>
                  <a:pt x="2850908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98127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99" y="0"/>
                </a:moveTo>
                <a:lnTo>
                  <a:pt x="1018870" y="0"/>
                </a:lnTo>
                <a:lnTo>
                  <a:pt x="0" y="6858000"/>
                </a:lnTo>
                <a:lnTo>
                  <a:pt x="1290599" y="6858000"/>
                </a:lnTo>
                <a:lnTo>
                  <a:pt x="1290599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71" y="0"/>
                </a:moveTo>
                <a:lnTo>
                  <a:pt x="0" y="0"/>
                </a:lnTo>
                <a:lnTo>
                  <a:pt x="1107224" y="6858000"/>
                </a:lnTo>
                <a:lnTo>
                  <a:pt x="1247571" y="6858000"/>
                </a:lnTo>
                <a:lnTo>
                  <a:pt x="1247571" y="0"/>
                </a:lnTo>
                <a:close/>
              </a:path>
            </a:pathLst>
          </a:custGeom>
          <a:solidFill>
            <a:srgbClr val="49134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2347" y="3590542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92" y="0"/>
                </a:moveTo>
                <a:lnTo>
                  <a:pt x="0" y="3267240"/>
                </a:lnTo>
                <a:lnTo>
                  <a:pt x="1816392" y="3267240"/>
                </a:lnTo>
                <a:lnTo>
                  <a:pt x="1816392" y="0"/>
                </a:lnTo>
                <a:close/>
              </a:path>
            </a:pathLst>
          </a:custGeom>
          <a:solidFill>
            <a:srgbClr val="491347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96167" y="1842565"/>
            <a:ext cx="38277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Programació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53266" y="3099865"/>
            <a:ext cx="4514850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808080"/>
                </a:solidFill>
                <a:latin typeface="Trebuchet MS"/>
                <a:cs typeface="Trebuchet MS"/>
              </a:rPr>
              <a:t>DDTeC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 20</a:t>
            </a:r>
            <a:r>
              <a:rPr lang="es-ES" sz="2000" spc="-5" dirty="0">
                <a:solidFill>
                  <a:srgbClr val="808080"/>
                </a:solidFill>
                <a:latin typeface="Trebuchet MS"/>
                <a:cs typeface="Trebuchet MS"/>
              </a:rPr>
              <a:t>22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/202</a:t>
            </a:r>
            <a:r>
              <a:rPr lang="es-ES" sz="2000" spc="-5" dirty="0">
                <a:solidFill>
                  <a:srgbClr val="808080"/>
                </a:solidFill>
                <a:latin typeface="Trebuchet MS"/>
                <a:cs typeface="Trebuchet MS"/>
              </a:rPr>
              <a:t>3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808080"/>
                </a:solidFill>
                <a:latin typeface="Trebuchet MS"/>
                <a:cs typeface="Trebuchet MS"/>
              </a:rPr>
              <a:t>– Prof: </a:t>
            </a:r>
            <a:r>
              <a:rPr lang="es-ES" sz="2000" dirty="0">
                <a:solidFill>
                  <a:srgbClr val="808080"/>
                </a:solidFill>
                <a:latin typeface="Trebuchet MS"/>
                <a:cs typeface="Trebuchet MS"/>
              </a:rPr>
              <a:t>Jordi Virgili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9004" y="4399788"/>
            <a:ext cx="1295398" cy="1018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6916" y="4399788"/>
            <a:ext cx="3628643" cy="1018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3355"/>
            <a:ext cx="554863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-15" dirty="0"/>
              <a:t>Representació </a:t>
            </a:r>
            <a:r>
              <a:rPr sz="3250" spc="-10" dirty="0"/>
              <a:t>dels</a:t>
            </a:r>
            <a:r>
              <a:rPr sz="3250" spc="-65" dirty="0"/>
              <a:t> </a:t>
            </a:r>
            <a:r>
              <a:rPr sz="3250" spc="-15" dirty="0"/>
              <a:t>algorismes</a:t>
            </a:r>
            <a:endParaRPr sz="3250"/>
          </a:p>
        </p:txBody>
      </p:sp>
      <p:sp>
        <p:nvSpPr>
          <p:cNvPr id="3" name="object 3"/>
          <p:cNvSpPr txBox="1"/>
          <p:nvPr/>
        </p:nvSpPr>
        <p:spPr>
          <a:xfrm>
            <a:off x="684616" y="1334667"/>
            <a:ext cx="8416925" cy="4345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rebuchet MS"/>
                <a:cs typeface="Trebuchet MS"/>
              </a:rPr>
              <a:t>Un </a:t>
            </a:r>
            <a:r>
              <a:rPr sz="2000" b="1" dirty="0">
                <a:latin typeface="Trebuchet MS"/>
                <a:cs typeface="Trebuchet MS"/>
              </a:rPr>
              <a:t>algoritme pot ser </a:t>
            </a:r>
            <a:r>
              <a:rPr sz="2000" b="1" spc="-5" dirty="0">
                <a:latin typeface="Trebuchet MS"/>
                <a:cs typeface="Trebuchet MS"/>
              </a:rPr>
              <a:t>representat </a:t>
            </a:r>
            <a:r>
              <a:rPr sz="2000" b="1" dirty="0">
                <a:latin typeface="Trebuchet MS"/>
                <a:cs typeface="Trebuchet MS"/>
              </a:rPr>
              <a:t>mitjançant molts </a:t>
            </a:r>
            <a:r>
              <a:rPr sz="2000" b="1" spc="-5" dirty="0">
                <a:latin typeface="Trebuchet MS"/>
                <a:cs typeface="Trebuchet MS"/>
              </a:rPr>
              <a:t>tipus </a:t>
            </a:r>
            <a:r>
              <a:rPr sz="2000" b="1" dirty="0">
                <a:latin typeface="Trebuchet MS"/>
                <a:cs typeface="Trebuchet MS"/>
              </a:rPr>
              <a:t>de notacions.  Una </a:t>
            </a:r>
            <a:r>
              <a:rPr sz="2000" b="1" spc="-10" dirty="0">
                <a:latin typeface="Trebuchet MS"/>
                <a:cs typeface="Trebuchet MS"/>
              </a:rPr>
              <a:t>manera </a:t>
            </a:r>
            <a:r>
              <a:rPr sz="2000" b="1" dirty="0">
                <a:latin typeface="Trebuchet MS"/>
                <a:cs typeface="Trebuchet MS"/>
              </a:rPr>
              <a:t>molt simple és amb una </a:t>
            </a:r>
            <a:r>
              <a:rPr sz="2000" b="1" spc="-5" dirty="0">
                <a:latin typeface="Trebuchet MS"/>
                <a:cs typeface="Trebuchet MS"/>
              </a:rPr>
              <a:t>llista </a:t>
            </a:r>
            <a:r>
              <a:rPr sz="2000" b="1" dirty="0">
                <a:latin typeface="Trebuchet MS"/>
                <a:cs typeface="Trebuchet MS"/>
              </a:rPr>
              <a:t>de </a:t>
            </a:r>
            <a:r>
              <a:rPr sz="2000" b="1" spc="-10" dirty="0">
                <a:latin typeface="Trebuchet MS"/>
                <a:cs typeface="Trebuchet MS"/>
              </a:rPr>
              <a:t>frases </a:t>
            </a:r>
            <a:r>
              <a:rPr sz="2000" b="1" dirty="0">
                <a:latin typeface="Trebuchet MS"/>
                <a:cs typeface="Trebuchet MS"/>
              </a:rPr>
              <a:t>expressades amb  les vostres </a:t>
            </a:r>
            <a:r>
              <a:rPr sz="2000" b="1" spc="-10" dirty="0" err="1">
                <a:latin typeface="Trebuchet MS"/>
                <a:cs typeface="Trebuchet MS"/>
              </a:rPr>
              <a:t>paraules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(</a:t>
            </a:r>
            <a:r>
              <a:rPr lang="es-ES" sz="2000" b="1" dirty="0" err="1">
                <a:latin typeface="Trebuchet MS"/>
                <a:cs typeface="Trebuchet MS"/>
              </a:rPr>
              <a:t>pseudocodi</a:t>
            </a:r>
            <a:r>
              <a:rPr sz="2000" b="1" spc="-10" dirty="0">
                <a:latin typeface="Trebuchet MS"/>
                <a:cs typeface="Trebuchet MS"/>
              </a:rPr>
              <a:t>), </a:t>
            </a:r>
            <a:r>
              <a:rPr sz="2000" b="1" spc="-5" dirty="0">
                <a:latin typeface="Trebuchet MS"/>
                <a:cs typeface="Trebuchet MS"/>
              </a:rPr>
              <a:t>tal </a:t>
            </a:r>
            <a:r>
              <a:rPr sz="2000" b="1" dirty="0">
                <a:latin typeface="Trebuchet MS"/>
                <a:cs typeface="Trebuchet MS"/>
              </a:rPr>
              <a:t>com s’ha </a:t>
            </a:r>
            <a:r>
              <a:rPr sz="2000" b="1" spc="10" dirty="0">
                <a:latin typeface="Trebuchet MS"/>
                <a:cs typeface="Trebuchet MS"/>
              </a:rPr>
              <a:t>vist </a:t>
            </a:r>
            <a:r>
              <a:rPr sz="2000" b="1" dirty="0">
                <a:latin typeface="Trebuchet MS"/>
                <a:cs typeface="Trebuchet MS"/>
              </a:rPr>
              <a:t>en  </a:t>
            </a:r>
            <a:r>
              <a:rPr sz="2000" b="1" spc="-5" dirty="0">
                <a:latin typeface="Trebuchet MS"/>
                <a:cs typeface="Trebuchet MS"/>
              </a:rPr>
              <a:t>l’exemple </a:t>
            </a:r>
            <a:r>
              <a:rPr sz="2000" b="1" dirty="0">
                <a:latin typeface="Trebuchet MS"/>
                <a:cs typeface="Trebuchet MS"/>
              </a:rPr>
              <a:t>de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zapping</a:t>
            </a:r>
            <a:r>
              <a:rPr sz="2000" b="1" dirty="0">
                <a:latin typeface="Trebuchet MS"/>
                <a:cs typeface="Trebuchet MS"/>
              </a:rPr>
              <a:t>. Aquesta és una aproximació suficient per</a:t>
            </a:r>
            <a:r>
              <a:rPr sz="2000" b="1" spc="-3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fer-se  una idea de les tasques que </a:t>
            </a:r>
            <a:r>
              <a:rPr sz="2000" b="1" spc="-5" dirty="0">
                <a:latin typeface="Trebuchet MS"/>
                <a:cs typeface="Trebuchet MS"/>
              </a:rPr>
              <a:t>cal </a:t>
            </a:r>
            <a:r>
              <a:rPr sz="2000" b="1" spc="-60" dirty="0">
                <a:latin typeface="Trebuchet MS"/>
                <a:cs typeface="Trebuchet MS"/>
              </a:rPr>
              <a:t>fer. </a:t>
            </a:r>
            <a:r>
              <a:rPr sz="2000" b="1" spc="-20" dirty="0">
                <a:latin typeface="Trebuchet MS"/>
                <a:cs typeface="Trebuchet MS"/>
              </a:rPr>
              <a:t>Ara </a:t>
            </a:r>
            <a:r>
              <a:rPr sz="2000" b="1" dirty="0">
                <a:latin typeface="Trebuchet MS"/>
                <a:cs typeface="Trebuchet MS"/>
              </a:rPr>
              <a:t>bé, també és un sistema que  pot ser ambigu i </a:t>
            </a:r>
            <a:r>
              <a:rPr sz="2000" b="1" spc="-5" dirty="0">
                <a:latin typeface="Trebuchet MS"/>
                <a:cs typeface="Trebuchet MS"/>
              </a:rPr>
              <a:t>resultar </a:t>
            </a:r>
            <a:r>
              <a:rPr sz="2000" b="1" dirty="0">
                <a:latin typeface="Trebuchet MS"/>
                <a:cs typeface="Trebuchet MS"/>
              </a:rPr>
              <a:t>confús </a:t>
            </a:r>
            <a:r>
              <a:rPr sz="2000" b="1" spc="-5" dirty="0">
                <a:latin typeface="Trebuchet MS"/>
                <a:cs typeface="Trebuchet MS"/>
              </a:rPr>
              <a:t>per </a:t>
            </a:r>
            <a:r>
              <a:rPr sz="2000" b="1" dirty="0">
                <a:latin typeface="Trebuchet MS"/>
                <a:cs typeface="Trebuchet MS"/>
              </a:rPr>
              <a:t>a algorismes</a:t>
            </a:r>
            <a:r>
              <a:rPr sz="2000" b="1" spc="-1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complexos.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Entre aquests hi ha els </a:t>
            </a:r>
            <a:r>
              <a:rPr sz="2000" b="1" spc="-5" dirty="0">
                <a:latin typeface="Trebuchet MS"/>
                <a:cs typeface="Trebuchet MS"/>
              </a:rPr>
              <a:t>diagrames </a:t>
            </a:r>
            <a:r>
              <a:rPr sz="2000" b="1" dirty="0">
                <a:latin typeface="Trebuchet MS"/>
                <a:cs typeface="Trebuchet MS"/>
              </a:rPr>
              <a:t>de flux i els </a:t>
            </a:r>
            <a:r>
              <a:rPr sz="2000" b="1" spc="-5" dirty="0">
                <a:latin typeface="Trebuchet MS"/>
                <a:cs typeface="Trebuchet MS"/>
              </a:rPr>
              <a:t>diagrames</a:t>
            </a:r>
            <a:r>
              <a:rPr sz="2000" b="1" spc="-2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UML.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4965" marR="11747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Diagrames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Són esquemes </a:t>
            </a:r>
            <a:r>
              <a:rPr sz="2000" spc="-5" dirty="0">
                <a:latin typeface="Trebuchet MS"/>
                <a:cs typeface="Trebuchet MS"/>
              </a:rPr>
              <a:t>que </a:t>
            </a:r>
            <a:r>
              <a:rPr sz="2000" dirty="0">
                <a:latin typeface="Trebuchet MS"/>
                <a:cs typeface="Trebuchet MS"/>
              </a:rPr>
              <a:t>permeten </a:t>
            </a:r>
            <a:r>
              <a:rPr sz="2000" spc="-5" dirty="0">
                <a:latin typeface="Trebuchet MS"/>
                <a:cs typeface="Trebuchet MS"/>
              </a:rPr>
              <a:t>representar els </a:t>
            </a:r>
            <a:r>
              <a:rPr sz="2000" dirty="0">
                <a:latin typeface="Trebuchet MS"/>
                <a:cs typeface="Trebuchet MS"/>
              </a:rPr>
              <a:t>processos i  </a:t>
            </a:r>
            <a:r>
              <a:rPr sz="2000" spc="-5" dirty="0">
                <a:latin typeface="Trebuchet MS"/>
                <a:cs typeface="Trebuchet MS"/>
              </a:rPr>
              <a:t>la </a:t>
            </a:r>
            <a:r>
              <a:rPr sz="2000" dirty="0">
                <a:latin typeface="Trebuchet MS"/>
                <a:cs typeface="Trebuchet MS"/>
              </a:rPr>
              <a:t>seva </a:t>
            </a:r>
            <a:r>
              <a:rPr sz="2000" spc="-5" dirty="0">
                <a:latin typeface="Trebuchet MS"/>
                <a:cs typeface="Trebuchet MS"/>
              </a:rPr>
              <a:t>seqüencialització per la resolució d’un </a:t>
            </a:r>
            <a:r>
              <a:rPr sz="2000" dirty="0">
                <a:latin typeface="Trebuchet MS"/>
                <a:cs typeface="Trebuchet MS"/>
              </a:rPr>
              <a:t>problema en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concret.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55600" marR="17907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65" dirty="0">
                <a:latin typeface="Trebuchet MS"/>
                <a:cs typeface="Trebuchet MS"/>
              </a:rPr>
              <a:t>Text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Els </a:t>
            </a:r>
            <a:r>
              <a:rPr sz="2000" dirty="0">
                <a:latin typeface="Trebuchet MS"/>
                <a:cs typeface="Trebuchet MS"/>
              </a:rPr>
              <a:t>algorismes </a:t>
            </a:r>
            <a:r>
              <a:rPr sz="2000" spc="-5" dirty="0">
                <a:latin typeface="Trebuchet MS"/>
                <a:cs typeface="Trebuchet MS"/>
              </a:rPr>
              <a:t>es </a:t>
            </a:r>
            <a:r>
              <a:rPr sz="2000" dirty="0">
                <a:latin typeface="Trebuchet MS"/>
                <a:cs typeface="Trebuchet MS"/>
              </a:rPr>
              <a:t>poden </a:t>
            </a:r>
            <a:r>
              <a:rPr sz="2000" spc="-5" dirty="0">
                <a:latin typeface="Trebuchet MS"/>
                <a:cs typeface="Trebuchet MS"/>
              </a:rPr>
              <a:t>representar mitjançant l’ús de </a:t>
            </a:r>
            <a:r>
              <a:rPr sz="2000" dirty="0">
                <a:latin typeface="Trebuchet MS"/>
                <a:cs typeface="Trebuchet MS"/>
              </a:rPr>
              <a:t>frases  </a:t>
            </a:r>
            <a:r>
              <a:rPr sz="2000" spc="-5" dirty="0">
                <a:latin typeface="Trebuchet MS"/>
                <a:cs typeface="Trebuchet MS"/>
              </a:rPr>
              <a:t>que donen </a:t>
            </a:r>
            <a:r>
              <a:rPr sz="2000" dirty="0">
                <a:latin typeface="Trebuchet MS"/>
                <a:cs typeface="Trebuchet MS"/>
              </a:rPr>
              <a:t>solució a </a:t>
            </a:r>
            <a:r>
              <a:rPr sz="2000" spc="-5" dirty="0">
                <a:latin typeface="Trebuchet MS"/>
                <a:cs typeface="Trebuchet MS"/>
              </a:rPr>
              <a:t>un </a:t>
            </a:r>
            <a:r>
              <a:rPr sz="2000" dirty="0">
                <a:latin typeface="Trebuchet MS"/>
                <a:cs typeface="Trebuchet MS"/>
              </a:rPr>
              <a:t>problema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(pseudocodi)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46621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 err="1"/>
              <a:t>Exemples</a:t>
            </a:r>
            <a:r>
              <a:rPr sz="3600" spc="-105" dirty="0"/>
              <a:t> </a:t>
            </a:r>
            <a:r>
              <a:rPr sz="3600" spc="-5" dirty="0" err="1"/>
              <a:t>d’algorismes</a:t>
            </a:r>
            <a:r>
              <a:rPr lang="es-ES" sz="3600" spc="-5" dirty="0"/>
              <a:t> i diagrama </a:t>
            </a:r>
            <a:r>
              <a:rPr lang="es-ES" sz="3600" spc="-5" dirty="0" err="1"/>
              <a:t>d’estats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6096000" y="1447800"/>
            <a:ext cx="3058394" cy="2311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339" y="2635248"/>
            <a:ext cx="464058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Agafar </a:t>
            </a:r>
            <a:r>
              <a:rPr sz="1800" spc="-5" dirty="0">
                <a:latin typeface="Calibri"/>
                <a:cs typeface="Calibri"/>
              </a:rPr>
              <a:t>dos ous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nevera.</a:t>
            </a:r>
            <a:endParaRPr sz="1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800" dirty="0">
                <a:latin typeface="Calibri"/>
                <a:cs typeface="Calibri"/>
              </a:rPr>
              <a:t>Si no </a:t>
            </a:r>
            <a:r>
              <a:rPr sz="1800" spc="-5" dirty="0">
                <a:latin typeface="Calibri"/>
                <a:cs typeface="Calibri"/>
              </a:rPr>
              <a:t>n’hi </a:t>
            </a:r>
            <a:r>
              <a:rPr sz="1800" dirty="0">
                <a:latin typeface="Calibri"/>
                <a:cs typeface="Calibri"/>
              </a:rPr>
              <a:t>ha, </a:t>
            </a:r>
            <a:r>
              <a:rPr sz="1800" spc="-5" dirty="0">
                <a:latin typeface="Calibri"/>
                <a:cs typeface="Calibri"/>
              </a:rPr>
              <a:t>anar-ne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comprar.</a:t>
            </a:r>
            <a:endParaRPr sz="18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Agafar </a:t>
            </a:r>
            <a:r>
              <a:rPr sz="1800" dirty="0">
                <a:latin typeface="Calibri"/>
                <a:cs typeface="Calibri"/>
              </a:rPr>
              <a:t>sal i </a:t>
            </a:r>
            <a:r>
              <a:rPr sz="1800" spc="-5" dirty="0">
                <a:latin typeface="Calibri"/>
                <a:cs typeface="Calibri"/>
              </a:rPr>
              <a:t>oli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l’armari.</a:t>
            </a:r>
            <a:endParaRPr sz="1800">
              <a:latin typeface="Calibri"/>
              <a:cs typeface="Calibri"/>
            </a:endParaRPr>
          </a:p>
          <a:p>
            <a:pPr marL="812800" lvl="2" indent="-342900">
              <a:lnSpc>
                <a:spcPct val="10000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800" dirty="0">
                <a:latin typeface="Calibri"/>
                <a:cs typeface="Calibri"/>
              </a:rPr>
              <a:t>Si no </a:t>
            </a:r>
            <a:r>
              <a:rPr sz="1800" spc="-5" dirty="0">
                <a:latin typeface="Calibri"/>
                <a:cs typeface="Calibri"/>
              </a:rPr>
              <a:t>n’hi </a:t>
            </a:r>
            <a:r>
              <a:rPr sz="1800" dirty="0">
                <a:latin typeface="Calibri"/>
                <a:cs typeface="Calibri"/>
              </a:rPr>
              <a:t>ha, </a:t>
            </a:r>
            <a:r>
              <a:rPr sz="1800" spc="-5" dirty="0">
                <a:latin typeface="Calibri"/>
                <a:cs typeface="Calibri"/>
              </a:rPr>
              <a:t>anar-ne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comprar.</a:t>
            </a:r>
            <a:endParaRPr sz="18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Posar </a:t>
            </a:r>
            <a:r>
              <a:rPr sz="1800" spc="-5" dirty="0">
                <a:latin typeface="Calibri"/>
                <a:cs typeface="Calibri"/>
              </a:rPr>
              <a:t>oli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paella.</a:t>
            </a:r>
            <a:endParaRPr sz="18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Posar </a:t>
            </a:r>
            <a:r>
              <a:rPr sz="1800" spc="-5" dirty="0">
                <a:latin typeface="Calibri"/>
                <a:cs typeface="Calibri"/>
              </a:rPr>
              <a:t>la paella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foc.</a:t>
            </a:r>
            <a:endParaRPr sz="18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Mentre </a:t>
            </a:r>
            <a:r>
              <a:rPr sz="1800" spc="-35" dirty="0">
                <a:latin typeface="Calibri"/>
                <a:cs typeface="Calibri"/>
              </a:rPr>
              <a:t>l’oli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estigui </a:t>
            </a:r>
            <a:r>
              <a:rPr sz="1800" spc="-10" dirty="0">
                <a:latin typeface="Calibri"/>
                <a:cs typeface="Calibri"/>
              </a:rPr>
              <a:t>calent, cal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esperar.</a:t>
            </a:r>
            <a:endParaRPr sz="18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Per </a:t>
            </a:r>
            <a:r>
              <a:rPr sz="1800" spc="-5" dirty="0">
                <a:latin typeface="Calibri"/>
                <a:cs typeface="Calibri"/>
              </a:rPr>
              <a:t>cada ou </a:t>
            </a:r>
            <a:r>
              <a:rPr sz="1800" spc="-10" dirty="0">
                <a:latin typeface="Calibri"/>
                <a:cs typeface="Calibri"/>
              </a:rPr>
              <a:t>cal </a:t>
            </a:r>
            <a:r>
              <a:rPr sz="1800" spc="-20" dirty="0">
                <a:latin typeface="Calibri"/>
                <a:cs typeface="Calibri"/>
              </a:rPr>
              <a:t>fer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següent:</a:t>
            </a:r>
            <a:endParaRPr sz="1800">
              <a:latin typeface="Calibri"/>
              <a:cs typeface="Calibri"/>
            </a:endParaRPr>
          </a:p>
          <a:p>
            <a:pPr marL="812800" lvl="2" indent="-342900">
              <a:lnSpc>
                <a:spcPct val="10000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800" spc="-20" dirty="0">
                <a:latin typeface="Calibri"/>
                <a:cs typeface="Calibri"/>
              </a:rPr>
              <a:t>Trencar-lo </a:t>
            </a:r>
            <a:r>
              <a:rPr sz="1800" dirty="0">
                <a:latin typeface="Calibri"/>
                <a:cs typeface="Calibri"/>
              </a:rPr>
              <a:t>i </a:t>
            </a:r>
            <a:r>
              <a:rPr sz="1800" spc="-5" dirty="0">
                <a:latin typeface="Calibri"/>
                <a:cs typeface="Calibri"/>
              </a:rPr>
              <a:t>posar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contingut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paella.</a:t>
            </a:r>
            <a:endParaRPr sz="1800">
              <a:latin typeface="Calibri"/>
              <a:cs typeface="Calibri"/>
            </a:endParaRPr>
          </a:p>
          <a:p>
            <a:pPr marL="812800" lvl="2" indent="-342900">
              <a:lnSpc>
                <a:spcPct val="10000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800" spc="-10" dirty="0">
                <a:latin typeface="Calibri"/>
                <a:cs typeface="Calibri"/>
              </a:rPr>
              <a:t>Posar-hi </a:t>
            </a:r>
            <a:r>
              <a:rPr sz="1800" spc="-5" dirty="0">
                <a:latin typeface="Calibri"/>
                <a:cs typeface="Calibri"/>
              </a:rPr>
              <a:t>sal.</a:t>
            </a:r>
            <a:endParaRPr sz="18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Mentre </a:t>
            </a:r>
            <a:r>
              <a:rPr sz="1800" spc="-5" dirty="0">
                <a:latin typeface="Calibri"/>
                <a:cs typeface="Calibri"/>
              </a:rPr>
              <a:t>els ous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estiguin fregits, </a:t>
            </a:r>
            <a:r>
              <a:rPr sz="1800" spc="-10" dirty="0">
                <a:latin typeface="Calibri"/>
                <a:cs typeface="Calibri"/>
              </a:rPr>
              <a:t>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esperar.</a:t>
            </a:r>
            <a:endParaRPr sz="18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30" dirty="0">
                <a:latin typeface="Calibri"/>
                <a:cs typeface="Calibri"/>
              </a:rPr>
              <a:t>Treure </a:t>
            </a:r>
            <a:r>
              <a:rPr sz="1800" spc="-5" dirty="0">
                <a:latin typeface="Calibri"/>
                <a:cs typeface="Calibri"/>
              </a:rPr>
              <a:t>els ous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la paella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servir-los.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549" y="631877"/>
            <a:ext cx="463677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Exemples</a:t>
            </a:r>
            <a:r>
              <a:rPr sz="3600" spc="-110" dirty="0">
                <a:solidFill>
                  <a:srgbClr val="6C1C6B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d’algorismes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143" y="304800"/>
            <a:ext cx="5591555" cy="6243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2200" y="329184"/>
            <a:ext cx="5591555" cy="62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4662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Exemples</a:t>
            </a:r>
            <a:r>
              <a:rPr sz="3600" spc="-105" dirty="0"/>
              <a:t> </a:t>
            </a:r>
            <a:r>
              <a:rPr sz="3600" spc="-5" dirty="0"/>
              <a:t>d’algorismes</a:t>
            </a:r>
            <a:endParaRPr sz="36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834614-3DC5-4459-A968-A367D880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00212"/>
            <a:ext cx="677227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65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Gràcies!</a:t>
            </a:r>
          </a:p>
        </p:txBody>
      </p:sp>
      <p:sp>
        <p:nvSpPr>
          <p:cNvPr id="3" name="object 3"/>
          <p:cNvSpPr/>
          <p:nvPr/>
        </p:nvSpPr>
        <p:spPr>
          <a:xfrm>
            <a:off x="1018032" y="2093976"/>
            <a:ext cx="4744211" cy="4764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573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 abordem un</a:t>
            </a:r>
            <a:r>
              <a:rPr sz="3600" spc="-120" dirty="0"/>
              <a:t> </a:t>
            </a:r>
            <a:r>
              <a:rPr sz="3600" spc="-5" dirty="0"/>
              <a:t>problema?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085844" y="3962400"/>
            <a:ext cx="4724399" cy="1969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1898903"/>
            <a:ext cx="602805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Detecció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problema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Analitzar el problema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Dissenyar / </a:t>
            </a:r>
            <a:r>
              <a:rPr sz="1800" dirty="0">
                <a:latin typeface="Trebuchet MS"/>
                <a:cs typeface="Trebuchet MS"/>
              </a:rPr>
              <a:t>pensar </a:t>
            </a:r>
            <a:r>
              <a:rPr sz="1800" spc="-5" dirty="0">
                <a:latin typeface="Trebuchet MS"/>
                <a:cs typeface="Trebuchet MS"/>
              </a:rPr>
              <a:t>algoritme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solucioni el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problema</a:t>
            </a:r>
            <a:endParaRPr sz="180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spc="-20" dirty="0">
                <a:latin typeface="Trebuchet MS"/>
                <a:cs typeface="Trebuchet MS"/>
              </a:rPr>
              <a:t>Precís</a:t>
            </a:r>
            <a:endParaRPr sz="180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spc="-5" dirty="0">
                <a:latin typeface="Trebuchet MS"/>
                <a:cs typeface="Trebuchet MS"/>
              </a:rPr>
              <a:t>Detallat</a:t>
            </a:r>
            <a:endParaRPr sz="180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spc="-5" dirty="0">
                <a:latin typeface="Trebuchet MS"/>
                <a:cs typeface="Trebuchet MS"/>
              </a:rPr>
              <a:t>Clar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Codificar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l’algoritme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829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Què </a:t>
            </a:r>
            <a:r>
              <a:rPr sz="3600" dirty="0"/>
              <a:t>és</a:t>
            </a:r>
            <a:r>
              <a:rPr sz="3600" spc="-110" dirty="0"/>
              <a:t> </a:t>
            </a:r>
            <a:r>
              <a:rPr sz="3600" spc="-5" dirty="0"/>
              <a:t>programar?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661172" y="1557528"/>
            <a:ext cx="6402311" cy="4460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6232" y="1752600"/>
            <a:ext cx="5814047" cy="3872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49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Conceptes</a:t>
            </a:r>
            <a:r>
              <a:rPr sz="3600" spc="-110" dirty="0"/>
              <a:t> </a:t>
            </a:r>
            <a:r>
              <a:rPr sz="3600" dirty="0"/>
              <a:t>bàsics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68680" y="3107436"/>
            <a:ext cx="1036319" cy="40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9927" y="3107436"/>
            <a:ext cx="1784603" cy="40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0692" y="3107436"/>
            <a:ext cx="565403" cy="403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4072" y="3107435"/>
            <a:ext cx="998219" cy="403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8452" y="3107436"/>
            <a:ext cx="719327" cy="403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7279" y="3107436"/>
            <a:ext cx="113080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0700" y="1898903"/>
            <a:ext cx="8544560" cy="3252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 feina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programar es una cosa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10" dirty="0">
                <a:latin typeface="Trebuchet MS"/>
                <a:cs typeface="Trebuchet MS"/>
              </a:rPr>
              <a:t>tots </a:t>
            </a:r>
            <a:r>
              <a:rPr sz="1800" spc="-5" dirty="0">
                <a:latin typeface="Trebuchet MS"/>
                <a:cs typeface="Trebuchet MS"/>
              </a:rPr>
              <a:t>fem cada </a:t>
            </a:r>
            <a:r>
              <a:rPr sz="1800" dirty="0">
                <a:latin typeface="Trebuchet MS"/>
                <a:cs typeface="Trebuchet MS"/>
              </a:rPr>
              <a:t>dia </a:t>
            </a:r>
            <a:r>
              <a:rPr sz="1800" spc="-5" dirty="0">
                <a:latin typeface="Trebuchet MS"/>
                <a:cs typeface="Trebuchet MS"/>
              </a:rPr>
              <a:t>inconscientment. Un  programa no és </a:t>
            </a:r>
            <a:r>
              <a:rPr sz="1800" dirty="0">
                <a:latin typeface="Trebuchet MS"/>
                <a:cs typeface="Trebuchet MS"/>
              </a:rPr>
              <a:t>mes que </a:t>
            </a:r>
            <a:r>
              <a:rPr sz="1800" spc="-5" dirty="0">
                <a:latin typeface="Trebuchet MS"/>
                <a:cs typeface="Trebuchet MS"/>
              </a:rPr>
              <a:t>una seqüència d’instruccions, </a:t>
            </a:r>
            <a:r>
              <a:rPr lang="es-ES" sz="1800" spc="-5" dirty="0" err="1">
                <a:latin typeface="Trebuchet MS"/>
                <a:cs typeface="Trebuchet MS"/>
              </a:rPr>
              <a:t>amb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certes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condicions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 err="1">
                <a:latin typeface="Trebuchet MS"/>
                <a:cs typeface="Trebuchet MS"/>
              </a:rPr>
              <a:t>s’han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realitzar </a:t>
            </a:r>
            <a:r>
              <a:rPr sz="1800" dirty="0">
                <a:latin typeface="Trebuchet MS"/>
                <a:cs typeface="Trebuchet MS"/>
              </a:rPr>
              <a:t>per </a:t>
            </a:r>
            <a:r>
              <a:rPr sz="1800" spc="-5" dirty="0" err="1">
                <a:latin typeface="Trebuchet MS"/>
                <a:cs typeface="Trebuchet MS"/>
              </a:rPr>
              <a:t>tal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lang="es-ES" sz="1800" dirty="0">
                <a:latin typeface="Trebuchet MS"/>
                <a:cs typeface="Trebuchet MS"/>
              </a:rPr>
              <a:t>’</a:t>
            </a:r>
            <a:r>
              <a:rPr lang="es-ES" sz="1800" dirty="0" err="1">
                <a:latin typeface="Trebuchet MS"/>
                <a:cs typeface="Trebuchet MS"/>
              </a:rPr>
              <a:t>assolir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objectiu.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Exemples de </a:t>
            </a:r>
            <a:r>
              <a:rPr sz="1400" b="1" spc="-10" dirty="0">
                <a:solidFill>
                  <a:srgbClr val="4F81BD"/>
                </a:solidFill>
                <a:latin typeface="Trebuchet MS"/>
                <a:cs typeface="Trebuchet MS"/>
              </a:rPr>
              <a:t>programes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que fem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a la </a:t>
            </a:r>
            <a:r>
              <a:rPr sz="1400" b="1" spc="10" dirty="0">
                <a:solidFill>
                  <a:srgbClr val="4F81BD"/>
                </a:solidFill>
                <a:latin typeface="Trebuchet MS"/>
                <a:cs typeface="Trebuchet MS"/>
              </a:rPr>
              <a:t>vida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diària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poden</a:t>
            </a:r>
            <a:r>
              <a:rPr sz="1400" b="1" spc="-13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ser:</a:t>
            </a:r>
            <a:endParaRPr sz="1400" dirty="0">
              <a:latin typeface="Trebuchet MS"/>
              <a:cs typeface="Trebuchet MS"/>
            </a:endParaRPr>
          </a:p>
          <a:p>
            <a:pPr marL="926465" lvl="1">
              <a:lnSpc>
                <a:spcPct val="100000"/>
              </a:lnSpc>
              <a:tabLst>
                <a:tab pos="1213485" algn="l"/>
                <a:tab pos="1214120" algn="l"/>
              </a:tabLst>
            </a:pPr>
            <a:endParaRPr sz="1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4F81BD"/>
              </a:buClr>
              <a:buFont typeface="Wingdings"/>
              <a:buChar char=""/>
            </a:pPr>
            <a:endParaRPr sz="145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lang="es-ES" sz="1400" b="1" spc="-5" dirty="0" err="1">
                <a:solidFill>
                  <a:srgbClr val="4F81BD"/>
                </a:solidFill>
                <a:latin typeface="Trebuchet MS"/>
                <a:cs typeface="Trebuchet MS"/>
              </a:rPr>
              <a:t>Lligar</a:t>
            </a:r>
            <a:r>
              <a:rPr lang="es-ES"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-se les </a:t>
            </a:r>
            <a:r>
              <a:rPr lang="es-ES" sz="1400" b="1" spc="-5" dirty="0" err="1">
                <a:solidFill>
                  <a:srgbClr val="4F81BD"/>
                </a:solidFill>
                <a:latin typeface="Trebuchet MS"/>
                <a:cs typeface="Trebuchet MS"/>
              </a:rPr>
              <a:t>sabatilles</a:t>
            </a:r>
            <a:endParaRPr sz="1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4F81BD"/>
              </a:buClr>
              <a:buFont typeface="Wingdings"/>
              <a:buChar char=""/>
            </a:pPr>
            <a:endParaRPr sz="145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lang="es-ES" sz="1400" b="1" spc="-5" dirty="0" err="1">
                <a:solidFill>
                  <a:srgbClr val="4F81BD"/>
                </a:solidFill>
                <a:latin typeface="Trebuchet MS"/>
                <a:cs typeface="Trebuchet MS"/>
              </a:rPr>
              <a:t>Fer</a:t>
            </a:r>
            <a:r>
              <a:rPr lang="es-ES"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 un </a:t>
            </a:r>
            <a:r>
              <a:rPr lang="es-ES" sz="1400" b="1" spc="-5" dirty="0" err="1">
                <a:solidFill>
                  <a:srgbClr val="4F81BD"/>
                </a:solidFill>
                <a:latin typeface="Trebuchet MS"/>
                <a:cs typeface="Trebuchet MS"/>
              </a:rPr>
              <a:t>entrepà</a:t>
            </a:r>
            <a:endParaRPr sz="1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4F81BD"/>
              </a:buClr>
              <a:buFont typeface="Wingdings"/>
              <a:buChar char=""/>
            </a:pPr>
            <a:endParaRPr sz="145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lang="es-ES" sz="1400" b="1" dirty="0" err="1">
                <a:solidFill>
                  <a:srgbClr val="4F81BD"/>
                </a:solidFill>
                <a:latin typeface="Trebuchet MS"/>
                <a:cs typeface="Trebuchet MS"/>
              </a:rPr>
              <a:t>Fer</a:t>
            </a:r>
            <a:r>
              <a:rPr lang="es-ES" sz="1400" b="1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lang="es-ES" sz="1400" b="1" dirty="0" err="1">
                <a:solidFill>
                  <a:srgbClr val="4F81BD"/>
                </a:solidFill>
                <a:latin typeface="Trebuchet MS"/>
                <a:cs typeface="Trebuchet MS"/>
              </a:rPr>
              <a:t>transbords</a:t>
            </a:r>
            <a:r>
              <a:rPr lang="es-ES" sz="1400" b="1" dirty="0">
                <a:solidFill>
                  <a:srgbClr val="4F81BD"/>
                </a:solidFill>
                <a:latin typeface="Trebuchet MS"/>
                <a:cs typeface="Trebuchet MS"/>
              </a:rPr>
              <a:t> en bus per</a:t>
            </a:r>
          </a:p>
          <a:p>
            <a:pPr marL="926465" lvl="1">
              <a:lnSpc>
                <a:spcPct val="100000"/>
              </a:lnSpc>
              <a:spcBef>
                <a:spcPts val="5"/>
              </a:spcBef>
              <a:tabLst>
                <a:tab pos="1213485" algn="l"/>
                <a:tab pos="1214120" algn="l"/>
              </a:tabLst>
            </a:pPr>
            <a:r>
              <a:rPr lang="es-ES" sz="1400" b="1" dirty="0">
                <a:solidFill>
                  <a:srgbClr val="4F81BD"/>
                </a:solidFill>
                <a:latin typeface="Trebuchet MS"/>
                <a:cs typeface="Trebuchet MS"/>
              </a:rPr>
              <a:t>arribar a </a:t>
            </a:r>
            <a:r>
              <a:rPr lang="es-ES" sz="1400" b="1" dirty="0" err="1">
                <a:solidFill>
                  <a:srgbClr val="4F81BD"/>
                </a:solidFill>
                <a:latin typeface="Trebuchet MS"/>
                <a:cs typeface="Trebuchet MS"/>
              </a:rPr>
              <a:t>l’escola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78452" y="4267200"/>
            <a:ext cx="4248911" cy="2124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71107" y="3076539"/>
            <a:ext cx="2666999" cy="1770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49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Conceptes</a:t>
            </a:r>
            <a:r>
              <a:rPr sz="3600" spc="-110" dirty="0"/>
              <a:t> </a:t>
            </a:r>
            <a:r>
              <a:rPr sz="3600" dirty="0"/>
              <a:t>bàsics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44500" y="1723644"/>
            <a:ext cx="1009269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 err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Programa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lang="es-ES" sz="1800" spc="-5" dirty="0">
                <a:latin typeface="Consolas"/>
                <a:cs typeface="Consolas"/>
              </a:rPr>
              <a:t>Cercar alguna cosa que </a:t>
            </a:r>
            <a:r>
              <a:rPr lang="es-ES" sz="1800" spc="-5" dirty="0" err="1">
                <a:latin typeface="Consolas"/>
                <a:cs typeface="Consolas"/>
              </a:rPr>
              <a:t>veure</a:t>
            </a:r>
            <a:r>
              <a:rPr lang="es-ES" sz="1800" spc="-5" dirty="0">
                <a:latin typeface="Consolas"/>
                <a:cs typeface="Consolas"/>
              </a:rPr>
              <a:t> a la TV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Inici</a:t>
            </a:r>
            <a:endParaRPr sz="1800" dirty="0">
              <a:latin typeface="Consolas"/>
              <a:cs typeface="Consolas"/>
            </a:endParaRPr>
          </a:p>
          <a:p>
            <a:pPr marL="130175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Encendre el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televisor</a:t>
            </a:r>
            <a:endParaRPr sz="1800" dirty="0">
              <a:latin typeface="Consolas"/>
              <a:cs typeface="Consolas"/>
            </a:endParaRPr>
          </a:p>
          <a:p>
            <a:pPr marL="130175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Agafar el comandament </a:t>
            </a:r>
            <a:r>
              <a:rPr sz="1800" dirty="0"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distància</a:t>
            </a:r>
            <a:endParaRPr sz="1800" dirty="0">
              <a:latin typeface="Consolas"/>
              <a:cs typeface="Consolas"/>
            </a:endParaRPr>
          </a:p>
          <a:p>
            <a:pPr marL="1301750" marR="3514090" indent="-63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Posar-nos còmodes al sofà preferit de casa  Seleccionar el primer canal </a:t>
            </a:r>
            <a:r>
              <a:rPr sz="1800" dirty="0">
                <a:latin typeface="Consolas"/>
                <a:cs typeface="Consolas"/>
              </a:rPr>
              <a:t>de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televisió</a:t>
            </a:r>
            <a:endParaRPr sz="1800" dirty="0">
              <a:latin typeface="Consolas"/>
              <a:cs typeface="Consolas"/>
            </a:endParaRPr>
          </a:p>
          <a:p>
            <a:pPr marL="1841500" marR="5080" indent="-53975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Mentre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no</a:t>
            </a:r>
            <a:r>
              <a:rPr sz="1800" spc="-5" dirty="0">
                <a:latin typeface="Consolas"/>
                <a:cs typeface="Consolas"/>
              </a:rPr>
              <a:t> ens agradi el programa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i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no </a:t>
            </a:r>
            <a:r>
              <a:rPr sz="1800" spc="-5" dirty="0">
                <a:latin typeface="Consolas"/>
                <a:cs typeface="Consolas"/>
              </a:rPr>
              <a:t>ens cansem </a:t>
            </a:r>
            <a:r>
              <a:rPr sz="1800" dirty="0">
                <a:latin typeface="Consolas"/>
                <a:cs typeface="Consolas"/>
              </a:rPr>
              <a:t>de </a:t>
            </a:r>
            <a:r>
              <a:rPr sz="1800" spc="-5" dirty="0">
                <a:latin typeface="Consolas"/>
                <a:cs typeface="Consolas"/>
              </a:rPr>
              <a:t>canviar canals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fer 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Canviar canal</a:t>
            </a:r>
            <a:endParaRPr sz="1800" dirty="0">
              <a:latin typeface="Consolas"/>
              <a:cs typeface="Consolas"/>
            </a:endParaRPr>
          </a:p>
          <a:p>
            <a:pPr marL="130175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Fi Mentre</a:t>
            </a:r>
            <a:endParaRPr sz="1800" dirty="0">
              <a:latin typeface="Consolas"/>
              <a:cs typeface="Consolas"/>
            </a:endParaRPr>
          </a:p>
          <a:p>
            <a:pPr marL="130175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ens </a:t>
            </a:r>
            <a:r>
              <a:rPr sz="1800" spc="-5" dirty="0">
                <a:latin typeface="Consolas"/>
                <a:cs typeface="Consolas"/>
              </a:rPr>
              <a:t>agrada el programa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llavors</a:t>
            </a:r>
            <a:endParaRPr sz="1800" dirty="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Veure programa </a:t>
            </a:r>
            <a:r>
              <a:rPr sz="1800" dirty="0">
                <a:latin typeface="Consolas"/>
                <a:cs typeface="Consolas"/>
              </a:rPr>
              <a:t>del </a:t>
            </a:r>
            <a:r>
              <a:rPr sz="1800" spc="-5" dirty="0">
                <a:latin typeface="Consolas"/>
                <a:cs typeface="Consolas"/>
              </a:rPr>
              <a:t>canal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seleccionat</a:t>
            </a:r>
            <a:endParaRPr sz="1800" dirty="0">
              <a:latin typeface="Consolas"/>
              <a:cs typeface="Consolas"/>
            </a:endParaRPr>
          </a:p>
          <a:p>
            <a:pPr marL="130175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Sino</a:t>
            </a:r>
            <a:endParaRPr sz="1800" dirty="0">
              <a:latin typeface="Consolas"/>
              <a:cs typeface="Consolas"/>
            </a:endParaRPr>
          </a:p>
          <a:p>
            <a:pPr marL="1841500" marR="586168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Apagar </a:t>
            </a:r>
            <a:r>
              <a:rPr sz="1800" dirty="0">
                <a:latin typeface="Consolas"/>
                <a:cs typeface="Consolas"/>
              </a:rPr>
              <a:t>el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televisor  Llegir </a:t>
            </a:r>
            <a:r>
              <a:rPr sz="1800" dirty="0">
                <a:latin typeface="Consolas"/>
                <a:cs typeface="Consolas"/>
              </a:rPr>
              <a:t>un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llibre</a:t>
            </a:r>
            <a:endParaRPr sz="1800" dirty="0">
              <a:latin typeface="Consolas"/>
              <a:cs typeface="Consolas"/>
            </a:endParaRPr>
          </a:p>
          <a:p>
            <a:pPr marL="12700" marR="8155940" indent="128905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Fi</a:t>
            </a: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Si 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Fi</a:t>
            </a:r>
            <a:r>
              <a:rPr sz="1800" u="heavy" spc="-2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Programa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49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Conceptes</a:t>
            </a:r>
            <a:r>
              <a:rPr sz="3600" spc="-110" dirty="0"/>
              <a:t> </a:t>
            </a:r>
            <a:r>
              <a:rPr sz="3600" dirty="0"/>
              <a:t>bàsics</a:t>
            </a:r>
            <a:endParaRPr sz="360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91E22-E224-445F-9708-E91CD1DD8F1B}"/>
              </a:ext>
            </a:extLst>
          </p:cNvPr>
          <p:cNvSpPr txBox="1"/>
          <p:nvPr/>
        </p:nvSpPr>
        <p:spPr>
          <a:xfrm>
            <a:off x="609600" y="1443841"/>
            <a:ext cx="93847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onsolas" panose="020B0609020204030204" pitchFamily="49" charset="0"/>
                <a:ea typeface="Verdana" panose="020B0604030504040204" pitchFamily="34" charset="0"/>
              </a:rPr>
              <a:t>Programa Cercar alguna cosa per </a:t>
            </a:r>
            <a:r>
              <a:rPr lang="es-ES" b="1" dirty="0" err="1">
                <a:latin typeface="Consolas" panose="020B0609020204030204" pitchFamily="49" charset="0"/>
                <a:ea typeface="Verdana" panose="020B0604030504040204" pitchFamily="34" charset="0"/>
              </a:rPr>
              <a:t>veure</a:t>
            </a:r>
            <a:r>
              <a:rPr lang="es-ES" b="1" dirty="0">
                <a:latin typeface="Consolas" panose="020B0609020204030204" pitchFamily="49" charset="0"/>
                <a:ea typeface="Verdana" panose="020B0604030504040204" pitchFamily="34" charset="0"/>
              </a:rPr>
              <a:t> a la TV:</a:t>
            </a:r>
          </a:p>
          <a:p>
            <a:pPr lvl="1"/>
            <a:r>
              <a:rPr lang="es-ES" u="sng" dirty="0" err="1">
                <a:latin typeface="Consolas" panose="020B0609020204030204" pitchFamily="49" charset="0"/>
                <a:ea typeface="Verdana" panose="020B0604030504040204" pitchFamily="34" charset="0"/>
              </a:rPr>
              <a:t>Inici</a:t>
            </a:r>
            <a:endParaRPr lang="es-ES" u="sng" dirty="0">
              <a:latin typeface="Consolas" panose="020B0609020204030204" pitchFamily="49" charset="0"/>
              <a:ea typeface="Verdana" panose="020B0604030504040204" pitchFamily="34" charset="0"/>
            </a:endParaRPr>
          </a:p>
          <a:p>
            <a:pPr lvl="2"/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Posar-nos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còmodes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 al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sofà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 de casa</a:t>
            </a:r>
          </a:p>
          <a:p>
            <a:pPr lvl="2"/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Agafar el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comandament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 a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distància</a:t>
            </a:r>
            <a:endParaRPr lang="es-ES" dirty="0">
              <a:latin typeface="Consolas" panose="020B0609020204030204" pitchFamily="49" charset="0"/>
              <a:ea typeface="Verdana" panose="020B0604030504040204" pitchFamily="34" charset="0"/>
            </a:endParaRPr>
          </a:p>
          <a:p>
            <a:pPr lvl="2"/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Encendre el televisor</a:t>
            </a:r>
          </a:p>
          <a:p>
            <a:pPr lvl="2"/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Seleccionar el primer canal de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televisió</a:t>
            </a:r>
            <a:endParaRPr lang="es-ES" dirty="0">
              <a:latin typeface="Consolas" panose="020B0609020204030204" pitchFamily="49" charset="0"/>
              <a:ea typeface="Verdana" panose="020B0604030504040204" pitchFamily="34" charset="0"/>
            </a:endParaRPr>
          </a:p>
          <a:p>
            <a:pPr lvl="2"/>
            <a:r>
              <a:rPr lang="es-ES" b="1" u="sng" dirty="0" err="1">
                <a:latin typeface="Consolas" panose="020B0609020204030204" pitchFamily="49" charset="0"/>
                <a:ea typeface="Verdana" panose="020B0604030504040204" pitchFamily="34" charset="0"/>
              </a:rPr>
              <a:t>Mentre</a:t>
            </a:r>
            <a:r>
              <a:rPr lang="es-ES" b="1" u="sng" dirty="0">
                <a:latin typeface="Consolas" panose="020B0609020204030204" pitchFamily="49" charset="0"/>
                <a:ea typeface="Verdana" panose="020B0604030504040204" pitchFamily="34" charset="0"/>
              </a:rPr>
              <a:t> no</a:t>
            </a:r>
            <a:r>
              <a:rPr lang="es-ES" b="1" dirty="0">
                <a:latin typeface="Consolas" panose="020B0609020204030204" pitchFamily="49" charset="0"/>
                <a:ea typeface="Verdana" panose="020B0604030504040204" pitchFamily="34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ens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agradi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 el programa </a:t>
            </a:r>
            <a:r>
              <a:rPr lang="es-ES" u="sng" dirty="0">
                <a:latin typeface="Consolas" panose="020B0609020204030204" pitchFamily="49" charset="0"/>
                <a:ea typeface="Verdana" panose="020B0604030504040204" pitchFamily="34" charset="0"/>
              </a:rPr>
              <a:t>i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 no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ens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cansem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, </a:t>
            </a:r>
            <a:r>
              <a:rPr lang="es-ES" u="sng" dirty="0" err="1">
                <a:latin typeface="Consolas" panose="020B0609020204030204" pitchFamily="49" charset="0"/>
                <a:ea typeface="Verdana" panose="020B0604030504040204" pitchFamily="34" charset="0"/>
              </a:rPr>
              <a:t>fer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: </a:t>
            </a:r>
          </a:p>
          <a:p>
            <a:pPr lvl="2"/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	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Canviar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 canal</a:t>
            </a:r>
          </a:p>
          <a:p>
            <a:pPr lvl="2"/>
            <a:r>
              <a:rPr lang="es-ES" b="1" u="sng" dirty="0">
                <a:latin typeface="Consolas" panose="020B0609020204030204" pitchFamily="49" charset="0"/>
                <a:ea typeface="Verdana" panose="020B0604030504040204" pitchFamily="34" charset="0"/>
              </a:rPr>
              <a:t>Fi </a:t>
            </a:r>
            <a:r>
              <a:rPr lang="es-ES" b="1" u="sng" dirty="0" err="1">
                <a:latin typeface="Consolas" panose="020B0609020204030204" pitchFamily="49" charset="0"/>
                <a:ea typeface="Verdana" panose="020B0604030504040204" pitchFamily="34" charset="0"/>
              </a:rPr>
              <a:t>Mentre</a:t>
            </a:r>
            <a:endParaRPr lang="es-ES" b="1" u="sng" dirty="0">
              <a:latin typeface="Consolas" panose="020B0609020204030204" pitchFamily="49" charset="0"/>
              <a:ea typeface="Verdana" panose="020B0604030504040204" pitchFamily="34" charset="0"/>
            </a:endParaRPr>
          </a:p>
          <a:p>
            <a:pPr lvl="2"/>
            <a:r>
              <a:rPr lang="es-ES" b="1" u="sng" dirty="0">
                <a:latin typeface="Consolas" panose="020B0609020204030204" pitchFamily="49" charset="0"/>
                <a:ea typeface="Verdana" panose="020B0604030504040204" pitchFamily="34" charset="0"/>
              </a:rPr>
              <a:t>Si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ens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 agrada el programa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llavors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:</a:t>
            </a:r>
          </a:p>
          <a:p>
            <a:pPr lvl="2"/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	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Veure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 programa del canal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seleccionat</a:t>
            </a:r>
            <a:endParaRPr lang="es-ES" dirty="0">
              <a:latin typeface="Consolas" panose="020B0609020204030204" pitchFamily="49" charset="0"/>
              <a:ea typeface="Verdana" panose="020B0604030504040204" pitchFamily="34" charset="0"/>
            </a:endParaRPr>
          </a:p>
          <a:p>
            <a:pPr lvl="2"/>
            <a:r>
              <a:rPr lang="es-ES" b="1" u="sng" dirty="0">
                <a:latin typeface="Consolas" panose="020B0609020204030204" pitchFamily="49" charset="0"/>
                <a:ea typeface="Verdana" panose="020B0604030504040204" pitchFamily="34" charset="0"/>
              </a:rPr>
              <a:t>Sino</a:t>
            </a:r>
          </a:p>
          <a:p>
            <a:pPr lvl="2"/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	Apagar el televisor</a:t>
            </a:r>
          </a:p>
          <a:p>
            <a:pPr lvl="2"/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	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Llegir</a:t>
            </a:r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 un </a:t>
            </a:r>
            <a:r>
              <a:rPr lang="es-ES" dirty="0" err="1">
                <a:latin typeface="Consolas" panose="020B0609020204030204" pitchFamily="49" charset="0"/>
                <a:ea typeface="Verdana" panose="020B0604030504040204" pitchFamily="34" charset="0"/>
              </a:rPr>
              <a:t>llibre</a:t>
            </a:r>
            <a:endParaRPr lang="es-ES" dirty="0">
              <a:latin typeface="Consolas" panose="020B0609020204030204" pitchFamily="49" charset="0"/>
              <a:ea typeface="Verdana" panose="020B0604030504040204" pitchFamily="34" charset="0"/>
            </a:endParaRPr>
          </a:p>
          <a:p>
            <a:pPr lvl="1"/>
            <a:r>
              <a:rPr lang="es-ES" dirty="0">
                <a:latin typeface="Consolas" panose="020B0609020204030204" pitchFamily="49" charset="0"/>
                <a:ea typeface="Verdana" panose="020B0604030504040204" pitchFamily="34" charset="0"/>
              </a:rPr>
              <a:t>	</a:t>
            </a:r>
            <a:r>
              <a:rPr lang="es-ES" b="1" u="sng" dirty="0">
                <a:latin typeface="Consolas" panose="020B0609020204030204" pitchFamily="49" charset="0"/>
                <a:ea typeface="Verdana" panose="020B0604030504040204" pitchFamily="34" charset="0"/>
              </a:rPr>
              <a:t>Fi Si  </a:t>
            </a:r>
          </a:p>
          <a:p>
            <a:r>
              <a:rPr lang="es-ES" b="1" dirty="0">
                <a:latin typeface="Consolas" panose="020B0609020204030204" pitchFamily="49" charset="0"/>
                <a:ea typeface="Verdana" panose="020B0604030504040204" pitchFamily="34" charset="0"/>
              </a:rPr>
              <a:t>Fi Programa</a:t>
            </a:r>
          </a:p>
        </p:txBody>
      </p:sp>
    </p:spTree>
    <p:extLst>
      <p:ext uri="{BB962C8B-B14F-4D97-AF65-F5344CB8AC3E}">
        <p14:creationId xmlns:p14="http://schemas.microsoft.com/office/powerpoint/2010/main" val="234875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4672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Concepte de</a:t>
            </a:r>
            <a:r>
              <a:rPr sz="3600" spc="-95" dirty="0"/>
              <a:t> </a:t>
            </a:r>
            <a:r>
              <a:rPr sz="3600" spc="-5" dirty="0"/>
              <a:t>programa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2100" y="4817491"/>
            <a:ext cx="8534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Les </a:t>
            </a:r>
            <a:r>
              <a:rPr sz="1800" dirty="0">
                <a:latin typeface="Trebuchet MS"/>
                <a:cs typeface="Trebuchet MS"/>
              </a:rPr>
              <a:t>dades </a:t>
            </a:r>
            <a:r>
              <a:rPr sz="1800" spc="-5" dirty="0">
                <a:latin typeface="Trebuchet MS"/>
                <a:cs typeface="Trebuchet MS"/>
              </a:rPr>
              <a:t>d’entrada son les </a:t>
            </a:r>
            <a:r>
              <a:rPr sz="1800" dirty="0">
                <a:latin typeface="Trebuchet MS"/>
                <a:cs typeface="Trebuchet MS"/>
              </a:rPr>
              <a:t>dades que demanem </a:t>
            </a:r>
            <a:r>
              <a:rPr sz="1800" spc="-5" dirty="0">
                <a:latin typeface="Trebuchet MS"/>
                <a:cs typeface="Trebuchet MS"/>
              </a:rPr>
              <a:t>a l’usuari </a:t>
            </a:r>
            <a:r>
              <a:rPr sz="1800" dirty="0">
                <a:latin typeface="Trebuchet MS"/>
                <a:cs typeface="Trebuchet MS"/>
              </a:rPr>
              <a:t>del </a:t>
            </a:r>
            <a:r>
              <a:rPr sz="1800" spc="-5" dirty="0">
                <a:latin typeface="Trebuchet MS"/>
                <a:cs typeface="Trebuchet MS"/>
              </a:rPr>
              <a:t>programa </a:t>
            </a:r>
            <a:r>
              <a:rPr sz="1800" dirty="0">
                <a:latin typeface="Trebuchet MS"/>
                <a:cs typeface="Trebuchet MS"/>
              </a:rPr>
              <a:t>per </a:t>
            </a:r>
            <a:r>
              <a:rPr sz="1800" spc="-5" dirty="0">
                <a:latin typeface="Trebuchet MS"/>
                <a:cs typeface="Trebuchet MS"/>
              </a:rPr>
              <a:t>tal  d’obtenir un resultat mitjançant un procés. Aquest procés es la sèrie  d’instruccions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l’ordinador executa. </a:t>
            </a:r>
            <a:r>
              <a:rPr sz="1800" spc="-30" dirty="0">
                <a:latin typeface="Trebuchet MS"/>
                <a:cs typeface="Trebuchet MS"/>
              </a:rPr>
              <a:t>Per </a:t>
            </a:r>
            <a:r>
              <a:rPr sz="1800" spc="-5" dirty="0">
                <a:latin typeface="Trebuchet MS"/>
                <a:cs typeface="Trebuchet MS"/>
              </a:rPr>
              <a:t>tal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comunicar a l’ordinador les  instruccions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el programador </a:t>
            </a:r>
            <a:r>
              <a:rPr sz="1800" spc="-10" dirty="0">
                <a:latin typeface="Trebuchet MS"/>
                <a:cs typeface="Trebuchet MS"/>
              </a:rPr>
              <a:t>vol, </a:t>
            </a:r>
            <a:r>
              <a:rPr sz="1800" spc="-5" dirty="0">
                <a:latin typeface="Trebuchet MS"/>
                <a:cs typeface="Trebuchet MS"/>
              </a:rPr>
              <a:t>es </a:t>
            </a:r>
            <a:r>
              <a:rPr sz="1800" spc="-10" dirty="0">
                <a:latin typeface="Trebuchet MS"/>
                <a:cs typeface="Trebuchet MS"/>
              </a:rPr>
              <a:t>fa </a:t>
            </a:r>
            <a:r>
              <a:rPr sz="1800" spc="-5" dirty="0">
                <a:latin typeface="Trebuchet MS"/>
                <a:cs typeface="Trebuchet MS"/>
              </a:rPr>
              <a:t>servir un llenguatge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programació.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004" y="3200400"/>
            <a:ext cx="8514548" cy="1325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100" y="1822703"/>
            <a:ext cx="8408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informàtica, un programa es una seqüència d’instruccions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l’ordinador ha  d’executar </a:t>
            </a:r>
            <a:r>
              <a:rPr sz="1800" dirty="0">
                <a:latin typeface="Trebuchet MS"/>
                <a:cs typeface="Trebuchet MS"/>
              </a:rPr>
              <a:t>per </a:t>
            </a:r>
            <a:r>
              <a:rPr sz="1800" spc="-5" dirty="0">
                <a:latin typeface="Trebuchet MS"/>
                <a:cs typeface="Trebuchet MS"/>
              </a:rPr>
              <a:t>tal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produir un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resultat.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Trebuchet MS"/>
                <a:cs typeface="Trebuchet MS"/>
              </a:rPr>
              <a:t>L’esquema </a:t>
            </a:r>
            <a:r>
              <a:rPr sz="1800" dirty="0">
                <a:latin typeface="Trebuchet MS"/>
                <a:cs typeface="Trebuchet MS"/>
              </a:rPr>
              <a:t>bàsic d’un </a:t>
            </a:r>
            <a:r>
              <a:rPr sz="1800" spc="-5" dirty="0">
                <a:latin typeface="Trebuchet MS"/>
                <a:cs typeface="Trebuchet MS"/>
              </a:rPr>
              <a:t>programa d’ordinador es el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següent: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49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Conceptes</a:t>
            </a:r>
            <a:r>
              <a:rPr sz="3600" spc="-110" dirty="0"/>
              <a:t> </a:t>
            </a:r>
            <a:r>
              <a:rPr sz="3600" dirty="0"/>
              <a:t>bàsics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9949" y="1441703"/>
            <a:ext cx="855218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89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Un llenguatge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programació es el llenguatge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10" dirty="0">
                <a:latin typeface="Trebuchet MS"/>
                <a:cs typeface="Trebuchet MS"/>
              </a:rPr>
              <a:t>fa </a:t>
            </a:r>
            <a:r>
              <a:rPr sz="1800" spc="-5" dirty="0">
                <a:latin typeface="Trebuchet MS"/>
                <a:cs typeface="Trebuchet MS"/>
              </a:rPr>
              <a:t>servir un programador </a:t>
            </a:r>
            <a:r>
              <a:rPr sz="1800" dirty="0">
                <a:latin typeface="Trebuchet MS"/>
                <a:cs typeface="Trebuchet MS"/>
              </a:rPr>
              <a:t>per  </a:t>
            </a:r>
            <a:r>
              <a:rPr sz="1800" spc="-5" dirty="0">
                <a:latin typeface="Trebuchet MS"/>
                <a:cs typeface="Trebuchet MS"/>
              </a:rPr>
              <a:t>tal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comunicar-li a l’ordinador la seqüència d’instruccions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formen part  </a:t>
            </a:r>
            <a:r>
              <a:rPr sz="1800" dirty="0">
                <a:latin typeface="Trebuchet MS"/>
                <a:cs typeface="Trebuchet MS"/>
              </a:rPr>
              <a:t>d’un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programa.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Un llenguatge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programació te un conjunt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paraules clau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li son pròpies,  y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tenen un significat </a:t>
            </a:r>
            <a:r>
              <a:rPr sz="1800" dirty="0">
                <a:latin typeface="Trebuchet MS"/>
                <a:cs typeface="Trebuchet MS"/>
              </a:rPr>
              <a:t>ben </a:t>
            </a:r>
            <a:r>
              <a:rPr sz="1800" spc="-5" dirty="0">
                <a:latin typeface="Trebuchet MS"/>
                <a:cs typeface="Trebuchet MS"/>
              </a:rPr>
              <a:t>definit. En el cas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l’exemple </a:t>
            </a:r>
            <a:r>
              <a:rPr sz="1800" dirty="0">
                <a:latin typeface="Trebuchet MS"/>
                <a:cs typeface="Trebuchet MS"/>
              </a:rPr>
              <a:t>del </a:t>
            </a:r>
            <a:r>
              <a:rPr sz="1800" spc="-5" dirty="0">
                <a:latin typeface="Trebuchet MS"/>
                <a:cs typeface="Trebuchet MS"/>
              </a:rPr>
              <a:t>zapping,  aquestes paraules pròpies </a:t>
            </a:r>
            <a:r>
              <a:rPr sz="1800" dirty="0">
                <a:latin typeface="Trebuchet MS"/>
                <a:cs typeface="Trebuchet MS"/>
              </a:rPr>
              <a:t>del </a:t>
            </a:r>
            <a:r>
              <a:rPr sz="1800" spc="-5" dirty="0">
                <a:latin typeface="Trebuchet MS"/>
                <a:cs typeface="Trebuchet MS"/>
              </a:rPr>
              <a:t>llenguatge son les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subratllades.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49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Conceptes</a:t>
            </a:r>
            <a:r>
              <a:rPr sz="3600" spc="-110" dirty="0"/>
              <a:t> </a:t>
            </a:r>
            <a:r>
              <a:rPr sz="3600" dirty="0"/>
              <a:t>bàsics</a:t>
            </a:r>
            <a:endParaRPr sz="3600"/>
          </a:p>
        </p:txBody>
      </p:sp>
      <p:sp>
        <p:nvSpPr>
          <p:cNvPr id="28" name="object 28"/>
          <p:cNvSpPr txBox="1"/>
          <p:nvPr/>
        </p:nvSpPr>
        <p:spPr>
          <a:xfrm>
            <a:off x="520700" y="1898903"/>
            <a:ext cx="8265795" cy="356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937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Algoritme</a:t>
            </a:r>
            <a:r>
              <a:rPr sz="1800" spc="-5" dirty="0">
                <a:latin typeface="Trebuchet MS"/>
                <a:cs typeface="Trebuchet MS"/>
              </a:rPr>
              <a:t>: Conjunt ordenat i finit d’instruccions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condueixen a la solució  d’un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problema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Com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ha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de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ser un</a:t>
            </a:r>
            <a:r>
              <a:rPr sz="1400" b="1" spc="-3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algorisme?</a:t>
            </a:r>
            <a:endParaRPr sz="1400">
              <a:latin typeface="Trebuchet MS"/>
              <a:cs typeface="Trebuchet MS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Seqüencial</a:t>
            </a:r>
            <a:r>
              <a:rPr sz="1400" spc="-5" dirty="0">
                <a:solidFill>
                  <a:srgbClr val="4F81BD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4F81BD"/>
                </a:solidFill>
                <a:latin typeface="Trebuchet MS"/>
                <a:cs typeface="Trebuchet MS"/>
              </a:rPr>
              <a:t>Els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algorismes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operen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de forma</a:t>
            </a:r>
            <a:r>
              <a:rPr sz="1400" b="1" spc="-5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seqüencial.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4F81BD"/>
              </a:buClr>
              <a:buFont typeface="Wingdings"/>
              <a:buChar char=""/>
            </a:pPr>
            <a:endParaRPr sz="145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Precís</a:t>
            </a:r>
            <a:r>
              <a:rPr sz="1400" dirty="0">
                <a:solidFill>
                  <a:srgbClr val="4F81BD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4F81BD"/>
                </a:solidFill>
                <a:latin typeface="Trebuchet MS"/>
                <a:cs typeface="Trebuchet MS"/>
              </a:rPr>
              <a:t>Els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algorismes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han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de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ser precisos, no poden ser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ambigües o</a:t>
            </a:r>
            <a:r>
              <a:rPr sz="1400" b="1" spc="-5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subjectius.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4F81BD"/>
              </a:buClr>
              <a:buFont typeface="Wingdings"/>
              <a:buChar char=""/>
            </a:pPr>
            <a:endParaRPr sz="1450">
              <a:latin typeface="Times New Roman"/>
              <a:cs typeface="Times New Roman"/>
            </a:endParaRPr>
          </a:p>
          <a:p>
            <a:pPr marL="1213485" marR="95250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Ordenat</a:t>
            </a:r>
            <a:r>
              <a:rPr sz="1400" spc="-5" dirty="0">
                <a:solidFill>
                  <a:srgbClr val="4F81BD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4F81BD"/>
                </a:solidFill>
                <a:latin typeface="Trebuchet MS"/>
                <a:cs typeface="Trebuchet MS"/>
              </a:rPr>
              <a:t>Els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resultats obtinguts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del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procés sobre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l’input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al finalitzar l’execució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de  l’algorisme.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4F81BD"/>
              </a:buClr>
              <a:buFont typeface="Wingdings"/>
              <a:buChar char=""/>
            </a:pPr>
            <a:endParaRPr sz="145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Finit</a:t>
            </a:r>
            <a:r>
              <a:rPr sz="1400" spc="-5" dirty="0">
                <a:solidFill>
                  <a:srgbClr val="4F81BD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Ha de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tenir un final, no pot prolongar-se en</a:t>
            </a:r>
            <a:r>
              <a:rPr sz="1400" b="1" spc="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l’infinit.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4F81BD"/>
              </a:buClr>
              <a:buFont typeface="Wingdings"/>
              <a:buChar char=""/>
            </a:pPr>
            <a:endParaRPr sz="1450">
              <a:latin typeface="Times New Roman"/>
              <a:cs typeface="Times New Roman"/>
            </a:endParaRPr>
          </a:p>
          <a:p>
            <a:pPr marL="1213485" marR="5080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13485" algn="l"/>
                <a:tab pos="1214120" algn="l"/>
              </a:tabLst>
            </a:pP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Definit</a:t>
            </a:r>
            <a:r>
              <a:rPr sz="1400" spc="-5" dirty="0">
                <a:solidFill>
                  <a:srgbClr val="4F81BD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Un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mateix algorisme,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donat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els mateixos elements </a:t>
            </a:r>
            <a:r>
              <a:rPr sz="1400" b="1" spc="-10" dirty="0">
                <a:solidFill>
                  <a:srgbClr val="4F81BD"/>
                </a:solidFill>
                <a:latin typeface="Trebuchet MS"/>
                <a:cs typeface="Trebuchet MS"/>
              </a:rPr>
              <a:t>d’entrada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(input), ha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de 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donar </a:t>
            </a:r>
            <a:r>
              <a:rPr sz="1400" b="1" dirty="0">
                <a:solidFill>
                  <a:srgbClr val="4F81BD"/>
                </a:solidFill>
                <a:latin typeface="Trebuchet MS"/>
                <a:cs typeface="Trebuchet MS"/>
              </a:rPr>
              <a:t>els mateixos</a:t>
            </a:r>
            <a:r>
              <a:rPr sz="1400" b="1" spc="-6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F81BD"/>
                </a:solidFill>
                <a:latin typeface="Trebuchet MS"/>
                <a:cs typeface="Trebuchet MS"/>
              </a:rPr>
              <a:t>resultats.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740</Words>
  <Application>Microsoft Office PowerPoint</Application>
  <PresentationFormat>Panorámica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Programació</vt:lpstr>
      <vt:lpstr>Com abordem un problema?</vt:lpstr>
      <vt:lpstr>Què és programar?</vt:lpstr>
      <vt:lpstr>Conceptes bàsics</vt:lpstr>
      <vt:lpstr>Conceptes bàsics</vt:lpstr>
      <vt:lpstr>Conceptes bàsics</vt:lpstr>
      <vt:lpstr>Concepte de programa</vt:lpstr>
      <vt:lpstr>Conceptes bàsics</vt:lpstr>
      <vt:lpstr>Conceptes bàsics</vt:lpstr>
      <vt:lpstr>Representació dels algorismes</vt:lpstr>
      <vt:lpstr>Exemples d’algorismes i diagrama d’estats</vt:lpstr>
      <vt:lpstr>Presentación de PowerPoint</vt:lpstr>
      <vt:lpstr>Exemples d’algorismes</vt:lpstr>
      <vt:lpstr>Gràcies!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9</cp:revision>
  <dcterms:created xsi:type="dcterms:W3CDTF">2021-02-15T08:07:03Z</dcterms:created>
  <dcterms:modified xsi:type="dcterms:W3CDTF">2023-02-13T10:09:19Z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2020-01-26T00:00:00Z</vt:filetime>
  </property>
  <property fmtid="{D5CDD505-2E9C-101B-9397-08002B2CF9AE}" pid="3" name="Creator">
    <vt:lpwstr>Google</vt:lpwstr>
  </property>
  <property fmtid="{D5CDD505-2E9C-101B-9397-08002B2CF9AE}" pid="4" name="LastSaved">
    <vt:filetime>2021-02-15T00:00:00Z</vt:filetime>
  </property>
</Properties>
</file>