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75" r:id="rId7"/>
    <p:sldId id="261" r:id="rId8"/>
    <p:sldId id="262" r:id="rId9"/>
    <p:sldId id="263" r:id="rId10"/>
    <p:sldId id="264" r:id="rId11"/>
    <p:sldId id="265" r:id="rId12"/>
    <p:sldId id="266" r:id="rId13"/>
    <p:sldId id="271" r:id="rId14"/>
    <p:sldId id="274" r:id="rId15"/>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0EECD-3012-2F19-39A1-4C4EFD678848}" v="6" dt="2023-02-13T10:09:53.11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i Virgili Gomà" userId="S::jordi.virgili@udl.cat::15590814-2816-4d73-aa06-1e14496f9e19" providerId="AD" clId="Web-{04D0EECD-3012-2F19-39A1-4C4EFD678848}"/>
    <pc:docChg chg="modSld">
      <pc:chgData name="Jordi Virgili Gomà" userId="S::jordi.virgili@udl.cat::15590814-2816-4d73-aa06-1e14496f9e19" providerId="AD" clId="Web-{04D0EECD-3012-2F19-39A1-4C4EFD678848}" dt="2023-02-13T10:09:52.415" v="1" actId="20577"/>
      <pc:docMkLst>
        <pc:docMk/>
      </pc:docMkLst>
      <pc:sldChg chg="modSp">
        <pc:chgData name="Jordi Virgili Gomà" userId="S::jordi.virgili@udl.cat::15590814-2816-4d73-aa06-1e14496f9e19" providerId="AD" clId="Web-{04D0EECD-3012-2F19-39A1-4C4EFD678848}" dt="2023-02-13T10:09:52.415" v="1" actId="20577"/>
        <pc:sldMkLst>
          <pc:docMk/>
          <pc:sldMk cId="0" sldId="256"/>
        </pc:sldMkLst>
        <pc:spChg chg="mod">
          <ac:chgData name="Jordi Virgili Gomà" userId="S::jordi.virgili@udl.cat::15590814-2816-4d73-aa06-1e14496f9e19" providerId="AD" clId="Web-{04D0EECD-3012-2F19-39A1-4C4EFD678848}" dt="2023-02-13T10:09:52.415" v="1" actId="20577"/>
          <ac:spMkLst>
            <pc:docMk/>
            <pc:sldMk cId="0" sldId="256"/>
            <ac:spMk id="1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6C1C6B"/>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6C1C6B"/>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6C1C6B"/>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8000"/>
                </a:lnTo>
              </a:path>
            </a:pathLst>
          </a:custGeom>
          <a:ln w="9144">
            <a:solidFill>
              <a:srgbClr val="92278F"/>
            </a:solidFill>
          </a:ln>
        </p:spPr>
        <p:txBody>
          <a:bodyPr wrap="square" lIns="0" tIns="0" rIns="0" bIns="0" rtlCol="0"/>
          <a:lstStyle/>
          <a:p>
            <a:endParaRPr/>
          </a:p>
        </p:txBody>
      </p:sp>
      <p:sp>
        <p:nvSpPr>
          <p:cNvPr id="17" name="bk object 17"/>
          <p:cNvSpPr/>
          <p:nvPr/>
        </p:nvSpPr>
        <p:spPr>
          <a:xfrm>
            <a:off x="7424932" y="3681984"/>
            <a:ext cx="4764405" cy="3176270"/>
          </a:xfrm>
          <a:custGeom>
            <a:avLst/>
            <a:gdLst/>
            <a:ahLst/>
            <a:cxnLst/>
            <a:rect l="l" t="t" r="r" b="b"/>
            <a:pathLst>
              <a:path w="4764405" h="3176270">
                <a:moveTo>
                  <a:pt x="4763808" y="0"/>
                </a:moveTo>
                <a:lnTo>
                  <a:pt x="0" y="3175698"/>
                </a:lnTo>
              </a:path>
            </a:pathLst>
          </a:custGeom>
          <a:ln w="9144">
            <a:solidFill>
              <a:srgbClr val="92278F"/>
            </a:solidFill>
          </a:ln>
        </p:spPr>
        <p:txBody>
          <a:bodyPr wrap="square" lIns="0" tIns="0" rIns="0" bIns="0" rtlCol="0"/>
          <a:lstStyle/>
          <a:p>
            <a:endParaRPr/>
          </a:p>
        </p:txBody>
      </p:sp>
      <p:sp>
        <p:nvSpPr>
          <p:cNvPr id="18" name="bk object 18"/>
          <p:cNvSpPr/>
          <p:nvPr/>
        </p:nvSpPr>
        <p:spPr>
          <a:xfrm>
            <a:off x="9182094" y="0"/>
            <a:ext cx="3007360" cy="6858000"/>
          </a:xfrm>
          <a:custGeom>
            <a:avLst/>
            <a:gdLst/>
            <a:ahLst/>
            <a:cxnLst/>
            <a:rect l="l" t="t" r="r" b="b"/>
            <a:pathLst>
              <a:path w="3007359" h="6858000">
                <a:moveTo>
                  <a:pt x="3006839" y="0"/>
                </a:moveTo>
                <a:lnTo>
                  <a:pt x="2042668" y="0"/>
                </a:lnTo>
                <a:lnTo>
                  <a:pt x="0" y="6858000"/>
                </a:lnTo>
                <a:lnTo>
                  <a:pt x="3006839" y="6858000"/>
                </a:lnTo>
                <a:lnTo>
                  <a:pt x="3006839" y="0"/>
                </a:lnTo>
                <a:close/>
              </a:path>
            </a:pathLst>
          </a:custGeom>
          <a:solidFill>
            <a:srgbClr val="92278F">
              <a:alpha val="34899"/>
            </a:srgbClr>
          </a:solidFill>
        </p:spPr>
        <p:txBody>
          <a:bodyPr wrap="square" lIns="0" tIns="0" rIns="0" bIns="0" rtlCol="0"/>
          <a:lstStyle/>
          <a:p>
            <a:endParaRPr/>
          </a:p>
        </p:txBody>
      </p:sp>
      <p:sp>
        <p:nvSpPr>
          <p:cNvPr id="19" name="bk object 19"/>
          <p:cNvSpPr/>
          <p:nvPr/>
        </p:nvSpPr>
        <p:spPr>
          <a:xfrm>
            <a:off x="9604251" y="0"/>
            <a:ext cx="2587625" cy="6858000"/>
          </a:xfrm>
          <a:custGeom>
            <a:avLst/>
            <a:gdLst/>
            <a:ahLst/>
            <a:cxnLst/>
            <a:rect l="l" t="t" r="r" b="b"/>
            <a:pathLst>
              <a:path w="2587625" h="6858000">
                <a:moveTo>
                  <a:pt x="2587193" y="0"/>
                </a:moveTo>
                <a:lnTo>
                  <a:pt x="0" y="0"/>
                </a:lnTo>
                <a:lnTo>
                  <a:pt x="1208024" y="6858000"/>
                </a:lnTo>
                <a:lnTo>
                  <a:pt x="2587193" y="6858000"/>
                </a:lnTo>
                <a:lnTo>
                  <a:pt x="2587193" y="0"/>
                </a:lnTo>
                <a:close/>
              </a:path>
            </a:pathLst>
          </a:custGeom>
          <a:solidFill>
            <a:srgbClr val="92278F">
              <a:alpha val="19999"/>
            </a:srgbClr>
          </a:solidFill>
        </p:spPr>
        <p:txBody>
          <a:bodyPr wrap="square" lIns="0" tIns="0" rIns="0" bIns="0" rtlCol="0"/>
          <a:lstStyle/>
          <a:p>
            <a:endParaRPr/>
          </a:p>
        </p:txBody>
      </p:sp>
      <p:sp>
        <p:nvSpPr>
          <p:cNvPr id="20" name="bk object 20"/>
          <p:cNvSpPr/>
          <p:nvPr/>
        </p:nvSpPr>
        <p:spPr>
          <a:xfrm>
            <a:off x="8932167" y="3048000"/>
            <a:ext cx="3259454" cy="3810000"/>
          </a:xfrm>
          <a:custGeom>
            <a:avLst/>
            <a:gdLst/>
            <a:ahLst/>
            <a:cxnLst/>
            <a:rect l="l" t="t" r="r" b="b"/>
            <a:pathLst>
              <a:path w="3259454" h="3810000">
                <a:moveTo>
                  <a:pt x="3259416" y="0"/>
                </a:moveTo>
                <a:lnTo>
                  <a:pt x="0" y="3810000"/>
                </a:lnTo>
                <a:lnTo>
                  <a:pt x="3259416" y="3810000"/>
                </a:lnTo>
                <a:lnTo>
                  <a:pt x="3259416" y="0"/>
                </a:lnTo>
                <a:close/>
              </a:path>
            </a:pathLst>
          </a:custGeom>
          <a:solidFill>
            <a:srgbClr val="92278F">
              <a:alpha val="70979"/>
            </a:srgbClr>
          </a:solidFill>
        </p:spPr>
        <p:txBody>
          <a:bodyPr wrap="square" lIns="0" tIns="0" rIns="0" bIns="0" rtlCol="0"/>
          <a:lstStyle/>
          <a:p>
            <a:endParaRPr/>
          </a:p>
        </p:txBody>
      </p:sp>
      <p:sp>
        <p:nvSpPr>
          <p:cNvPr id="21" name="bk object 21"/>
          <p:cNvSpPr/>
          <p:nvPr/>
        </p:nvSpPr>
        <p:spPr>
          <a:xfrm>
            <a:off x="9337544" y="0"/>
            <a:ext cx="2851150" cy="6858000"/>
          </a:xfrm>
          <a:custGeom>
            <a:avLst/>
            <a:gdLst/>
            <a:ahLst/>
            <a:cxnLst/>
            <a:rect l="l" t="t" r="r" b="b"/>
            <a:pathLst>
              <a:path w="2851150" h="6858000">
                <a:moveTo>
                  <a:pt x="2850908" y="0"/>
                </a:moveTo>
                <a:lnTo>
                  <a:pt x="0" y="0"/>
                </a:lnTo>
                <a:lnTo>
                  <a:pt x="2467381" y="6858000"/>
                </a:lnTo>
                <a:lnTo>
                  <a:pt x="2850908" y="6858000"/>
                </a:lnTo>
                <a:lnTo>
                  <a:pt x="2850908" y="0"/>
                </a:lnTo>
                <a:close/>
              </a:path>
            </a:pathLst>
          </a:custGeom>
          <a:solidFill>
            <a:srgbClr val="6C1C6B">
              <a:alpha val="49018"/>
            </a:srgbClr>
          </a:solidFill>
        </p:spPr>
        <p:txBody>
          <a:bodyPr wrap="square" lIns="0" tIns="0" rIns="0" bIns="0" rtlCol="0"/>
          <a:lstStyle/>
          <a:p>
            <a:endParaRPr/>
          </a:p>
        </p:txBody>
      </p:sp>
      <p:sp>
        <p:nvSpPr>
          <p:cNvPr id="22" name="bk object 22"/>
          <p:cNvSpPr/>
          <p:nvPr/>
        </p:nvSpPr>
        <p:spPr>
          <a:xfrm>
            <a:off x="10898127" y="0"/>
            <a:ext cx="1290955" cy="6858000"/>
          </a:xfrm>
          <a:custGeom>
            <a:avLst/>
            <a:gdLst/>
            <a:ahLst/>
            <a:cxnLst/>
            <a:rect l="l" t="t" r="r" b="b"/>
            <a:pathLst>
              <a:path w="1290954" h="6858000">
                <a:moveTo>
                  <a:pt x="1290599" y="0"/>
                </a:moveTo>
                <a:lnTo>
                  <a:pt x="1018870" y="0"/>
                </a:lnTo>
                <a:lnTo>
                  <a:pt x="0" y="6858000"/>
                </a:lnTo>
                <a:lnTo>
                  <a:pt x="1290599" y="6858000"/>
                </a:lnTo>
                <a:lnTo>
                  <a:pt x="1290599" y="0"/>
                </a:lnTo>
                <a:close/>
              </a:path>
            </a:pathLst>
          </a:custGeom>
          <a:solidFill>
            <a:srgbClr val="6C1C6B">
              <a:alpha val="69020"/>
            </a:srgbClr>
          </a:solidFill>
        </p:spPr>
        <p:txBody>
          <a:bodyPr wrap="square" lIns="0" tIns="0" rIns="0" bIns="0" rtlCol="0"/>
          <a:lstStyle/>
          <a:p>
            <a:endParaRPr/>
          </a:p>
        </p:txBody>
      </p:sp>
      <p:sp>
        <p:nvSpPr>
          <p:cNvPr id="23" name="bk object 23"/>
          <p:cNvSpPr/>
          <p:nvPr/>
        </p:nvSpPr>
        <p:spPr>
          <a:xfrm>
            <a:off x="10940795" y="0"/>
            <a:ext cx="1247775" cy="6858000"/>
          </a:xfrm>
          <a:custGeom>
            <a:avLst/>
            <a:gdLst/>
            <a:ahLst/>
            <a:cxnLst/>
            <a:rect l="l" t="t" r="r" b="b"/>
            <a:pathLst>
              <a:path w="1247775" h="6858000">
                <a:moveTo>
                  <a:pt x="1247571" y="0"/>
                </a:moveTo>
                <a:lnTo>
                  <a:pt x="0" y="0"/>
                </a:lnTo>
                <a:lnTo>
                  <a:pt x="1107224" y="6858000"/>
                </a:lnTo>
                <a:lnTo>
                  <a:pt x="1247571" y="6858000"/>
                </a:lnTo>
                <a:lnTo>
                  <a:pt x="1247571" y="0"/>
                </a:lnTo>
                <a:close/>
              </a:path>
            </a:pathLst>
          </a:custGeom>
          <a:solidFill>
            <a:srgbClr val="491347">
              <a:alpha val="79998"/>
            </a:srgbClr>
          </a:solidFill>
        </p:spPr>
        <p:txBody>
          <a:bodyPr wrap="square" lIns="0" tIns="0" rIns="0" bIns="0" rtlCol="0"/>
          <a:lstStyle/>
          <a:p>
            <a:endParaRPr/>
          </a:p>
        </p:txBody>
      </p:sp>
      <p:sp>
        <p:nvSpPr>
          <p:cNvPr id="24" name="bk object 24"/>
          <p:cNvSpPr/>
          <p:nvPr/>
        </p:nvSpPr>
        <p:spPr>
          <a:xfrm>
            <a:off x="10372347" y="3590542"/>
            <a:ext cx="1816735" cy="3267710"/>
          </a:xfrm>
          <a:custGeom>
            <a:avLst/>
            <a:gdLst/>
            <a:ahLst/>
            <a:cxnLst/>
            <a:rect l="l" t="t" r="r" b="b"/>
            <a:pathLst>
              <a:path w="1816734" h="3267709">
                <a:moveTo>
                  <a:pt x="1816392" y="0"/>
                </a:moveTo>
                <a:lnTo>
                  <a:pt x="0" y="3267240"/>
                </a:lnTo>
                <a:lnTo>
                  <a:pt x="1816392" y="3267240"/>
                </a:lnTo>
                <a:lnTo>
                  <a:pt x="1816392" y="0"/>
                </a:lnTo>
                <a:close/>
              </a:path>
            </a:pathLst>
          </a:custGeom>
          <a:solidFill>
            <a:srgbClr val="491347">
              <a:alpha val="65098"/>
            </a:srgbClr>
          </a:solidFill>
        </p:spPr>
        <p:txBody>
          <a:bodyPr wrap="square" lIns="0" tIns="0" rIns="0" bIns="0" rtlCol="0"/>
          <a:lstStyle/>
          <a:p>
            <a:endParaRPr/>
          </a:p>
        </p:txBody>
      </p:sp>
      <p:sp>
        <p:nvSpPr>
          <p:cNvPr id="25" name="bk object 25"/>
          <p:cNvSpPr/>
          <p:nvPr/>
        </p:nvSpPr>
        <p:spPr>
          <a:xfrm>
            <a:off x="0" y="4012691"/>
            <a:ext cx="449580" cy="2845435"/>
          </a:xfrm>
          <a:custGeom>
            <a:avLst/>
            <a:gdLst/>
            <a:ahLst/>
            <a:cxnLst/>
            <a:rect l="l" t="t" r="r" b="b"/>
            <a:pathLst>
              <a:path w="449580" h="2845434">
                <a:moveTo>
                  <a:pt x="0" y="0"/>
                </a:moveTo>
                <a:lnTo>
                  <a:pt x="0" y="2845307"/>
                </a:lnTo>
                <a:lnTo>
                  <a:pt x="449364" y="2845307"/>
                </a:lnTo>
                <a:lnTo>
                  <a:pt x="0" y="0"/>
                </a:lnTo>
                <a:close/>
              </a:path>
            </a:pathLst>
          </a:custGeom>
          <a:solidFill>
            <a:srgbClr val="6C1C6B">
              <a:alpha val="69020"/>
            </a:srgbClr>
          </a:solidFill>
        </p:spPr>
        <p:txBody>
          <a:bodyPr wrap="square" lIns="0" tIns="0" rIns="0" bIns="0" rtlCol="0"/>
          <a:lstStyle/>
          <a:p>
            <a:endParaRPr/>
          </a:p>
        </p:txBody>
      </p:sp>
      <p:sp>
        <p:nvSpPr>
          <p:cNvPr id="2" name="Holder 2"/>
          <p:cNvSpPr>
            <a:spLocks noGrp="1"/>
          </p:cNvSpPr>
          <p:nvPr>
            <p:ph type="title"/>
          </p:nvPr>
        </p:nvSpPr>
        <p:spPr>
          <a:xfrm>
            <a:off x="3468127" y="2746754"/>
            <a:ext cx="5255745" cy="848360"/>
          </a:xfrm>
          <a:prstGeom prst="rect">
            <a:avLst/>
          </a:prstGeom>
        </p:spPr>
        <p:txBody>
          <a:bodyPr wrap="square" lIns="0" tIns="0" rIns="0" bIns="0">
            <a:spAutoFit/>
          </a:bodyPr>
          <a:lstStyle>
            <a:lvl1pPr>
              <a:defRPr sz="5400" b="0" i="0">
                <a:solidFill>
                  <a:srgbClr val="6C1C6B"/>
                </a:solidFill>
                <a:latin typeface="Trebuchet MS"/>
                <a:cs typeface="Trebuchet MS"/>
              </a:defRPr>
            </a:lvl1pPr>
          </a:lstStyle>
          <a:p>
            <a:endParaRPr/>
          </a:p>
        </p:txBody>
      </p:sp>
      <p:sp>
        <p:nvSpPr>
          <p:cNvPr id="3" name="Holder 3"/>
          <p:cNvSpPr>
            <a:spLocks noGrp="1"/>
          </p:cNvSpPr>
          <p:nvPr>
            <p:ph type="body" idx="1"/>
          </p:nvPr>
        </p:nvSpPr>
        <p:spPr>
          <a:xfrm>
            <a:off x="684616" y="1334667"/>
            <a:ext cx="10822767" cy="4293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71076" y="0"/>
            <a:ext cx="1219200" cy="6858000"/>
          </a:xfrm>
          <a:custGeom>
            <a:avLst/>
            <a:gdLst/>
            <a:ahLst/>
            <a:cxnLst/>
            <a:rect l="l" t="t" r="r" b="b"/>
            <a:pathLst>
              <a:path w="1219200" h="6858000">
                <a:moveTo>
                  <a:pt x="0" y="0"/>
                </a:moveTo>
                <a:lnTo>
                  <a:pt x="1219200" y="6858000"/>
                </a:lnTo>
              </a:path>
            </a:pathLst>
          </a:custGeom>
          <a:ln w="9144">
            <a:solidFill>
              <a:srgbClr val="92278F"/>
            </a:solidFill>
          </a:ln>
        </p:spPr>
        <p:txBody>
          <a:bodyPr wrap="square" lIns="0" tIns="0" rIns="0" bIns="0" rtlCol="0"/>
          <a:lstStyle/>
          <a:p>
            <a:endParaRPr/>
          </a:p>
        </p:txBody>
      </p:sp>
      <p:sp>
        <p:nvSpPr>
          <p:cNvPr id="3" name="object 3"/>
          <p:cNvSpPr/>
          <p:nvPr/>
        </p:nvSpPr>
        <p:spPr>
          <a:xfrm>
            <a:off x="7424932" y="3681984"/>
            <a:ext cx="4764405" cy="3176270"/>
          </a:xfrm>
          <a:custGeom>
            <a:avLst/>
            <a:gdLst/>
            <a:ahLst/>
            <a:cxnLst/>
            <a:rect l="l" t="t" r="r" b="b"/>
            <a:pathLst>
              <a:path w="4764405" h="3176270">
                <a:moveTo>
                  <a:pt x="4763808" y="0"/>
                </a:moveTo>
                <a:lnTo>
                  <a:pt x="0" y="3175698"/>
                </a:lnTo>
              </a:path>
            </a:pathLst>
          </a:custGeom>
          <a:ln w="9144">
            <a:solidFill>
              <a:srgbClr val="92278F"/>
            </a:solidFill>
          </a:ln>
        </p:spPr>
        <p:txBody>
          <a:bodyPr wrap="square" lIns="0" tIns="0" rIns="0" bIns="0" rtlCol="0"/>
          <a:lstStyle/>
          <a:p>
            <a:endParaRPr/>
          </a:p>
        </p:txBody>
      </p:sp>
      <p:sp>
        <p:nvSpPr>
          <p:cNvPr id="4" name="object 4"/>
          <p:cNvSpPr/>
          <p:nvPr/>
        </p:nvSpPr>
        <p:spPr>
          <a:xfrm>
            <a:off x="9182094" y="0"/>
            <a:ext cx="3007360" cy="6858000"/>
          </a:xfrm>
          <a:custGeom>
            <a:avLst/>
            <a:gdLst/>
            <a:ahLst/>
            <a:cxnLst/>
            <a:rect l="l" t="t" r="r" b="b"/>
            <a:pathLst>
              <a:path w="3007359" h="6858000">
                <a:moveTo>
                  <a:pt x="3006839" y="0"/>
                </a:moveTo>
                <a:lnTo>
                  <a:pt x="2042668" y="0"/>
                </a:lnTo>
                <a:lnTo>
                  <a:pt x="0" y="6858000"/>
                </a:lnTo>
                <a:lnTo>
                  <a:pt x="3006839" y="6858000"/>
                </a:lnTo>
                <a:lnTo>
                  <a:pt x="3006839" y="0"/>
                </a:lnTo>
                <a:close/>
              </a:path>
            </a:pathLst>
          </a:custGeom>
          <a:solidFill>
            <a:srgbClr val="92278F">
              <a:alpha val="34899"/>
            </a:srgbClr>
          </a:solidFill>
        </p:spPr>
        <p:txBody>
          <a:bodyPr wrap="square" lIns="0" tIns="0" rIns="0" bIns="0" rtlCol="0"/>
          <a:lstStyle/>
          <a:p>
            <a:endParaRPr/>
          </a:p>
        </p:txBody>
      </p:sp>
      <p:sp>
        <p:nvSpPr>
          <p:cNvPr id="5" name="object 5"/>
          <p:cNvSpPr/>
          <p:nvPr/>
        </p:nvSpPr>
        <p:spPr>
          <a:xfrm>
            <a:off x="9604251" y="0"/>
            <a:ext cx="2587625" cy="6858000"/>
          </a:xfrm>
          <a:custGeom>
            <a:avLst/>
            <a:gdLst/>
            <a:ahLst/>
            <a:cxnLst/>
            <a:rect l="l" t="t" r="r" b="b"/>
            <a:pathLst>
              <a:path w="2587625" h="6858000">
                <a:moveTo>
                  <a:pt x="2587193" y="0"/>
                </a:moveTo>
                <a:lnTo>
                  <a:pt x="0" y="0"/>
                </a:lnTo>
                <a:lnTo>
                  <a:pt x="1208024" y="6858000"/>
                </a:lnTo>
                <a:lnTo>
                  <a:pt x="2587193" y="6858000"/>
                </a:lnTo>
                <a:lnTo>
                  <a:pt x="2587193" y="0"/>
                </a:lnTo>
                <a:close/>
              </a:path>
            </a:pathLst>
          </a:custGeom>
          <a:solidFill>
            <a:srgbClr val="92278F">
              <a:alpha val="19999"/>
            </a:srgbClr>
          </a:solidFill>
        </p:spPr>
        <p:txBody>
          <a:bodyPr wrap="square" lIns="0" tIns="0" rIns="0" bIns="0" rtlCol="0"/>
          <a:lstStyle/>
          <a:p>
            <a:endParaRPr/>
          </a:p>
        </p:txBody>
      </p:sp>
      <p:sp>
        <p:nvSpPr>
          <p:cNvPr id="6" name="object 6"/>
          <p:cNvSpPr/>
          <p:nvPr/>
        </p:nvSpPr>
        <p:spPr>
          <a:xfrm>
            <a:off x="8932167" y="3048000"/>
            <a:ext cx="3259454" cy="3810000"/>
          </a:xfrm>
          <a:custGeom>
            <a:avLst/>
            <a:gdLst/>
            <a:ahLst/>
            <a:cxnLst/>
            <a:rect l="l" t="t" r="r" b="b"/>
            <a:pathLst>
              <a:path w="3259454" h="3810000">
                <a:moveTo>
                  <a:pt x="3259416" y="0"/>
                </a:moveTo>
                <a:lnTo>
                  <a:pt x="0" y="3810000"/>
                </a:lnTo>
                <a:lnTo>
                  <a:pt x="3259416" y="3810000"/>
                </a:lnTo>
                <a:lnTo>
                  <a:pt x="3259416" y="0"/>
                </a:lnTo>
                <a:close/>
              </a:path>
            </a:pathLst>
          </a:custGeom>
          <a:solidFill>
            <a:srgbClr val="92278F">
              <a:alpha val="70979"/>
            </a:srgbClr>
          </a:solidFill>
        </p:spPr>
        <p:txBody>
          <a:bodyPr wrap="square" lIns="0" tIns="0" rIns="0" bIns="0" rtlCol="0"/>
          <a:lstStyle/>
          <a:p>
            <a:endParaRPr/>
          </a:p>
        </p:txBody>
      </p:sp>
      <p:sp>
        <p:nvSpPr>
          <p:cNvPr id="7" name="object 7"/>
          <p:cNvSpPr/>
          <p:nvPr/>
        </p:nvSpPr>
        <p:spPr>
          <a:xfrm>
            <a:off x="9337544" y="0"/>
            <a:ext cx="2851150" cy="6858000"/>
          </a:xfrm>
          <a:custGeom>
            <a:avLst/>
            <a:gdLst/>
            <a:ahLst/>
            <a:cxnLst/>
            <a:rect l="l" t="t" r="r" b="b"/>
            <a:pathLst>
              <a:path w="2851150" h="6858000">
                <a:moveTo>
                  <a:pt x="2850908" y="0"/>
                </a:moveTo>
                <a:lnTo>
                  <a:pt x="0" y="0"/>
                </a:lnTo>
                <a:lnTo>
                  <a:pt x="2467381" y="6858000"/>
                </a:lnTo>
                <a:lnTo>
                  <a:pt x="2850908" y="6858000"/>
                </a:lnTo>
                <a:lnTo>
                  <a:pt x="2850908" y="0"/>
                </a:lnTo>
                <a:close/>
              </a:path>
            </a:pathLst>
          </a:custGeom>
          <a:solidFill>
            <a:srgbClr val="6C1C6B">
              <a:alpha val="49018"/>
            </a:srgbClr>
          </a:solidFill>
        </p:spPr>
        <p:txBody>
          <a:bodyPr wrap="square" lIns="0" tIns="0" rIns="0" bIns="0" rtlCol="0"/>
          <a:lstStyle/>
          <a:p>
            <a:endParaRPr/>
          </a:p>
        </p:txBody>
      </p:sp>
      <p:sp>
        <p:nvSpPr>
          <p:cNvPr id="8" name="object 8"/>
          <p:cNvSpPr/>
          <p:nvPr/>
        </p:nvSpPr>
        <p:spPr>
          <a:xfrm>
            <a:off x="10898127" y="0"/>
            <a:ext cx="1290955" cy="6858000"/>
          </a:xfrm>
          <a:custGeom>
            <a:avLst/>
            <a:gdLst/>
            <a:ahLst/>
            <a:cxnLst/>
            <a:rect l="l" t="t" r="r" b="b"/>
            <a:pathLst>
              <a:path w="1290954" h="6858000">
                <a:moveTo>
                  <a:pt x="1290599" y="0"/>
                </a:moveTo>
                <a:lnTo>
                  <a:pt x="1018870" y="0"/>
                </a:lnTo>
                <a:lnTo>
                  <a:pt x="0" y="6858000"/>
                </a:lnTo>
                <a:lnTo>
                  <a:pt x="1290599" y="6858000"/>
                </a:lnTo>
                <a:lnTo>
                  <a:pt x="1290599" y="0"/>
                </a:lnTo>
                <a:close/>
              </a:path>
            </a:pathLst>
          </a:custGeom>
          <a:solidFill>
            <a:srgbClr val="6C1C6B">
              <a:alpha val="69020"/>
            </a:srgbClr>
          </a:solidFill>
        </p:spPr>
        <p:txBody>
          <a:bodyPr wrap="square" lIns="0" tIns="0" rIns="0" bIns="0" rtlCol="0"/>
          <a:lstStyle/>
          <a:p>
            <a:endParaRPr/>
          </a:p>
        </p:txBody>
      </p:sp>
      <p:sp>
        <p:nvSpPr>
          <p:cNvPr id="9" name="object 9"/>
          <p:cNvSpPr/>
          <p:nvPr/>
        </p:nvSpPr>
        <p:spPr>
          <a:xfrm>
            <a:off x="10940795" y="0"/>
            <a:ext cx="1247775" cy="6858000"/>
          </a:xfrm>
          <a:custGeom>
            <a:avLst/>
            <a:gdLst/>
            <a:ahLst/>
            <a:cxnLst/>
            <a:rect l="l" t="t" r="r" b="b"/>
            <a:pathLst>
              <a:path w="1247775" h="6858000">
                <a:moveTo>
                  <a:pt x="1247571" y="0"/>
                </a:moveTo>
                <a:lnTo>
                  <a:pt x="0" y="0"/>
                </a:lnTo>
                <a:lnTo>
                  <a:pt x="1107224" y="6858000"/>
                </a:lnTo>
                <a:lnTo>
                  <a:pt x="1247571" y="6858000"/>
                </a:lnTo>
                <a:lnTo>
                  <a:pt x="1247571" y="0"/>
                </a:lnTo>
                <a:close/>
              </a:path>
            </a:pathLst>
          </a:custGeom>
          <a:solidFill>
            <a:srgbClr val="491347">
              <a:alpha val="79998"/>
            </a:srgbClr>
          </a:solidFill>
        </p:spPr>
        <p:txBody>
          <a:bodyPr wrap="square" lIns="0" tIns="0" rIns="0" bIns="0" rtlCol="0"/>
          <a:lstStyle/>
          <a:p>
            <a:endParaRPr/>
          </a:p>
        </p:txBody>
      </p:sp>
      <p:sp>
        <p:nvSpPr>
          <p:cNvPr id="10" name="object 10"/>
          <p:cNvSpPr/>
          <p:nvPr/>
        </p:nvSpPr>
        <p:spPr>
          <a:xfrm>
            <a:off x="10372347" y="3590542"/>
            <a:ext cx="1816735" cy="3267710"/>
          </a:xfrm>
          <a:custGeom>
            <a:avLst/>
            <a:gdLst/>
            <a:ahLst/>
            <a:cxnLst/>
            <a:rect l="l" t="t" r="r" b="b"/>
            <a:pathLst>
              <a:path w="1816734" h="3267709">
                <a:moveTo>
                  <a:pt x="1816392" y="0"/>
                </a:moveTo>
                <a:lnTo>
                  <a:pt x="0" y="3267240"/>
                </a:lnTo>
                <a:lnTo>
                  <a:pt x="1816392" y="3267240"/>
                </a:lnTo>
                <a:lnTo>
                  <a:pt x="1816392" y="0"/>
                </a:lnTo>
                <a:close/>
              </a:path>
            </a:pathLst>
          </a:custGeom>
          <a:solidFill>
            <a:srgbClr val="491347">
              <a:alpha val="65098"/>
            </a:srgbClr>
          </a:solidFill>
        </p:spPr>
        <p:txBody>
          <a:bodyPr wrap="square" lIns="0" tIns="0" rIns="0" bIns="0" rtlCol="0"/>
          <a:lstStyle/>
          <a:p>
            <a:endParaRPr/>
          </a:p>
        </p:txBody>
      </p:sp>
      <p:sp>
        <p:nvSpPr>
          <p:cNvPr id="11" name="object 11"/>
          <p:cNvSpPr/>
          <p:nvPr/>
        </p:nvSpPr>
        <p:spPr>
          <a:xfrm>
            <a:off x="0" y="0"/>
            <a:ext cx="843280" cy="5666105"/>
          </a:xfrm>
          <a:custGeom>
            <a:avLst/>
            <a:gdLst/>
            <a:ahLst/>
            <a:cxnLst/>
            <a:rect l="l" t="t" r="r" b="b"/>
            <a:pathLst>
              <a:path w="843280" h="5666105">
                <a:moveTo>
                  <a:pt x="842721" y="0"/>
                </a:moveTo>
                <a:lnTo>
                  <a:pt x="0" y="0"/>
                </a:lnTo>
                <a:lnTo>
                  <a:pt x="0" y="5665647"/>
                </a:lnTo>
                <a:lnTo>
                  <a:pt x="842721" y="0"/>
                </a:lnTo>
                <a:close/>
              </a:path>
            </a:pathLst>
          </a:custGeom>
          <a:solidFill>
            <a:srgbClr val="6C1C6B">
              <a:alpha val="69020"/>
            </a:srgbClr>
          </a:solidFill>
        </p:spPr>
        <p:txBody>
          <a:bodyPr wrap="square" lIns="0" tIns="0" rIns="0" bIns="0" rtlCol="0"/>
          <a:lstStyle/>
          <a:p>
            <a:endParaRPr/>
          </a:p>
        </p:txBody>
      </p:sp>
      <p:sp>
        <p:nvSpPr>
          <p:cNvPr id="12" name="object 12"/>
          <p:cNvSpPr txBox="1">
            <a:spLocks noGrp="1"/>
          </p:cNvSpPr>
          <p:nvPr>
            <p:ph type="title"/>
          </p:nvPr>
        </p:nvSpPr>
        <p:spPr>
          <a:xfrm>
            <a:off x="3496167" y="1842565"/>
            <a:ext cx="4428633" cy="848360"/>
          </a:xfrm>
          <a:prstGeom prst="rect">
            <a:avLst/>
          </a:prstGeom>
        </p:spPr>
        <p:txBody>
          <a:bodyPr vert="horz" wrap="square" lIns="0" tIns="12700" rIns="0" bIns="0" rtlCol="0">
            <a:spAutoFit/>
          </a:bodyPr>
          <a:lstStyle/>
          <a:p>
            <a:pPr marL="12700">
              <a:lnSpc>
                <a:spcPct val="100000"/>
              </a:lnSpc>
              <a:spcBef>
                <a:spcPts val="100"/>
              </a:spcBef>
            </a:pPr>
            <a:r>
              <a:rPr spc="-20" dirty="0" err="1"/>
              <a:t>Programació</a:t>
            </a:r>
            <a:r>
              <a:rPr lang="es-ES" spc="-20" dirty="0"/>
              <a:t>n</a:t>
            </a:r>
            <a:endParaRPr spc="-20" dirty="0"/>
          </a:p>
        </p:txBody>
      </p:sp>
      <p:sp>
        <p:nvSpPr>
          <p:cNvPr id="13" name="object 13"/>
          <p:cNvSpPr txBox="1"/>
          <p:nvPr/>
        </p:nvSpPr>
        <p:spPr>
          <a:xfrm>
            <a:off x="3153266" y="3099865"/>
            <a:ext cx="4514850" cy="330835"/>
          </a:xfrm>
          <a:prstGeom prst="rect">
            <a:avLst/>
          </a:prstGeom>
        </p:spPr>
        <p:txBody>
          <a:bodyPr vert="horz" wrap="square" lIns="0" tIns="13335" rIns="0" bIns="0" rtlCol="0" anchor="t">
            <a:spAutoFit/>
          </a:bodyPr>
          <a:lstStyle/>
          <a:p>
            <a:pPr marL="12700">
              <a:lnSpc>
                <a:spcPct val="100000"/>
              </a:lnSpc>
              <a:spcBef>
                <a:spcPts val="105"/>
              </a:spcBef>
            </a:pPr>
            <a:r>
              <a:rPr sz="2000" spc="-5" dirty="0" err="1">
                <a:solidFill>
                  <a:srgbClr val="808080"/>
                </a:solidFill>
                <a:latin typeface="Trebuchet MS"/>
                <a:cs typeface="Trebuchet MS"/>
              </a:rPr>
              <a:t>DDTeC</a:t>
            </a:r>
            <a:r>
              <a:rPr sz="2000" spc="-5" dirty="0">
                <a:solidFill>
                  <a:srgbClr val="808080"/>
                </a:solidFill>
                <a:latin typeface="Trebuchet MS"/>
                <a:cs typeface="Trebuchet MS"/>
              </a:rPr>
              <a:t> 20</a:t>
            </a:r>
            <a:r>
              <a:rPr lang="es-ES" sz="2000" spc="-5" dirty="0">
                <a:solidFill>
                  <a:srgbClr val="808080"/>
                </a:solidFill>
                <a:latin typeface="Trebuchet MS"/>
                <a:cs typeface="Trebuchet MS"/>
              </a:rPr>
              <a:t>22</a:t>
            </a:r>
            <a:r>
              <a:rPr sz="2000" spc="-5" dirty="0">
                <a:solidFill>
                  <a:srgbClr val="808080"/>
                </a:solidFill>
                <a:latin typeface="Trebuchet MS"/>
                <a:cs typeface="Trebuchet MS"/>
              </a:rPr>
              <a:t>/202</a:t>
            </a:r>
            <a:r>
              <a:rPr lang="es-ES" sz="2000" spc="-5" dirty="0">
                <a:solidFill>
                  <a:srgbClr val="808080"/>
                </a:solidFill>
                <a:latin typeface="Trebuchet MS"/>
                <a:cs typeface="Trebuchet MS"/>
              </a:rPr>
              <a:t>3</a:t>
            </a:r>
            <a:r>
              <a:rPr sz="2000" spc="-5" dirty="0">
                <a:solidFill>
                  <a:srgbClr val="808080"/>
                </a:solidFill>
                <a:latin typeface="Trebuchet MS"/>
                <a:cs typeface="Trebuchet MS"/>
              </a:rPr>
              <a:t> </a:t>
            </a:r>
            <a:r>
              <a:rPr sz="2000" dirty="0">
                <a:solidFill>
                  <a:srgbClr val="808080"/>
                </a:solidFill>
                <a:latin typeface="Trebuchet MS"/>
                <a:cs typeface="Trebuchet MS"/>
              </a:rPr>
              <a:t>– Prof: </a:t>
            </a:r>
            <a:r>
              <a:rPr lang="es-ES" sz="2000" dirty="0">
                <a:solidFill>
                  <a:srgbClr val="808080"/>
                </a:solidFill>
                <a:latin typeface="Trebuchet MS"/>
                <a:cs typeface="Trebuchet MS"/>
              </a:rPr>
              <a:t>Jordi Virgili</a:t>
            </a:r>
            <a:endParaRPr sz="2000" dirty="0">
              <a:latin typeface="Trebuchet MS"/>
              <a:cs typeface="Trebuchet MS"/>
            </a:endParaRPr>
          </a:p>
        </p:txBody>
      </p:sp>
      <p:sp>
        <p:nvSpPr>
          <p:cNvPr id="14" name="object 14"/>
          <p:cNvSpPr/>
          <p:nvPr/>
        </p:nvSpPr>
        <p:spPr>
          <a:xfrm>
            <a:off x="6509004" y="4399788"/>
            <a:ext cx="1295398" cy="1018031"/>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756916" y="4399788"/>
            <a:ext cx="3628643" cy="101803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8" y="593355"/>
            <a:ext cx="6870151" cy="512961"/>
          </a:xfrm>
          <a:prstGeom prst="rect">
            <a:avLst/>
          </a:prstGeom>
        </p:spPr>
        <p:txBody>
          <a:bodyPr vert="horz" wrap="square" lIns="0" tIns="12700" rIns="0" bIns="0" rtlCol="0">
            <a:spAutoFit/>
          </a:bodyPr>
          <a:lstStyle/>
          <a:p>
            <a:pPr marL="12700">
              <a:lnSpc>
                <a:spcPct val="100000"/>
              </a:lnSpc>
              <a:spcBef>
                <a:spcPts val="100"/>
              </a:spcBef>
            </a:pPr>
            <a:r>
              <a:rPr sz="3250" spc="-15" dirty="0" err="1"/>
              <a:t>Representació</a:t>
            </a:r>
            <a:r>
              <a:rPr lang="es-ES" sz="3250" spc="-15" dirty="0"/>
              <a:t>n</a:t>
            </a:r>
            <a:r>
              <a:rPr sz="3250" spc="-15" dirty="0"/>
              <a:t> </a:t>
            </a:r>
            <a:r>
              <a:rPr sz="3250" spc="-10" dirty="0"/>
              <a:t>de</a:t>
            </a:r>
            <a:r>
              <a:rPr lang="es-ES" sz="3250" spc="-10" dirty="0"/>
              <a:t> </a:t>
            </a:r>
            <a:r>
              <a:rPr sz="3250" spc="-10" dirty="0"/>
              <a:t>l</a:t>
            </a:r>
            <a:r>
              <a:rPr lang="es-ES" sz="3250" spc="-10" dirty="0"/>
              <a:t>o</a:t>
            </a:r>
            <a:r>
              <a:rPr sz="3250" spc="-10" dirty="0"/>
              <a:t>s</a:t>
            </a:r>
            <a:r>
              <a:rPr sz="3250" spc="-65" dirty="0"/>
              <a:t> </a:t>
            </a:r>
            <a:r>
              <a:rPr sz="3250" spc="-15" dirty="0" err="1"/>
              <a:t>algori</a:t>
            </a:r>
            <a:r>
              <a:rPr lang="es-ES" sz="3250" spc="-15" dirty="0"/>
              <a:t>t</a:t>
            </a:r>
            <a:r>
              <a:rPr sz="3250" spc="-15" dirty="0"/>
              <a:t>m</a:t>
            </a:r>
            <a:r>
              <a:rPr lang="es-ES" sz="3250" spc="-15" dirty="0"/>
              <a:t>o</a:t>
            </a:r>
            <a:r>
              <a:rPr sz="3250" spc="-15" dirty="0"/>
              <a:t>s</a:t>
            </a:r>
            <a:endParaRPr sz="3250" dirty="0"/>
          </a:p>
        </p:txBody>
      </p:sp>
      <p:sp>
        <p:nvSpPr>
          <p:cNvPr id="3" name="object 3"/>
          <p:cNvSpPr txBox="1"/>
          <p:nvPr/>
        </p:nvSpPr>
        <p:spPr>
          <a:xfrm>
            <a:off x="684616" y="1334667"/>
            <a:ext cx="8416925" cy="4368504"/>
          </a:xfrm>
          <a:prstGeom prst="rect">
            <a:avLst/>
          </a:prstGeom>
        </p:spPr>
        <p:txBody>
          <a:bodyPr vert="horz" wrap="square" lIns="0" tIns="13335" rIns="0" bIns="0" rtlCol="0">
            <a:spAutoFit/>
          </a:bodyPr>
          <a:lstStyle/>
          <a:p>
            <a:pPr marL="12700" marR="5080">
              <a:lnSpc>
                <a:spcPct val="100000"/>
              </a:lnSpc>
              <a:spcBef>
                <a:spcPts val="105"/>
              </a:spcBef>
            </a:pPr>
            <a:r>
              <a:rPr lang="es-ES" sz="2000" b="1" spc="-5" dirty="0">
                <a:latin typeface="Trebuchet MS"/>
                <a:cs typeface="Trebuchet MS"/>
              </a:rPr>
              <a:t>Un algoritmo puede ser representado mediante muchos tipos de notaciones. Una manera muy simple es con una lista de frases expresadas con sus palabras (pseudocódigo), tal como se ha visto en el ejemplo de zapping. Esta es una aproximación suficiente para hacerse una idea de las tareas a realizar. Ahora bien, también es un sistema que puede ser ambiguo y resultar confuso para algoritmos complejos.</a:t>
            </a:r>
          </a:p>
          <a:p>
            <a:pPr marL="12700" marR="5080">
              <a:lnSpc>
                <a:spcPct val="100000"/>
              </a:lnSpc>
              <a:spcBef>
                <a:spcPts val="105"/>
              </a:spcBef>
            </a:pPr>
            <a:endParaRPr lang="es-ES" sz="2000" b="1" spc="-5" dirty="0">
              <a:latin typeface="Trebuchet MS"/>
              <a:cs typeface="Trebuchet MS"/>
            </a:endParaRPr>
          </a:p>
          <a:p>
            <a:pPr marL="12700" marR="5080">
              <a:lnSpc>
                <a:spcPct val="100000"/>
              </a:lnSpc>
              <a:spcBef>
                <a:spcPts val="105"/>
              </a:spcBef>
            </a:pPr>
            <a:r>
              <a:rPr lang="es-ES" sz="2000" b="1" spc="-5" dirty="0">
                <a:latin typeface="Trebuchet MS"/>
                <a:cs typeface="Trebuchet MS"/>
              </a:rPr>
              <a:t>Entre estos están los diagramas de flujo y los diagramas UML. </a:t>
            </a:r>
          </a:p>
          <a:p>
            <a:pPr marL="12700" marR="5080">
              <a:lnSpc>
                <a:spcPct val="100000"/>
              </a:lnSpc>
              <a:spcBef>
                <a:spcPts val="105"/>
              </a:spcBef>
            </a:pPr>
            <a:endParaRPr sz="2050" dirty="0">
              <a:latin typeface="Times New Roman"/>
              <a:cs typeface="Times New Roman"/>
            </a:endParaRPr>
          </a:p>
          <a:p>
            <a:pPr marL="354965" marR="117475" indent="-342900">
              <a:lnSpc>
                <a:spcPct val="100000"/>
              </a:lnSpc>
              <a:spcBef>
                <a:spcPts val="5"/>
              </a:spcBef>
              <a:buFont typeface="Arial"/>
              <a:buChar char="•"/>
              <a:tabLst>
                <a:tab pos="354965" algn="l"/>
                <a:tab pos="355600" algn="l"/>
              </a:tabLst>
            </a:pPr>
            <a:r>
              <a:rPr lang="es-ES" sz="2000" dirty="0">
                <a:latin typeface="Trebuchet MS"/>
                <a:cs typeface="Trebuchet MS"/>
              </a:rPr>
              <a:t>Diagramas: Son esquemas que permiten representar los procesos y su </a:t>
            </a:r>
            <a:r>
              <a:rPr lang="es-ES" sz="2000" dirty="0" err="1">
                <a:latin typeface="Trebuchet MS"/>
                <a:cs typeface="Trebuchet MS"/>
              </a:rPr>
              <a:t>secuencialización</a:t>
            </a:r>
            <a:r>
              <a:rPr lang="es-ES" sz="2000" dirty="0">
                <a:latin typeface="Trebuchet MS"/>
                <a:cs typeface="Trebuchet MS"/>
              </a:rPr>
              <a:t> por la resolución de un problema en concreto.</a:t>
            </a:r>
          </a:p>
          <a:p>
            <a:pPr marL="354965" marR="117475" indent="-342900">
              <a:lnSpc>
                <a:spcPct val="100000"/>
              </a:lnSpc>
              <a:spcBef>
                <a:spcPts val="5"/>
              </a:spcBef>
              <a:buFont typeface="Arial"/>
              <a:buChar char="•"/>
              <a:tabLst>
                <a:tab pos="354965" algn="l"/>
                <a:tab pos="355600" algn="l"/>
              </a:tabLst>
            </a:pPr>
            <a:endParaRPr lang="es-ES" sz="2000" dirty="0">
              <a:latin typeface="Trebuchet MS"/>
              <a:cs typeface="Trebuchet MS"/>
            </a:endParaRPr>
          </a:p>
          <a:p>
            <a:pPr marL="354965" marR="117475" indent="-342900">
              <a:lnSpc>
                <a:spcPct val="100000"/>
              </a:lnSpc>
              <a:spcBef>
                <a:spcPts val="5"/>
              </a:spcBef>
              <a:buFont typeface="Arial"/>
              <a:buChar char="•"/>
              <a:tabLst>
                <a:tab pos="354965" algn="l"/>
                <a:tab pos="355600" algn="l"/>
              </a:tabLst>
            </a:pPr>
            <a:r>
              <a:rPr lang="es-ES" sz="2000" dirty="0">
                <a:latin typeface="Trebuchet MS"/>
                <a:cs typeface="Trebuchet MS"/>
              </a:rPr>
              <a:t>Texto: Los algoritmos se pueden representar mediante el uso de frases que dan solución a un problema (pseudocódigo)</a:t>
            </a:r>
            <a:endParaRPr sz="20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8" y="591272"/>
            <a:ext cx="5193751" cy="1120820"/>
          </a:xfrm>
          <a:prstGeom prst="rect">
            <a:avLst/>
          </a:prstGeom>
        </p:spPr>
        <p:txBody>
          <a:bodyPr vert="horz" wrap="square" lIns="0" tIns="12700" rIns="0" bIns="0" rtlCol="0">
            <a:spAutoFit/>
          </a:bodyPr>
          <a:lstStyle/>
          <a:p>
            <a:pPr marL="12700">
              <a:lnSpc>
                <a:spcPct val="100000"/>
              </a:lnSpc>
              <a:spcBef>
                <a:spcPts val="100"/>
              </a:spcBef>
            </a:pPr>
            <a:r>
              <a:rPr lang="es-ES" sz="3600" spc="-5" dirty="0"/>
              <a:t>Ejemplos de algoritmos y diagrama de estados</a:t>
            </a:r>
            <a:endParaRPr sz="3600" dirty="0"/>
          </a:p>
        </p:txBody>
      </p:sp>
      <p:sp>
        <p:nvSpPr>
          <p:cNvPr id="3" name="object 3"/>
          <p:cNvSpPr/>
          <p:nvPr/>
        </p:nvSpPr>
        <p:spPr>
          <a:xfrm>
            <a:off x="6096000" y="1447800"/>
            <a:ext cx="3058394" cy="231190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26433" y="2133600"/>
            <a:ext cx="4640580" cy="4296048"/>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5600" algn="l"/>
              </a:tabLst>
            </a:pPr>
            <a:r>
              <a:rPr lang="es-ES" sz="1800" spc="-15" dirty="0">
                <a:latin typeface="Calibri"/>
                <a:cs typeface="Calibri"/>
              </a:rPr>
              <a:t>Coger dos huevos de la nevera.</a:t>
            </a:r>
          </a:p>
          <a:p>
            <a:pPr marL="812800" lvl="1" indent="-342900">
              <a:spcBef>
                <a:spcPts val="100"/>
              </a:spcBef>
              <a:buAutoNum type="arabicPeriod"/>
              <a:tabLst>
                <a:tab pos="354965" algn="l"/>
                <a:tab pos="355600" algn="l"/>
              </a:tabLst>
            </a:pPr>
            <a:r>
              <a:rPr lang="es-ES" spc="-15" dirty="0">
                <a:latin typeface="Calibri"/>
                <a:cs typeface="Calibri"/>
              </a:rPr>
              <a:t>En su defecto, ir de ello a comprar.</a:t>
            </a:r>
          </a:p>
          <a:p>
            <a:pPr marL="355600" indent="-342900">
              <a:spcBef>
                <a:spcPts val="100"/>
              </a:spcBef>
              <a:buAutoNum type="arabicPeriod"/>
              <a:tabLst>
                <a:tab pos="354965" algn="l"/>
                <a:tab pos="355600" algn="l"/>
              </a:tabLst>
            </a:pPr>
            <a:r>
              <a:rPr lang="es-ES" spc="-15" dirty="0">
                <a:latin typeface="Calibri"/>
                <a:cs typeface="Calibri"/>
              </a:rPr>
              <a:t>Coger sal y aceite del armario.</a:t>
            </a:r>
          </a:p>
          <a:p>
            <a:pPr marL="812800" lvl="1" indent="-342900">
              <a:spcBef>
                <a:spcPts val="100"/>
              </a:spcBef>
              <a:buAutoNum type="arabicPeriod"/>
              <a:tabLst>
                <a:tab pos="354965" algn="l"/>
                <a:tab pos="355600" algn="l"/>
              </a:tabLst>
            </a:pPr>
            <a:r>
              <a:rPr lang="es-ES" spc="-15" dirty="0">
                <a:latin typeface="Calibri"/>
                <a:cs typeface="Calibri"/>
              </a:rPr>
              <a:t>En su defecto, ir de ello a comprar.</a:t>
            </a:r>
          </a:p>
          <a:p>
            <a:pPr marL="355600" indent="-342900">
              <a:spcBef>
                <a:spcPts val="100"/>
              </a:spcBef>
              <a:buAutoNum type="arabicPeriod"/>
              <a:tabLst>
                <a:tab pos="354965" algn="l"/>
                <a:tab pos="355600" algn="l"/>
              </a:tabLst>
            </a:pPr>
            <a:r>
              <a:rPr lang="es-ES" spc="-15" dirty="0">
                <a:latin typeface="Calibri"/>
                <a:cs typeface="Calibri"/>
              </a:rPr>
              <a:t>Poner aceite en la sartén.</a:t>
            </a:r>
          </a:p>
          <a:p>
            <a:pPr marL="355600" indent="-342900">
              <a:spcBef>
                <a:spcPts val="100"/>
              </a:spcBef>
              <a:buAutoNum type="arabicPeriod"/>
              <a:tabLst>
                <a:tab pos="354965" algn="l"/>
                <a:tab pos="355600" algn="l"/>
              </a:tabLst>
            </a:pPr>
            <a:r>
              <a:rPr lang="es-ES" spc="-15" dirty="0">
                <a:latin typeface="Calibri"/>
                <a:cs typeface="Calibri"/>
              </a:rPr>
              <a:t>Poner la sartén al fuego.</a:t>
            </a:r>
          </a:p>
          <a:p>
            <a:pPr marL="355600" indent="-342900">
              <a:spcBef>
                <a:spcPts val="100"/>
              </a:spcBef>
              <a:buAutoNum type="arabicPeriod"/>
              <a:tabLst>
                <a:tab pos="354965" algn="l"/>
                <a:tab pos="355600" algn="l"/>
              </a:tabLst>
            </a:pPr>
            <a:r>
              <a:rPr lang="es-ES" spc="-15" dirty="0">
                <a:latin typeface="Calibri"/>
                <a:cs typeface="Calibri"/>
              </a:rPr>
              <a:t>Mientras el aceite no esté caliente, hay que esperar.</a:t>
            </a:r>
          </a:p>
          <a:p>
            <a:pPr marL="355600" indent="-342900">
              <a:spcBef>
                <a:spcPts val="100"/>
              </a:spcBef>
              <a:buAutoNum type="arabicPeriod"/>
              <a:tabLst>
                <a:tab pos="354965" algn="l"/>
                <a:tab pos="355600" algn="l"/>
              </a:tabLst>
            </a:pPr>
            <a:r>
              <a:rPr lang="es-ES" spc="-15" dirty="0">
                <a:latin typeface="Calibri"/>
                <a:cs typeface="Calibri"/>
              </a:rPr>
              <a:t>Por cada huevo hay que hacer lo siguiente:</a:t>
            </a:r>
          </a:p>
          <a:p>
            <a:pPr marL="812800" lvl="1" indent="-342900">
              <a:spcBef>
                <a:spcPts val="100"/>
              </a:spcBef>
              <a:buAutoNum type="arabicPeriod"/>
              <a:tabLst>
                <a:tab pos="354965" algn="l"/>
                <a:tab pos="355600" algn="l"/>
              </a:tabLst>
            </a:pPr>
            <a:r>
              <a:rPr lang="es-ES" spc="-15" dirty="0">
                <a:latin typeface="Calibri"/>
                <a:cs typeface="Calibri"/>
              </a:rPr>
              <a:t>Romperlo y poner el contenido en la sartén.</a:t>
            </a:r>
          </a:p>
          <a:p>
            <a:pPr marL="812800" lvl="1" indent="-342900">
              <a:spcBef>
                <a:spcPts val="100"/>
              </a:spcBef>
              <a:buAutoNum type="arabicPeriod"/>
              <a:tabLst>
                <a:tab pos="354965" algn="l"/>
                <a:tab pos="355600" algn="l"/>
              </a:tabLst>
            </a:pPr>
            <a:r>
              <a:rPr lang="es-ES" spc="-15" dirty="0">
                <a:latin typeface="Calibri"/>
                <a:cs typeface="Calibri"/>
              </a:rPr>
              <a:t>Poner sal.</a:t>
            </a:r>
          </a:p>
          <a:p>
            <a:pPr marL="355600" indent="-342900">
              <a:spcBef>
                <a:spcPts val="100"/>
              </a:spcBef>
              <a:buAutoNum type="arabicPeriod"/>
              <a:tabLst>
                <a:tab pos="354965" algn="l"/>
                <a:tab pos="355600" algn="l"/>
              </a:tabLst>
            </a:pPr>
            <a:r>
              <a:rPr lang="es-ES" spc="-15" dirty="0">
                <a:latin typeface="Calibri"/>
                <a:cs typeface="Calibri"/>
              </a:rPr>
              <a:t>Mientras los huevos no estén fritos, hay que esperar.</a:t>
            </a:r>
          </a:p>
          <a:p>
            <a:pPr marL="355600" indent="-342900">
              <a:spcBef>
                <a:spcPts val="100"/>
              </a:spcBef>
              <a:buAutoNum type="arabicPeriod"/>
              <a:tabLst>
                <a:tab pos="354965" algn="l"/>
                <a:tab pos="355600" algn="l"/>
              </a:tabLst>
            </a:pPr>
            <a:r>
              <a:rPr lang="es-ES" spc="-15" dirty="0">
                <a:latin typeface="Calibri"/>
                <a:cs typeface="Calibri"/>
              </a:rPr>
              <a:t>Sacar los huevos de la sartén y servirlos.</a:t>
            </a:r>
            <a:endParaRPr lang="es-ES"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549" y="631877"/>
            <a:ext cx="4636770" cy="531495"/>
          </a:xfrm>
          <a:prstGeom prst="rect">
            <a:avLst/>
          </a:prstGeom>
        </p:spPr>
        <p:txBody>
          <a:bodyPr vert="horz" wrap="square" lIns="0" tIns="0" rIns="0" bIns="0" rtlCol="0">
            <a:spAutoFit/>
          </a:bodyPr>
          <a:lstStyle/>
          <a:p>
            <a:pPr>
              <a:lnSpc>
                <a:spcPts val="4100"/>
              </a:lnSpc>
            </a:pPr>
            <a:r>
              <a:rPr sz="3600" spc="-5" dirty="0">
                <a:solidFill>
                  <a:srgbClr val="6C1C6B"/>
                </a:solidFill>
                <a:latin typeface="Trebuchet MS"/>
                <a:cs typeface="Trebuchet MS"/>
              </a:rPr>
              <a:t>Exemples</a:t>
            </a:r>
            <a:r>
              <a:rPr sz="3600" spc="-110" dirty="0">
                <a:solidFill>
                  <a:srgbClr val="6C1C6B"/>
                </a:solidFill>
                <a:latin typeface="Trebuchet MS"/>
                <a:cs typeface="Trebuchet MS"/>
              </a:rPr>
              <a:t> </a:t>
            </a:r>
            <a:r>
              <a:rPr sz="3600" spc="-5" dirty="0">
                <a:solidFill>
                  <a:srgbClr val="6C1C6B"/>
                </a:solidFill>
                <a:latin typeface="Trebuchet MS"/>
                <a:cs typeface="Trebuchet MS"/>
              </a:rPr>
              <a:t>d’algorismes</a:t>
            </a:r>
            <a:endParaRPr sz="3600">
              <a:latin typeface="Trebuchet MS"/>
              <a:cs typeface="Trebuchet MS"/>
            </a:endParaRPr>
          </a:p>
        </p:txBody>
      </p:sp>
      <p:sp>
        <p:nvSpPr>
          <p:cNvPr id="3" name="object 3"/>
          <p:cNvSpPr/>
          <p:nvPr/>
        </p:nvSpPr>
        <p:spPr>
          <a:xfrm>
            <a:off x="390143" y="304800"/>
            <a:ext cx="5591555" cy="624363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72200" y="329184"/>
            <a:ext cx="5591555" cy="62239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8" y="591272"/>
            <a:ext cx="5574751" cy="574040"/>
          </a:xfrm>
          <a:prstGeom prst="rect">
            <a:avLst/>
          </a:prstGeom>
        </p:spPr>
        <p:txBody>
          <a:bodyPr vert="horz" wrap="square" lIns="0" tIns="12700" rIns="0" bIns="0" rtlCol="0">
            <a:spAutoFit/>
          </a:bodyPr>
          <a:lstStyle/>
          <a:p>
            <a:pPr marL="12700">
              <a:lnSpc>
                <a:spcPct val="100000"/>
              </a:lnSpc>
              <a:spcBef>
                <a:spcPts val="100"/>
              </a:spcBef>
            </a:pPr>
            <a:r>
              <a:rPr lang="es-ES" sz="3600" spc="-5" dirty="0"/>
              <a:t>Ejemplos de algoritmos</a:t>
            </a:r>
            <a:endParaRPr sz="3600" dirty="0"/>
          </a:p>
        </p:txBody>
      </p:sp>
      <p:pic>
        <p:nvPicPr>
          <p:cNvPr id="5" name="Imagen 4">
            <a:extLst>
              <a:ext uri="{FF2B5EF4-FFF2-40B4-BE49-F238E27FC236}">
                <a16:creationId xmlns:a16="http://schemas.microsoft.com/office/drawing/2014/main" id="{95834614-3DC5-4459-A968-A367D880BF04}"/>
              </a:ext>
            </a:extLst>
          </p:cNvPr>
          <p:cNvPicPr>
            <a:picLocks noChangeAspect="1"/>
          </p:cNvPicPr>
          <p:nvPr/>
        </p:nvPicPr>
        <p:blipFill>
          <a:blip r:embed="rId2"/>
          <a:stretch>
            <a:fillRect/>
          </a:stretch>
        </p:blipFill>
        <p:spPr>
          <a:xfrm>
            <a:off x="1447800" y="1700212"/>
            <a:ext cx="6772275" cy="3457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716530">
              <a:lnSpc>
                <a:spcPct val="100000"/>
              </a:lnSpc>
              <a:spcBef>
                <a:spcPts val="100"/>
              </a:spcBef>
            </a:pPr>
            <a:r>
              <a:rPr spc="-10" dirty="0"/>
              <a:t>Gràcies!</a:t>
            </a:r>
          </a:p>
        </p:txBody>
      </p:sp>
      <p:sp>
        <p:nvSpPr>
          <p:cNvPr id="3" name="object 3"/>
          <p:cNvSpPr/>
          <p:nvPr/>
        </p:nvSpPr>
        <p:spPr>
          <a:xfrm>
            <a:off x="1018032" y="2093976"/>
            <a:ext cx="4744211" cy="476402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9" y="591272"/>
            <a:ext cx="6793951" cy="566822"/>
          </a:xfrm>
          <a:prstGeom prst="rect">
            <a:avLst/>
          </a:prstGeom>
        </p:spPr>
        <p:txBody>
          <a:bodyPr vert="horz" wrap="square" lIns="0" tIns="12700" rIns="0" bIns="0" rtlCol="0">
            <a:spAutoFit/>
          </a:bodyPr>
          <a:lstStyle/>
          <a:p>
            <a:pPr marL="12700">
              <a:lnSpc>
                <a:spcPct val="100000"/>
              </a:lnSpc>
              <a:spcBef>
                <a:spcPts val="100"/>
              </a:spcBef>
            </a:pPr>
            <a:r>
              <a:rPr lang="es-ES" sz="3600" spc="-5" dirty="0"/>
              <a:t>Cómo abordamos un problema?</a:t>
            </a:r>
            <a:endParaRPr sz="3600" dirty="0"/>
          </a:p>
        </p:txBody>
      </p:sp>
      <p:sp>
        <p:nvSpPr>
          <p:cNvPr id="3" name="object 3"/>
          <p:cNvSpPr/>
          <p:nvPr/>
        </p:nvSpPr>
        <p:spPr>
          <a:xfrm>
            <a:off x="4085844" y="3962400"/>
            <a:ext cx="4724399" cy="196900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0700" y="1898903"/>
            <a:ext cx="6028055" cy="2898229"/>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5600" algn="l"/>
              </a:tabLst>
            </a:pPr>
            <a:r>
              <a:rPr lang="es-ES" dirty="0"/>
              <a:t>Detección del problema</a:t>
            </a:r>
          </a:p>
          <a:p>
            <a:pPr marL="355600" indent="-342900">
              <a:lnSpc>
                <a:spcPct val="100000"/>
              </a:lnSpc>
              <a:spcBef>
                <a:spcPts val="100"/>
              </a:spcBef>
              <a:buAutoNum type="arabicPeriod"/>
              <a:tabLst>
                <a:tab pos="354965" algn="l"/>
                <a:tab pos="355600" algn="l"/>
              </a:tabLst>
            </a:pPr>
            <a:endParaRPr lang="es-ES" dirty="0"/>
          </a:p>
          <a:p>
            <a:pPr marL="355600" indent="-342900">
              <a:lnSpc>
                <a:spcPct val="100000"/>
              </a:lnSpc>
              <a:spcBef>
                <a:spcPts val="100"/>
              </a:spcBef>
              <a:buAutoNum type="arabicPeriod"/>
              <a:tabLst>
                <a:tab pos="354965" algn="l"/>
                <a:tab pos="355600" algn="l"/>
              </a:tabLst>
            </a:pPr>
            <a:r>
              <a:rPr lang="es-ES" dirty="0"/>
              <a:t>Analizar el problema </a:t>
            </a:r>
          </a:p>
          <a:p>
            <a:pPr marL="355600" indent="-342900">
              <a:lnSpc>
                <a:spcPct val="100000"/>
              </a:lnSpc>
              <a:spcBef>
                <a:spcPts val="100"/>
              </a:spcBef>
              <a:buAutoNum type="arabicPeriod"/>
              <a:tabLst>
                <a:tab pos="354965" algn="l"/>
                <a:tab pos="355600" algn="l"/>
              </a:tabLst>
            </a:pPr>
            <a:endParaRPr lang="es-ES" dirty="0"/>
          </a:p>
          <a:p>
            <a:pPr marL="355600" indent="-342900">
              <a:lnSpc>
                <a:spcPct val="100000"/>
              </a:lnSpc>
              <a:spcBef>
                <a:spcPts val="100"/>
              </a:spcBef>
              <a:buAutoNum type="arabicPeriod"/>
              <a:tabLst>
                <a:tab pos="354965" algn="l"/>
                <a:tab pos="355600" algn="l"/>
              </a:tabLst>
            </a:pPr>
            <a:r>
              <a:rPr lang="es-ES" dirty="0"/>
              <a:t>Diseñar / pensar algoritmo que solucione el problema</a:t>
            </a:r>
          </a:p>
          <a:p>
            <a:pPr marL="812800" lvl="1" indent="-342900">
              <a:spcBef>
                <a:spcPts val="100"/>
              </a:spcBef>
              <a:buFont typeface="+mj-lt"/>
              <a:buAutoNum type="arabicPeriod"/>
              <a:tabLst>
                <a:tab pos="354965" algn="l"/>
                <a:tab pos="355600" algn="l"/>
              </a:tabLst>
            </a:pPr>
            <a:r>
              <a:rPr lang="es-ES" dirty="0"/>
              <a:t>Preciso</a:t>
            </a:r>
          </a:p>
          <a:p>
            <a:pPr marL="812800" lvl="1" indent="-342900">
              <a:spcBef>
                <a:spcPts val="100"/>
              </a:spcBef>
              <a:buAutoNum type="arabicPeriod"/>
              <a:tabLst>
                <a:tab pos="354965" algn="l"/>
                <a:tab pos="355600" algn="l"/>
              </a:tabLst>
            </a:pPr>
            <a:r>
              <a:rPr lang="es-ES" dirty="0"/>
              <a:t>Detallado</a:t>
            </a:r>
          </a:p>
          <a:p>
            <a:pPr marL="812800" lvl="1" indent="-342900">
              <a:spcBef>
                <a:spcPts val="100"/>
              </a:spcBef>
              <a:buAutoNum type="arabicPeriod"/>
              <a:tabLst>
                <a:tab pos="354965" algn="l"/>
                <a:tab pos="355600" algn="l"/>
              </a:tabLst>
            </a:pPr>
            <a:r>
              <a:rPr lang="es-ES" dirty="0"/>
              <a:t>claro </a:t>
            </a:r>
          </a:p>
          <a:p>
            <a:pPr marL="812800" lvl="1" indent="-342900">
              <a:spcBef>
                <a:spcPts val="100"/>
              </a:spcBef>
              <a:buAutoNum type="arabicPeriod"/>
              <a:tabLst>
                <a:tab pos="354965" algn="l"/>
                <a:tab pos="355600" algn="l"/>
              </a:tabLst>
            </a:pPr>
            <a:endParaRPr lang="es-ES" dirty="0"/>
          </a:p>
          <a:p>
            <a:pPr marL="355600" indent="-342900">
              <a:lnSpc>
                <a:spcPct val="100000"/>
              </a:lnSpc>
              <a:spcBef>
                <a:spcPts val="100"/>
              </a:spcBef>
              <a:buAutoNum type="arabicPeriod"/>
              <a:tabLst>
                <a:tab pos="354965" algn="l"/>
                <a:tab pos="355600" algn="l"/>
              </a:tabLst>
            </a:pPr>
            <a:r>
              <a:rPr lang="es-ES" dirty="0"/>
              <a:t>Codificar el algoritmo </a:t>
            </a:r>
            <a:endParaRPr sz="18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9" y="591272"/>
            <a:ext cx="3829685" cy="574040"/>
          </a:xfrm>
          <a:prstGeom prst="rect">
            <a:avLst/>
          </a:prstGeom>
        </p:spPr>
        <p:txBody>
          <a:bodyPr vert="horz" wrap="square" lIns="0" tIns="12700" rIns="0" bIns="0" rtlCol="0">
            <a:spAutoFit/>
          </a:bodyPr>
          <a:lstStyle/>
          <a:p>
            <a:pPr marL="12700">
              <a:lnSpc>
                <a:spcPct val="100000"/>
              </a:lnSpc>
              <a:spcBef>
                <a:spcPts val="100"/>
              </a:spcBef>
            </a:pPr>
            <a:r>
              <a:rPr sz="3600" spc="-5" dirty="0"/>
              <a:t>Qu</a:t>
            </a:r>
            <a:r>
              <a:rPr lang="es-ES" sz="3600" spc="-5" dirty="0"/>
              <a:t>é</a:t>
            </a:r>
            <a:r>
              <a:rPr sz="3600" spc="-5" dirty="0"/>
              <a:t> </a:t>
            </a:r>
            <a:r>
              <a:rPr lang="es-ES" sz="3600" spc="-5" dirty="0"/>
              <a:t>e</a:t>
            </a:r>
            <a:r>
              <a:rPr sz="3600" dirty="0"/>
              <a:t>s</a:t>
            </a:r>
            <a:r>
              <a:rPr sz="3600" spc="-110" dirty="0"/>
              <a:t> </a:t>
            </a:r>
            <a:r>
              <a:rPr sz="3600" spc="-5" dirty="0"/>
              <a:t>programar?</a:t>
            </a:r>
            <a:endParaRPr sz="3600" dirty="0"/>
          </a:p>
        </p:txBody>
      </p:sp>
      <p:sp>
        <p:nvSpPr>
          <p:cNvPr id="3" name="object 3"/>
          <p:cNvSpPr/>
          <p:nvPr/>
        </p:nvSpPr>
        <p:spPr>
          <a:xfrm>
            <a:off x="1661172" y="1557528"/>
            <a:ext cx="6402311" cy="446073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856232" y="1752600"/>
            <a:ext cx="5814047" cy="387247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8" y="591272"/>
            <a:ext cx="4203151" cy="566822"/>
          </a:xfrm>
          <a:prstGeom prst="rect">
            <a:avLst/>
          </a:prstGeom>
        </p:spPr>
        <p:txBody>
          <a:bodyPr vert="horz" wrap="square" lIns="0" tIns="12700" rIns="0" bIns="0" rtlCol="0">
            <a:spAutoFit/>
          </a:bodyPr>
          <a:lstStyle/>
          <a:p>
            <a:pPr marL="12700">
              <a:lnSpc>
                <a:spcPct val="100000"/>
              </a:lnSpc>
              <a:spcBef>
                <a:spcPts val="100"/>
              </a:spcBef>
            </a:pPr>
            <a:r>
              <a:rPr sz="3600" spc="-5" dirty="0"/>
              <a:t>Concept</a:t>
            </a:r>
            <a:r>
              <a:rPr lang="es-ES" sz="3600" spc="-5" dirty="0"/>
              <a:t>o</a:t>
            </a:r>
            <a:r>
              <a:rPr sz="3600" spc="-5" dirty="0"/>
              <a:t>s</a:t>
            </a:r>
            <a:r>
              <a:rPr sz="3600" spc="-110" dirty="0"/>
              <a:t> </a:t>
            </a:r>
            <a:r>
              <a:rPr sz="3600" dirty="0"/>
              <a:t>b</a:t>
            </a:r>
            <a:r>
              <a:rPr lang="es-ES" sz="3600" dirty="0"/>
              <a:t>á</a:t>
            </a:r>
            <a:r>
              <a:rPr sz="3600" dirty="0"/>
              <a:t>sic</a:t>
            </a:r>
            <a:r>
              <a:rPr lang="es-ES" sz="3600" dirty="0"/>
              <a:t>o</a:t>
            </a:r>
            <a:r>
              <a:rPr sz="3600" dirty="0"/>
              <a:t>s</a:t>
            </a:r>
          </a:p>
        </p:txBody>
      </p:sp>
      <p:sp>
        <p:nvSpPr>
          <p:cNvPr id="22" name="object 22"/>
          <p:cNvSpPr txBox="1"/>
          <p:nvPr/>
        </p:nvSpPr>
        <p:spPr>
          <a:xfrm>
            <a:off x="457200" y="1918330"/>
            <a:ext cx="8544560" cy="3021340"/>
          </a:xfrm>
          <a:prstGeom prst="rect">
            <a:avLst/>
          </a:prstGeom>
        </p:spPr>
        <p:txBody>
          <a:bodyPr vert="horz" wrap="square" lIns="0" tIns="12700" rIns="0" bIns="0" rtlCol="0">
            <a:spAutoFit/>
          </a:bodyPr>
          <a:lstStyle/>
          <a:p>
            <a:pPr marL="299085" marR="5080" indent="-287020">
              <a:lnSpc>
                <a:spcPct val="100000"/>
              </a:lnSpc>
              <a:spcBef>
                <a:spcPts val="100"/>
              </a:spcBef>
              <a:buFont typeface="Arial"/>
              <a:buChar char="•"/>
              <a:tabLst>
                <a:tab pos="299085" algn="l"/>
                <a:tab pos="299720" algn="l"/>
              </a:tabLst>
            </a:pPr>
            <a:r>
              <a:rPr lang="es-ES" sz="1800" spc="-5" dirty="0">
                <a:latin typeface="Trebuchet MS"/>
                <a:cs typeface="Trebuchet MS"/>
              </a:rPr>
              <a:t>El trabajo de programar es algo que todos hacemos cada día inconscientemente. Un programa no es mas que una secuencia de instrucciones, con ciertas condiciones que se deben realizar para alcanzar un objetivo</a:t>
            </a:r>
            <a:r>
              <a:rPr sz="1800" spc="-5" dirty="0">
                <a:latin typeface="Trebuchet MS"/>
                <a:cs typeface="Trebuchet MS"/>
              </a:rPr>
              <a:t>.</a:t>
            </a:r>
            <a:endParaRPr sz="1800" dirty="0">
              <a:latin typeface="Trebuchet MS"/>
              <a:cs typeface="Trebuchet MS"/>
            </a:endParaRPr>
          </a:p>
          <a:p>
            <a:pPr>
              <a:lnSpc>
                <a:spcPct val="100000"/>
              </a:lnSpc>
              <a:spcBef>
                <a:spcPts val="25"/>
              </a:spcBef>
              <a:buFont typeface="Arial"/>
              <a:buChar char="•"/>
            </a:pPr>
            <a:endParaRPr sz="2900" dirty="0">
              <a:latin typeface="Times New Roman"/>
              <a:cs typeface="Times New Roman"/>
            </a:endParaRPr>
          </a:p>
          <a:p>
            <a:pPr marL="469900">
              <a:lnSpc>
                <a:spcPct val="100000"/>
              </a:lnSpc>
              <a:spcBef>
                <a:spcPts val="5"/>
              </a:spcBef>
            </a:pPr>
            <a:r>
              <a:rPr lang="es-ES" sz="1400" dirty="0"/>
              <a:t>Ejemplos de programas que hacemos en la vida diaria pueden ser </a:t>
            </a:r>
            <a:r>
              <a:rPr sz="1400" b="1" spc="-5" dirty="0">
                <a:solidFill>
                  <a:srgbClr val="4F81BD"/>
                </a:solidFill>
                <a:latin typeface="Trebuchet MS"/>
                <a:cs typeface="Trebuchet MS"/>
              </a:rPr>
              <a:t>:</a:t>
            </a:r>
            <a:endParaRPr sz="1400" dirty="0">
              <a:latin typeface="Trebuchet MS"/>
              <a:cs typeface="Trebuchet MS"/>
            </a:endParaRPr>
          </a:p>
          <a:p>
            <a:pPr marL="926465" lvl="1">
              <a:lnSpc>
                <a:spcPct val="100000"/>
              </a:lnSpc>
              <a:tabLst>
                <a:tab pos="1213485" algn="l"/>
                <a:tab pos="1214120" algn="l"/>
              </a:tabLst>
            </a:pPr>
            <a:endParaRPr sz="1400" dirty="0">
              <a:latin typeface="Trebuchet MS"/>
              <a:cs typeface="Trebuchet MS"/>
            </a:endParaRPr>
          </a:p>
          <a:p>
            <a:pPr lvl="1">
              <a:lnSpc>
                <a:spcPct val="100000"/>
              </a:lnSpc>
              <a:spcBef>
                <a:spcPts val="10"/>
              </a:spcBef>
              <a:buClr>
                <a:srgbClr val="4F81BD"/>
              </a:buClr>
              <a:buFont typeface="Wingdings"/>
              <a:buChar char=""/>
            </a:pPr>
            <a:endParaRPr sz="1450" dirty="0">
              <a:latin typeface="Times New Roman"/>
              <a:cs typeface="Times New Roman"/>
            </a:endParaRPr>
          </a:p>
          <a:p>
            <a:pPr marL="1213485" lvl="1" indent="-287020">
              <a:lnSpc>
                <a:spcPct val="100000"/>
              </a:lnSpc>
              <a:spcBef>
                <a:spcPts val="5"/>
              </a:spcBef>
              <a:buFont typeface="Wingdings"/>
              <a:buChar char=""/>
              <a:tabLst>
                <a:tab pos="1213485" algn="l"/>
                <a:tab pos="1214120" algn="l"/>
              </a:tabLst>
            </a:pPr>
            <a:r>
              <a:rPr lang="es-ES" sz="1400" dirty="0"/>
              <a:t>Atarse las zapatillas </a:t>
            </a:r>
          </a:p>
          <a:p>
            <a:pPr marL="1213485" lvl="1" indent="-287020">
              <a:lnSpc>
                <a:spcPct val="100000"/>
              </a:lnSpc>
              <a:spcBef>
                <a:spcPts val="5"/>
              </a:spcBef>
              <a:buFont typeface="Wingdings"/>
              <a:buChar char=""/>
              <a:tabLst>
                <a:tab pos="1213485" algn="l"/>
                <a:tab pos="1214120" algn="l"/>
              </a:tabLst>
            </a:pPr>
            <a:endParaRPr lang="es-ES" sz="1400" dirty="0"/>
          </a:p>
          <a:p>
            <a:pPr marL="1213485" lvl="1" indent="-287020">
              <a:lnSpc>
                <a:spcPct val="100000"/>
              </a:lnSpc>
              <a:spcBef>
                <a:spcPts val="5"/>
              </a:spcBef>
              <a:buFont typeface="Wingdings"/>
              <a:buChar char=""/>
              <a:tabLst>
                <a:tab pos="1213485" algn="l"/>
                <a:tab pos="1214120" algn="l"/>
              </a:tabLst>
            </a:pPr>
            <a:r>
              <a:rPr lang="es-ES" sz="1400" dirty="0"/>
              <a:t>Hacer un bocadillo </a:t>
            </a:r>
          </a:p>
          <a:p>
            <a:pPr marL="1213485" lvl="1" indent="-287020">
              <a:lnSpc>
                <a:spcPct val="100000"/>
              </a:lnSpc>
              <a:spcBef>
                <a:spcPts val="5"/>
              </a:spcBef>
              <a:buFont typeface="Wingdings"/>
              <a:buChar char=""/>
              <a:tabLst>
                <a:tab pos="1213485" algn="l"/>
                <a:tab pos="1214120" algn="l"/>
              </a:tabLst>
            </a:pPr>
            <a:endParaRPr lang="es-ES" sz="1400" dirty="0"/>
          </a:p>
          <a:p>
            <a:pPr marL="1213485" lvl="1" indent="-287020">
              <a:lnSpc>
                <a:spcPct val="100000"/>
              </a:lnSpc>
              <a:spcBef>
                <a:spcPts val="5"/>
              </a:spcBef>
              <a:buFont typeface="Wingdings"/>
              <a:buChar char=""/>
              <a:tabLst>
                <a:tab pos="1213485" algn="l"/>
                <a:tab pos="1214120" algn="l"/>
              </a:tabLst>
            </a:pPr>
            <a:r>
              <a:rPr lang="es-ES" sz="1400" dirty="0"/>
              <a:t>Hacer transbordos en bus</a:t>
            </a:r>
            <a:endParaRPr sz="1400" dirty="0">
              <a:latin typeface="Trebuchet MS"/>
              <a:cs typeface="Trebuchet MS"/>
            </a:endParaRPr>
          </a:p>
        </p:txBody>
      </p:sp>
      <p:sp>
        <p:nvSpPr>
          <p:cNvPr id="23" name="object 23"/>
          <p:cNvSpPr/>
          <p:nvPr/>
        </p:nvSpPr>
        <p:spPr>
          <a:xfrm>
            <a:off x="4378452" y="4267200"/>
            <a:ext cx="4248911" cy="2124455"/>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7071107" y="3076539"/>
            <a:ext cx="2666999" cy="17708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8" y="591272"/>
            <a:ext cx="3898351" cy="566822"/>
          </a:xfrm>
          <a:prstGeom prst="rect">
            <a:avLst/>
          </a:prstGeom>
        </p:spPr>
        <p:txBody>
          <a:bodyPr vert="horz" wrap="square" lIns="0" tIns="12700" rIns="0" bIns="0" rtlCol="0">
            <a:spAutoFit/>
          </a:bodyPr>
          <a:lstStyle/>
          <a:p>
            <a:pPr marL="12700">
              <a:lnSpc>
                <a:spcPct val="100000"/>
              </a:lnSpc>
              <a:spcBef>
                <a:spcPts val="100"/>
              </a:spcBef>
            </a:pPr>
            <a:r>
              <a:rPr lang="es-ES" sz="3600" spc="-5" dirty="0"/>
              <a:t>Conceptos</a:t>
            </a:r>
            <a:r>
              <a:rPr lang="es-ES" sz="3600" spc="-110" dirty="0"/>
              <a:t> </a:t>
            </a:r>
            <a:r>
              <a:rPr lang="es-ES" sz="3600" dirty="0"/>
              <a:t>básicos</a:t>
            </a:r>
            <a:endParaRPr sz="3600" dirty="0"/>
          </a:p>
        </p:txBody>
      </p:sp>
      <p:sp>
        <p:nvSpPr>
          <p:cNvPr id="3" name="object 3"/>
          <p:cNvSpPr txBox="1"/>
          <p:nvPr/>
        </p:nvSpPr>
        <p:spPr>
          <a:xfrm>
            <a:off x="444500" y="1723644"/>
            <a:ext cx="10092690" cy="4457631"/>
          </a:xfrm>
          <a:prstGeom prst="rect">
            <a:avLst/>
          </a:prstGeom>
        </p:spPr>
        <p:txBody>
          <a:bodyPr vert="horz" wrap="square" lIns="0" tIns="12700" rIns="0" bIns="0" rtlCol="0">
            <a:spAutoFit/>
          </a:bodyPr>
          <a:lstStyle/>
          <a:p>
            <a:pPr marL="12700">
              <a:lnSpc>
                <a:spcPct val="100000"/>
              </a:lnSpc>
              <a:spcBef>
                <a:spcPts val="100"/>
              </a:spcBef>
            </a:pPr>
            <a:r>
              <a:rPr sz="1800" u="heavy" spc="-5" dirty="0" err="1">
                <a:uFill>
                  <a:solidFill>
                    <a:srgbClr val="000000"/>
                  </a:solidFill>
                </a:uFill>
                <a:latin typeface="Consolas"/>
                <a:cs typeface="Consolas"/>
              </a:rPr>
              <a:t>Programa</a:t>
            </a:r>
            <a:r>
              <a:rPr lang="es-ES" sz="1800" spc="-5" dirty="0">
                <a:latin typeface="Consolas"/>
                <a:cs typeface="Consolas"/>
              </a:rPr>
              <a:t> </a:t>
            </a:r>
            <a:r>
              <a:rPr lang="es-ES" dirty="0"/>
              <a:t>Buscar algo que ver en la TV</a:t>
            </a:r>
          </a:p>
          <a:p>
            <a:pPr marL="12700">
              <a:lnSpc>
                <a:spcPct val="100000"/>
              </a:lnSpc>
              <a:spcBef>
                <a:spcPts val="100"/>
              </a:spcBef>
            </a:pPr>
            <a:r>
              <a:rPr lang="es-ES" sz="1800" spc="-5" dirty="0">
                <a:uFill>
                  <a:solidFill>
                    <a:srgbClr val="000000"/>
                  </a:solidFill>
                </a:uFill>
                <a:latin typeface="Consolas"/>
                <a:cs typeface="Consolas"/>
              </a:rPr>
              <a:t>	</a:t>
            </a:r>
            <a:r>
              <a:rPr lang="es-ES" sz="1800" u="heavy" spc="-5" dirty="0">
                <a:uFill>
                  <a:solidFill>
                    <a:srgbClr val="000000"/>
                  </a:solidFill>
                </a:uFill>
                <a:latin typeface="Consolas"/>
                <a:cs typeface="Consolas"/>
              </a:rPr>
              <a:t>Inicio</a:t>
            </a:r>
            <a:endParaRPr lang="es-ES" sz="1800" dirty="0">
              <a:latin typeface="Consolas"/>
              <a:cs typeface="Consolas"/>
            </a:endParaRPr>
          </a:p>
          <a:p>
            <a:pPr marL="1301750">
              <a:lnSpc>
                <a:spcPct val="100000"/>
              </a:lnSpc>
            </a:pPr>
            <a:r>
              <a:rPr lang="es-ES" dirty="0"/>
              <a:t>Encender el televisor</a:t>
            </a:r>
            <a:endParaRPr lang="es-ES" sz="1800" dirty="0">
              <a:latin typeface="Consolas"/>
              <a:cs typeface="Consolas"/>
            </a:endParaRPr>
          </a:p>
          <a:p>
            <a:pPr marL="1301750">
              <a:lnSpc>
                <a:spcPct val="100000"/>
              </a:lnSpc>
            </a:pPr>
            <a:r>
              <a:rPr lang="es-ES" dirty="0"/>
              <a:t>Coger el mando a distancia</a:t>
            </a:r>
            <a:endParaRPr lang="es-ES" sz="1800" dirty="0">
              <a:latin typeface="Consolas"/>
              <a:cs typeface="Consolas"/>
            </a:endParaRPr>
          </a:p>
          <a:p>
            <a:pPr marL="1301750" marR="3514090" indent="-635">
              <a:lnSpc>
                <a:spcPct val="100000"/>
              </a:lnSpc>
            </a:pPr>
            <a:r>
              <a:rPr lang="es-ES" dirty="0"/>
              <a:t>Ponernos cómodos en el sofá preferido de casa</a:t>
            </a:r>
            <a:r>
              <a:rPr lang="es-ES" sz="1800" spc="-5" dirty="0">
                <a:latin typeface="Consolas"/>
                <a:cs typeface="Consolas"/>
              </a:rPr>
              <a:t>  </a:t>
            </a:r>
            <a:r>
              <a:rPr lang="es-ES" dirty="0"/>
              <a:t>Seleccionar el primer canal de televisión</a:t>
            </a:r>
            <a:endParaRPr lang="es-ES" sz="1800" dirty="0">
              <a:latin typeface="Consolas"/>
              <a:cs typeface="Consolas"/>
            </a:endParaRPr>
          </a:p>
          <a:p>
            <a:pPr marL="1841500" marR="5080" indent="-539750">
              <a:lnSpc>
                <a:spcPct val="100000"/>
              </a:lnSpc>
            </a:pPr>
            <a:r>
              <a:rPr lang="es-ES" sz="1800" u="heavy" spc="-5" dirty="0">
                <a:uFill>
                  <a:solidFill>
                    <a:srgbClr val="000000"/>
                  </a:solidFill>
                </a:uFill>
                <a:latin typeface="Consolas"/>
                <a:cs typeface="Consolas"/>
              </a:rPr>
              <a:t>Mientras</a:t>
            </a:r>
            <a:r>
              <a:rPr lang="es-ES" sz="1800" spc="-5" dirty="0">
                <a:latin typeface="Consolas"/>
                <a:cs typeface="Consolas"/>
              </a:rPr>
              <a:t> </a:t>
            </a:r>
            <a:r>
              <a:rPr lang="es-ES" sz="1800" u="heavy" spc="-5" dirty="0">
                <a:uFill>
                  <a:solidFill>
                    <a:srgbClr val="000000"/>
                  </a:solidFill>
                </a:uFill>
                <a:latin typeface="Consolas"/>
                <a:cs typeface="Consolas"/>
              </a:rPr>
              <a:t>no</a:t>
            </a:r>
            <a:r>
              <a:rPr lang="es-ES" sz="1800" spc="-5" dirty="0">
                <a:latin typeface="Consolas"/>
                <a:cs typeface="Consolas"/>
              </a:rPr>
              <a:t> nos guste el programa </a:t>
            </a:r>
            <a:r>
              <a:rPr lang="es-ES" sz="1800" u="heavy" dirty="0">
                <a:uFill>
                  <a:solidFill>
                    <a:srgbClr val="000000"/>
                  </a:solidFill>
                </a:uFill>
                <a:latin typeface="Consolas"/>
                <a:cs typeface="Consolas"/>
              </a:rPr>
              <a:t>y </a:t>
            </a:r>
            <a:r>
              <a:rPr lang="es-ES" sz="1800" u="heavy" spc="-5" dirty="0">
                <a:uFill>
                  <a:solidFill>
                    <a:srgbClr val="000000"/>
                  </a:solidFill>
                </a:uFill>
                <a:latin typeface="Consolas"/>
                <a:cs typeface="Consolas"/>
              </a:rPr>
              <a:t>no </a:t>
            </a:r>
            <a:r>
              <a:rPr lang="es-ES" sz="1800" spc="-5" dirty="0">
                <a:latin typeface="Consolas"/>
                <a:cs typeface="Consolas"/>
              </a:rPr>
              <a:t> nos cansemos </a:t>
            </a:r>
            <a:r>
              <a:rPr lang="es-ES" sz="1800" dirty="0">
                <a:latin typeface="Consolas"/>
                <a:cs typeface="Consolas"/>
              </a:rPr>
              <a:t>de </a:t>
            </a:r>
            <a:r>
              <a:rPr lang="es-ES" sz="1800" spc="-5" dirty="0">
                <a:latin typeface="Consolas"/>
                <a:cs typeface="Consolas"/>
              </a:rPr>
              <a:t>cambiar canal </a:t>
            </a:r>
            <a:r>
              <a:rPr lang="es-ES" sz="1800" u="heavy" dirty="0">
                <a:uFill>
                  <a:solidFill>
                    <a:srgbClr val="000000"/>
                  </a:solidFill>
                </a:uFill>
                <a:latin typeface="Consolas"/>
                <a:cs typeface="Consolas"/>
              </a:rPr>
              <a:t>hacer</a:t>
            </a:r>
            <a:r>
              <a:rPr lang="es-ES" sz="1800" dirty="0">
                <a:latin typeface="Consolas"/>
                <a:cs typeface="Consolas"/>
              </a:rPr>
              <a:t> </a:t>
            </a:r>
            <a:r>
              <a:rPr lang="es-ES" sz="1800" spc="-5" dirty="0">
                <a:latin typeface="Consolas"/>
                <a:cs typeface="Consolas"/>
              </a:rPr>
              <a:t>Cambiar canal</a:t>
            </a:r>
            <a:endParaRPr lang="es-ES" sz="1800" dirty="0">
              <a:latin typeface="Consolas"/>
              <a:cs typeface="Consolas"/>
            </a:endParaRPr>
          </a:p>
          <a:p>
            <a:pPr marL="1301750">
              <a:lnSpc>
                <a:spcPct val="100000"/>
              </a:lnSpc>
            </a:pPr>
            <a:r>
              <a:rPr lang="es-ES" sz="1800" u="heavy" spc="-5" dirty="0">
                <a:uFill>
                  <a:solidFill>
                    <a:srgbClr val="000000"/>
                  </a:solidFill>
                </a:uFill>
                <a:latin typeface="Consolas"/>
                <a:cs typeface="Consolas"/>
              </a:rPr>
              <a:t>Fin Mientras</a:t>
            </a:r>
            <a:endParaRPr lang="es-ES" sz="1800" dirty="0">
              <a:latin typeface="Consolas"/>
              <a:cs typeface="Consolas"/>
            </a:endParaRPr>
          </a:p>
          <a:p>
            <a:pPr marL="1301750">
              <a:lnSpc>
                <a:spcPct val="100000"/>
              </a:lnSpc>
            </a:pPr>
            <a:r>
              <a:rPr lang="es-ES" sz="1800" u="heavy" spc="-5" dirty="0">
                <a:uFill>
                  <a:solidFill>
                    <a:srgbClr val="000000"/>
                  </a:solidFill>
                </a:uFill>
                <a:latin typeface="Consolas"/>
                <a:cs typeface="Consolas"/>
              </a:rPr>
              <a:t>Si</a:t>
            </a:r>
            <a:r>
              <a:rPr lang="es-ES" sz="1800" spc="-5" dirty="0">
                <a:latin typeface="Consolas"/>
                <a:cs typeface="Consolas"/>
              </a:rPr>
              <a:t> </a:t>
            </a:r>
            <a:r>
              <a:rPr lang="es-ES" sz="1800" dirty="0">
                <a:latin typeface="Consolas"/>
                <a:cs typeface="Consolas"/>
              </a:rPr>
              <a:t>nos gusta</a:t>
            </a:r>
            <a:r>
              <a:rPr lang="es-ES" sz="1800" spc="-5" dirty="0">
                <a:latin typeface="Consolas"/>
                <a:cs typeface="Consolas"/>
              </a:rPr>
              <a:t> el programa</a:t>
            </a:r>
            <a:r>
              <a:rPr lang="es-ES" sz="1800" spc="-20" dirty="0">
                <a:latin typeface="Consolas"/>
                <a:cs typeface="Consolas"/>
              </a:rPr>
              <a:t> </a:t>
            </a:r>
            <a:r>
              <a:rPr lang="es-ES" sz="1800" u="heavy" spc="-5" dirty="0">
                <a:uFill>
                  <a:solidFill>
                    <a:srgbClr val="000000"/>
                  </a:solidFill>
                </a:uFill>
                <a:latin typeface="Consolas"/>
                <a:cs typeface="Consolas"/>
              </a:rPr>
              <a:t>entonces</a:t>
            </a:r>
            <a:endParaRPr lang="es-ES" sz="1800" dirty="0">
              <a:latin typeface="Consolas"/>
              <a:cs typeface="Consolas"/>
            </a:endParaRPr>
          </a:p>
          <a:p>
            <a:pPr marL="1841500">
              <a:lnSpc>
                <a:spcPct val="100000"/>
              </a:lnSpc>
            </a:pPr>
            <a:r>
              <a:rPr lang="es-ES" sz="1800" spc="-5" dirty="0">
                <a:latin typeface="Consolas"/>
                <a:cs typeface="Consolas"/>
              </a:rPr>
              <a:t>Ver programa </a:t>
            </a:r>
            <a:r>
              <a:rPr lang="es-ES" sz="1800" dirty="0">
                <a:latin typeface="Consolas"/>
                <a:cs typeface="Consolas"/>
              </a:rPr>
              <a:t>del </a:t>
            </a:r>
            <a:r>
              <a:rPr lang="es-ES" sz="1800" spc="-5" dirty="0">
                <a:latin typeface="Consolas"/>
                <a:cs typeface="Consolas"/>
              </a:rPr>
              <a:t>canal</a:t>
            </a:r>
            <a:r>
              <a:rPr lang="es-ES" sz="1800" spc="-15" dirty="0">
                <a:latin typeface="Consolas"/>
                <a:cs typeface="Consolas"/>
              </a:rPr>
              <a:t> </a:t>
            </a:r>
            <a:r>
              <a:rPr lang="es-ES" sz="1800" spc="-5" dirty="0" err="1">
                <a:latin typeface="Consolas"/>
                <a:cs typeface="Consolas"/>
              </a:rPr>
              <a:t>selecionado</a:t>
            </a:r>
            <a:endParaRPr lang="es-ES" sz="1800" dirty="0">
              <a:latin typeface="Consolas"/>
              <a:cs typeface="Consolas"/>
            </a:endParaRPr>
          </a:p>
          <a:p>
            <a:pPr marL="1301750">
              <a:lnSpc>
                <a:spcPct val="100000"/>
              </a:lnSpc>
            </a:pPr>
            <a:r>
              <a:rPr lang="es-ES" sz="1800" u="heavy" spc="-5" dirty="0">
                <a:uFill>
                  <a:solidFill>
                    <a:srgbClr val="000000"/>
                  </a:solidFill>
                </a:uFill>
                <a:latin typeface="Consolas"/>
                <a:cs typeface="Consolas"/>
              </a:rPr>
              <a:t>Sino</a:t>
            </a:r>
            <a:endParaRPr lang="es-ES" sz="1800" dirty="0">
              <a:latin typeface="Consolas"/>
              <a:cs typeface="Consolas"/>
            </a:endParaRPr>
          </a:p>
          <a:p>
            <a:pPr marL="1841500" marR="5861685">
              <a:lnSpc>
                <a:spcPct val="100000"/>
              </a:lnSpc>
            </a:pPr>
            <a:r>
              <a:rPr lang="es-ES" sz="1800" spc="-5" dirty="0">
                <a:latin typeface="Consolas"/>
                <a:cs typeface="Consolas"/>
              </a:rPr>
              <a:t>Apagar </a:t>
            </a:r>
            <a:r>
              <a:rPr lang="es-ES" sz="1800" dirty="0">
                <a:latin typeface="Consolas"/>
                <a:cs typeface="Consolas"/>
              </a:rPr>
              <a:t>el</a:t>
            </a:r>
            <a:r>
              <a:rPr lang="es-ES" sz="1800" spc="-75" dirty="0">
                <a:latin typeface="Consolas"/>
                <a:cs typeface="Consolas"/>
              </a:rPr>
              <a:t> </a:t>
            </a:r>
            <a:r>
              <a:rPr lang="es-ES" sz="1800" spc="-5" dirty="0">
                <a:latin typeface="Consolas"/>
                <a:cs typeface="Consolas"/>
              </a:rPr>
              <a:t>televisor  leer </a:t>
            </a:r>
            <a:r>
              <a:rPr lang="es-ES" sz="1800" dirty="0">
                <a:latin typeface="Consolas"/>
                <a:cs typeface="Consolas"/>
              </a:rPr>
              <a:t>un</a:t>
            </a:r>
            <a:r>
              <a:rPr lang="es-ES" sz="1800" spc="-55" dirty="0">
                <a:latin typeface="Consolas"/>
                <a:cs typeface="Consolas"/>
              </a:rPr>
              <a:t> </a:t>
            </a:r>
            <a:r>
              <a:rPr lang="es-ES" sz="1800" spc="-5" dirty="0">
                <a:latin typeface="Consolas"/>
                <a:cs typeface="Consolas"/>
              </a:rPr>
              <a:t>libro</a:t>
            </a:r>
            <a:endParaRPr lang="es-ES" sz="1800" dirty="0">
              <a:latin typeface="Consolas"/>
              <a:cs typeface="Consolas"/>
            </a:endParaRPr>
          </a:p>
          <a:p>
            <a:pPr marL="12700" marR="8155940" indent="1289050">
              <a:lnSpc>
                <a:spcPct val="100000"/>
              </a:lnSpc>
            </a:pPr>
            <a:r>
              <a:rPr lang="es-ES" sz="1800" u="heavy" spc="-5" dirty="0" err="1">
                <a:uFill>
                  <a:solidFill>
                    <a:srgbClr val="000000"/>
                  </a:solidFill>
                </a:uFill>
                <a:latin typeface="Consolas"/>
                <a:cs typeface="Consolas"/>
              </a:rPr>
              <a:t>FinSi</a:t>
            </a:r>
            <a:r>
              <a:rPr lang="es-ES" sz="1800" u="heavy" spc="-5" dirty="0">
                <a:uFill>
                  <a:solidFill>
                    <a:srgbClr val="000000"/>
                  </a:solidFill>
                </a:uFill>
                <a:latin typeface="Consolas"/>
                <a:cs typeface="Consolas"/>
              </a:rPr>
              <a:t> </a:t>
            </a:r>
            <a:r>
              <a:rPr lang="es-ES" sz="1800" spc="-5" dirty="0">
                <a:latin typeface="Consolas"/>
                <a:cs typeface="Consolas"/>
              </a:rPr>
              <a:t> </a:t>
            </a:r>
            <a:r>
              <a:rPr lang="es-ES" sz="1800" u="heavy" spc="-5" dirty="0">
                <a:uFill>
                  <a:solidFill>
                    <a:srgbClr val="000000"/>
                  </a:solidFill>
                </a:uFill>
                <a:latin typeface="Consolas"/>
                <a:cs typeface="Consolas"/>
              </a:rPr>
              <a:t>Fin</a:t>
            </a:r>
            <a:r>
              <a:rPr lang="es-ES" sz="1800" u="heavy" spc="-25" dirty="0">
                <a:uFill>
                  <a:solidFill>
                    <a:srgbClr val="000000"/>
                  </a:solidFill>
                </a:uFill>
                <a:latin typeface="Consolas"/>
                <a:cs typeface="Consolas"/>
              </a:rPr>
              <a:t> </a:t>
            </a:r>
            <a:r>
              <a:rPr lang="es-ES" sz="1800" u="heavy" spc="-5" dirty="0">
                <a:uFill>
                  <a:solidFill>
                    <a:srgbClr val="000000"/>
                  </a:solidFill>
                </a:uFill>
                <a:latin typeface="Consolas"/>
                <a:cs typeface="Consolas"/>
              </a:rPr>
              <a:t>Programa</a:t>
            </a:r>
            <a:endParaRPr lang="es-ES" sz="1800" dirty="0">
              <a:latin typeface="Consolas"/>
              <a:cs typeface="Consolas"/>
            </a:endParaRPr>
          </a:p>
        </p:txBody>
      </p:sp>
    </p:spTree>
    <p:extLst>
      <p:ext uri="{BB962C8B-B14F-4D97-AF65-F5344CB8AC3E}">
        <p14:creationId xmlns:p14="http://schemas.microsoft.com/office/powerpoint/2010/main" val="54208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8" y="591272"/>
            <a:ext cx="3974551" cy="566822"/>
          </a:xfrm>
          <a:prstGeom prst="rect">
            <a:avLst/>
          </a:prstGeom>
        </p:spPr>
        <p:txBody>
          <a:bodyPr vert="horz" wrap="square" lIns="0" tIns="12700" rIns="0" bIns="0" rtlCol="0">
            <a:spAutoFit/>
          </a:bodyPr>
          <a:lstStyle/>
          <a:p>
            <a:pPr marL="12700">
              <a:lnSpc>
                <a:spcPct val="100000"/>
              </a:lnSpc>
              <a:spcBef>
                <a:spcPts val="100"/>
              </a:spcBef>
            </a:pPr>
            <a:r>
              <a:rPr sz="3600" spc="-5" dirty="0"/>
              <a:t>Concept</a:t>
            </a:r>
            <a:r>
              <a:rPr lang="es-ES" sz="3600" spc="-5" dirty="0"/>
              <a:t>o</a:t>
            </a:r>
            <a:r>
              <a:rPr sz="3600" spc="-5" dirty="0"/>
              <a:t>s</a:t>
            </a:r>
            <a:r>
              <a:rPr sz="3600" spc="-110" dirty="0"/>
              <a:t> </a:t>
            </a:r>
            <a:r>
              <a:rPr sz="3600" dirty="0"/>
              <a:t>b</a:t>
            </a:r>
            <a:r>
              <a:rPr lang="es-ES" sz="3600" dirty="0"/>
              <a:t>á</a:t>
            </a:r>
            <a:r>
              <a:rPr sz="3600" dirty="0"/>
              <a:t>sic</a:t>
            </a:r>
            <a:r>
              <a:rPr lang="es-ES" sz="3600" dirty="0"/>
              <a:t>o</a:t>
            </a:r>
            <a:r>
              <a:rPr sz="3600" dirty="0"/>
              <a:t>s</a:t>
            </a:r>
          </a:p>
        </p:txBody>
      </p:sp>
      <p:sp>
        <p:nvSpPr>
          <p:cNvPr id="5" name="CuadroTexto 4">
            <a:extLst>
              <a:ext uri="{FF2B5EF4-FFF2-40B4-BE49-F238E27FC236}">
                <a16:creationId xmlns:a16="http://schemas.microsoft.com/office/drawing/2014/main" id="{DFC91E22-E224-445F-9708-E91CD1DD8F1B}"/>
              </a:ext>
            </a:extLst>
          </p:cNvPr>
          <p:cNvSpPr txBox="1"/>
          <p:nvPr/>
        </p:nvSpPr>
        <p:spPr>
          <a:xfrm>
            <a:off x="609600" y="1443841"/>
            <a:ext cx="9384751" cy="4524315"/>
          </a:xfrm>
          <a:prstGeom prst="rect">
            <a:avLst/>
          </a:prstGeom>
          <a:noFill/>
        </p:spPr>
        <p:txBody>
          <a:bodyPr wrap="square">
            <a:spAutoFit/>
          </a:bodyPr>
          <a:lstStyle/>
          <a:p>
            <a:r>
              <a:rPr lang="es-ES" b="1" dirty="0">
                <a:latin typeface="Consolas" panose="020B0609020204030204" pitchFamily="49" charset="0"/>
                <a:ea typeface="Verdana" panose="020B0604030504040204" pitchFamily="34" charset="0"/>
              </a:rPr>
              <a:t>Programa </a:t>
            </a:r>
            <a:r>
              <a:rPr lang="es-ES" dirty="0"/>
              <a:t>Buscar algo que ver en la TV</a:t>
            </a:r>
            <a:r>
              <a:rPr lang="es-ES" b="1" dirty="0">
                <a:latin typeface="Consolas" panose="020B0609020204030204" pitchFamily="49" charset="0"/>
                <a:ea typeface="Verdana" panose="020B0604030504040204" pitchFamily="34" charset="0"/>
              </a:rPr>
              <a:t>:</a:t>
            </a:r>
          </a:p>
          <a:p>
            <a:pPr lvl="1"/>
            <a:r>
              <a:rPr lang="es-ES" u="sng" dirty="0">
                <a:latin typeface="Consolas" panose="020B0609020204030204" pitchFamily="49" charset="0"/>
                <a:ea typeface="Verdana" panose="020B0604030504040204" pitchFamily="34" charset="0"/>
              </a:rPr>
              <a:t>Inicio</a:t>
            </a:r>
          </a:p>
          <a:p>
            <a:pPr lvl="2"/>
            <a:r>
              <a:rPr lang="es-ES" dirty="0">
                <a:latin typeface="Consolas" panose="020B0609020204030204" pitchFamily="49" charset="0"/>
                <a:ea typeface="Verdana" panose="020B0604030504040204" pitchFamily="34" charset="0"/>
              </a:rPr>
              <a:t>Ponernos cómodos en el sofá preferido de casa</a:t>
            </a:r>
          </a:p>
          <a:p>
            <a:pPr lvl="2"/>
            <a:r>
              <a:rPr lang="es-ES" dirty="0">
                <a:latin typeface="Consolas" panose="020B0609020204030204" pitchFamily="49" charset="0"/>
                <a:ea typeface="Verdana" panose="020B0604030504040204" pitchFamily="34" charset="0"/>
              </a:rPr>
              <a:t>Coger el mando a distancia</a:t>
            </a:r>
          </a:p>
          <a:p>
            <a:pPr lvl="2"/>
            <a:r>
              <a:rPr lang="es-ES" dirty="0">
                <a:latin typeface="Consolas" panose="020B0609020204030204" pitchFamily="49" charset="0"/>
                <a:ea typeface="Verdana" panose="020B0604030504040204" pitchFamily="34" charset="0"/>
              </a:rPr>
              <a:t>Encender el televisor</a:t>
            </a:r>
          </a:p>
          <a:p>
            <a:pPr lvl="2"/>
            <a:r>
              <a:rPr lang="es-ES" dirty="0">
                <a:latin typeface="Consolas" panose="020B0609020204030204" pitchFamily="49" charset="0"/>
                <a:ea typeface="Verdana" panose="020B0604030504040204" pitchFamily="34" charset="0"/>
              </a:rPr>
              <a:t>Seleccionar el primer canal de televisión</a:t>
            </a:r>
          </a:p>
          <a:p>
            <a:pPr lvl="2"/>
            <a:r>
              <a:rPr lang="es-ES" b="1" u="sng" dirty="0">
                <a:latin typeface="Consolas" panose="020B0609020204030204" pitchFamily="49" charset="0"/>
                <a:ea typeface="Verdana" panose="020B0604030504040204" pitchFamily="34" charset="0"/>
              </a:rPr>
              <a:t>Mientras no</a:t>
            </a:r>
            <a:r>
              <a:rPr lang="es-ES" b="1" dirty="0">
                <a:latin typeface="Consolas" panose="020B0609020204030204" pitchFamily="49" charset="0"/>
                <a:ea typeface="Verdana" panose="020B0604030504040204" pitchFamily="34" charset="0"/>
              </a:rPr>
              <a:t> </a:t>
            </a:r>
            <a:r>
              <a:rPr lang="es-ES" dirty="0">
                <a:latin typeface="Consolas" panose="020B0609020204030204" pitchFamily="49" charset="0"/>
                <a:ea typeface="Verdana" panose="020B0604030504040204" pitchFamily="34" charset="0"/>
              </a:rPr>
              <a:t>nos guste el programa </a:t>
            </a:r>
            <a:r>
              <a:rPr lang="es-ES" u="sng" dirty="0">
                <a:latin typeface="Consolas" panose="020B0609020204030204" pitchFamily="49" charset="0"/>
                <a:ea typeface="Verdana" panose="020B0604030504040204" pitchFamily="34" charset="0"/>
              </a:rPr>
              <a:t>y</a:t>
            </a:r>
            <a:r>
              <a:rPr lang="es-ES" b="1" u="sng" dirty="0">
                <a:latin typeface="Consolas" panose="020B0609020204030204" pitchFamily="49" charset="0"/>
                <a:ea typeface="Verdana" panose="020B0604030504040204" pitchFamily="34" charset="0"/>
              </a:rPr>
              <a:t> no</a:t>
            </a:r>
            <a:r>
              <a:rPr lang="es-ES" dirty="0">
                <a:latin typeface="Consolas" panose="020B0609020204030204" pitchFamily="49" charset="0"/>
                <a:ea typeface="Verdana" panose="020B0604030504040204" pitchFamily="34" charset="0"/>
              </a:rPr>
              <a:t> nos cansemos, </a:t>
            </a:r>
            <a:r>
              <a:rPr lang="es-ES" u="sng" dirty="0">
                <a:latin typeface="Consolas" panose="020B0609020204030204" pitchFamily="49" charset="0"/>
                <a:ea typeface="Verdana" panose="020B0604030504040204" pitchFamily="34" charset="0"/>
              </a:rPr>
              <a:t>hacer</a:t>
            </a:r>
            <a:r>
              <a:rPr lang="es-ES" dirty="0">
                <a:latin typeface="Consolas" panose="020B0609020204030204" pitchFamily="49" charset="0"/>
                <a:ea typeface="Verdana" panose="020B0604030504040204" pitchFamily="34" charset="0"/>
              </a:rPr>
              <a:t>: </a:t>
            </a:r>
          </a:p>
          <a:p>
            <a:pPr lvl="2"/>
            <a:r>
              <a:rPr lang="es-ES" dirty="0">
                <a:latin typeface="Consolas" panose="020B0609020204030204" pitchFamily="49" charset="0"/>
                <a:ea typeface="Verdana" panose="020B0604030504040204" pitchFamily="34" charset="0"/>
              </a:rPr>
              <a:t>	Cambiar canal</a:t>
            </a:r>
          </a:p>
          <a:p>
            <a:pPr lvl="2"/>
            <a:r>
              <a:rPr lang="es-ES" b="1" u="sng" dirty="0">
                <a:latin typeface="Consolas" panose="020B0609020204030204" pitchFamily="49" charset="0"/>
                <a:ea typeface="Verdana" panose="020B0604030504040204" pitchFamily="34" charset="0"/>
              </a:rPr>
              <a:t>Fin Mientras</a:t>
            </a:r>
          </a:p>
          <a:p>
            <a:pPr lvl="2"/>
            <a:r>
              <a:rPr lang="es-ES" b="1" u="sng" dirty="0">
                <a:latin typeface="Consolas" panose="020B0609020204030204" pitchFamily="49" charset="0"/>
                <a:ea typeface="Verdana" panose="020B0604030504040204" pitchFamily="34" charset="0"/>
              </a:rPr>
              <a:t>Si</a:t>
            </a:r>
            <a:r>
              <a:rPr lang="es-ES" dirty="0">
                <a:latin typeface="Consolas" panose="020B0609020204030204" pitchFamily="49" charset="0"/>
                <a:ea typeface="Verdana" panose="020B0604030504040204" pitchFamily="34" charset="0"/>
              </a:rPr>
              <a:t> nos gusta el programa entonces:</a:t>
            </a:r>
          </a:p>
          <a:p>
            <a:pPr lvl="2"/>
            <a:r>
              <a:rPr lang="es-ES" dirty="0">
                <a:latin typeface="Consolas" panose="020B0609020204030204" pitchFamily="49" charset="0"/>
                <a:ea typeface="Verdana" panose="020B0604030504040204" pitchFamily="34" charset="0"/>
              </a:rPr>
              <a:t>	Ver programa del canal seleccionado</a:t>
            </a:r>
          </a:p>
          <a:p>
            <a:pPr lvl="2"/>
            <a:r>
              <a:rPr lang="es-ES" b="1" u="sng" dirty="0">
                <a:latin typeface="Consolas" panose="020B0609020204030204" pitchFamily="49" charset="0"/>
                <a:ea typeface="Verdana" panose="020B0604030504040204" pitchFamily="34" charset="0"/>
              </a:rPr>
              <a:t>Sino</a:t>
            </a:r>
          </a:p>
          <a:p>
            <a:pPr lvl="2"/>
            <a:r>
              <a:rPr lang="es-ES" dirty="0">
                <a:latin typeface="Consolas" panose="020B0609020204030204" pitchFamily="49" charset="0"/>
                <a:ea typeface="Verdana" panose="020B0604030504040204" pitchFamily="34" charset="0"/>
              </a:rPr>
              <a:t>	Apagar el televisor</a:t>
            </a:r>
          </a:p>
          <a:p>
            <a:pPr lvl="2"/>
            <a:r>
              <a:rPr lang="es-ES" dirty="0">
                <a:latin typeface="Consolas" panose="020B0609020204030204" pitchFamily="49" charset="0"/>
                <a:ea typeface="Verdana" panose="020B0604030504040204" pitchFamily="34" charset="0"/>
              </a:rPr>
              <a:t>	Leer libro</a:t>
            </a:r>
          </a:p>
          <a:p>
            <a:pPr lvl="1"/>
            <a:r>
              <a:rPr lang="es-ES" dirty="0">
                <a:latin typeface="Consolas" panose="020B0609020204030204" pitchFamily="49" charset="0"/>
                <a:ea typeface="Verdana" panose="020B0604030504040204" pitchFamily="34" charset="0"/>
              </a:rPr>
              <a:t>	</a:t>
            </a:r>
            <a:r>
              <a:rPr lang="es-ES" b="1" u="sng" dirty="0">
                <a:latin typeface="Consolas" panose="020B0609020204030204" pitchFamily="49" charset="0"/>
                <a:ea typeface="Verdana" panose="020B0604030504040204" pitchFamily="34" charset="0"/>
              </a:rPr>
              <a:t>Fin Si  </a:t>
            </a:r>
          </a:p>
          <a:p>
            <a:r>
              <a:rPr lang="es-ES" b="1" dirty="0">
                <a:latin typeface="Consolas" panose="020B0609020204030204" pitchFamily="49" charset="0"/>
                <a:ea typeface="Verdana" panose="020B0604030504040204" pitchFamily="34" charset="0"/>
              </a:rPr>
              <a:t>Fin Programa</a:t>
            </a:r>
          </a:p>
        </p:txBody>
      </p:sp>
    </p:spTree>
    <p:extLst>
      <p:ext uri="{BB962C8B-B14F-4D97-AF65-F5344CB8AC3E}">
        <p14:creationId xmlns:p14="http://schemas.microsoft.com/office/powerpoint/2010/main" val="234875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9" y="591272"/>
            <a:ext cx="4672330" cy="574040"/>
          </a:xfrm>
          <a:prstGeom prst="rect">
            <a:avLst/>
          </a:prstGeom>
        </p:spPr>
        <p:txBody>
          <a:bodyPr vert="horz" wrap="square" lIns="0" tIns="12700" rIns="0" bIns="0" rtlCol="0">
            <a:spAutoFit/>
          </a:bodyPr>
          <a:lstStyle/>
          <a:p>
            <a:pPr marL="12700">
              <a:lnSpc>
                <a:spcPct val="100000"/>
              </a:lnSpc>
              <a:spcBef>
                <a:spcPts val="100"/>
              </a:spcBef>
            </a:pPr>
            <a:r>
              <a:rPr sz="3600" spc="-5" dirty="0"/>
              <a:t>Concept</a:t>
            </a:r>
            <a:r>
              <a:rPr lang="es-ES" sz="3600" spc="-5" dirty="0"/>
              <a:t>o</a:t>
            </a:r>
            <a:r>
              <a:rPr sz="3600" spc="-5" dirty="0"/>
              <a:t> de</a:t>
            </a:r>
            <a:r>
              <a:rPr sz="3600" spc="-95" dirty="0"/>
              <a:t> </a:t>
            </a:r>
            <a:r>
              <a:rPr sz="3600" spc="-5" dirty="0"/>
              <a:t>programa</a:t>
            </a:r>
            <a:endParaRPr sz="3600" dirty="0"/>
          </a:p>
        </p:txBody>
      </p:sp>
      <p:sp>
        <p:nvSpPr>
          <p:cNvPr id="3" name="object 3"/>
          <p:cNvSpPr txBox="1"/>
          <p:nvPr/>
        </p:nvSpPr>
        <p:spPr>
          <a:xfrm>
            <a:off x="292100" y="4817491"/>
            <a:ext cx="8534400" cy="1397819"/>
          </a:xfrm>
          <a:prstGeom prst="rect">
            <a:avLst/>
          </a:prstGeom>
        </p:spPr>
        <p:txBody>
          <a:bodyPr vert="horz" wrap="square" lIns="0" tIns="12700" rIns="0" bIns="0" rtlCol="0">
            <a:spAutoFit/>
          </a:bodyPr>
          <a:lstStyle/>
          <a:p>
            <a:pPr marL="298450" marR="5080" indent="-286385">
              <a:lnSpc>
                <a:spcPct val="100000"/>
              </a:lnSpc>
              <a:spcBef>
                <a:spcPts val="100"/>
              </a:spcBef>
              <a:buFont typeface="Arial"/>
              <a:buChar char="•"/>
              <a:tabLst>
                <a:tab pos="299085" algn="l"/>
                <a:tab pos="299720" algn="l"/>
              </a:tabLst>
            </a:pPr>
            <a:r>
              <a:rPr lang="es-ES" sz="1800" spc="-5" dirty="0">
                <a:latin typeface="Trebuchet MS"/>
                <a:cs typeface="Trebuchet MS"/>
              </a:rPr>
              <a:t>Los datos de entrada son los datos que pedimos al usuario del programa para obtener un resultado mediante un proceso. Este proceso es la serie de instrucciones que el ordenador ejecuta. Con el fin de comunicar al ordenador las instrucciones que el programador quiere, se utiliza un lenguaje de programación</a:t>
            </a:r>
            <a:r>
              <a:rPr sz="1800" spc="-5" dirty="0">
                <a:latin typeface="Trebuchet MS"/>
                <a:cs typeface="Trebuchet MS"/>
              </a:rPr>
              <a:t>.</a:t>
            </a:r>
            <a:endParaRPr sz="1800" dirty="0">
              <a:latin typeface="Trebuchet MS"/>
              <a:cs typeface="Trebuchet MS"/>
            </a:endParaRPr>
          </a:p>
        </p:txBody>
      </p:sp>
      <p:sp>
        <p:nvSpPr>
          <p:cNvPr id="4" name="object 4"/>
          <p:cNvSpPr/>
          <p:nvPr/>
        </p:nvSpPr>
        <p:spPr>
          <a:xfrm>
            <a:off x="413004" y="3200400"/>
            <a:ext cx="8514548" cy="132587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2100" y="1822703"/>
            <a:ext cx="8408670" cy="1146468"/>
          </a:xfrm>
          <a:prstGeom prst="rect">
            <a:avLst/>
          </a:prstGeom>
        </p:spPr>
        <p:txBody>
          <a:bodyPr vert="horz" wrap="square" lIns="0" tIns="12700" rIns="0" bIns="0" rtlCol="0">
            <a:spAutoFit/>
          </a:bodyPr>
          <a:lstStyle/>
          <a:p>
            <a:pPr marL="298450" marR="5080" indent="-286385">
              <a:lnSpc>
                <a:spcPct val="100000"/>
              </a:lnSpc>
              <a:spcBef>
                <a:spcPts val="100"/>
              </a:spcBef>
              <a:buFont typeface="Arial"/>
              <a:buChar char="•"/>
              <a:tabLst>
                <a:tab pos="299085" algn="l"/>
                <a:tab pos="299720" algn="l"/>
              </a:tabLst>
            </a:pPr>
            <a:r>
              <a:rPr lang="es-ES" sz="1800" dirty="0">
                <a:latin typeface="Trebuchet MS"/>
                <a:cs typeface="Trebuchet MS"/>
              </a:rPr>
              <a:t>En Informática, un programa es una secuencia de instrucciones que el ordenador debe ejecutar para producir un resultado.</a:t>
            </a:r>
          </a:p>
          <a:p>
            <a:pPr marL="298450" marR="5080" indent="-286385">
              <a:lnSpc>
                <a:spcPct val="100000"/>
              </a:lnSpc>
              <a:spcBef>
                <a:spcPts val="100"/>
              </a:spcBef>
              <a:buFont typeface="Arial"/>
              <a:buChar char="•"/>
              <a:tabLst>
                <a:tab pos="299085" algn="l"/>
                <a:tab pos="299720" algn="l"/>
              </a:tabLst>
            </a:pPr>
            <a:endParaRPr lang="es-ES" dirty="0">
              <a:latin typeface="Trebuchet MS"/>
              <a:cs typeface="Trebuchet MS"/>
            </a:endParaRPr>
          </a:p>
          <a:p>
            <a:pPr marL="298450" marR="5080" indent="-286385">
              <a:lnSpc>
                <a:spcPct val="100000"/>
              </a:lnSpc>
              <a:spcBef>
                <a:spcPts val="100"/>
              </a:spcBef>
              <a:buFont typeface="Arial"/>
              <a:buChar char="•"/>
              <a:tabLst>
                <a:tab pos="299085" algn="l"/>
                <a:tab pos="299720" algn="l"/>
              </a:tabLst>
            </a:pPr>
            <a:r>
              <a:rPr lang="es-ES" sz="1800" dirty="0">
                <a:latin typeface="Trebuchet MS"/>
                <a:cs typeface="Trebuchet MS"/>
              </a:rPr>
              <a:t>El esquema básico de un programa de ordenador es el siguiente:</a:t>
            </a:r>
            <a:endParaRPr sz="18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8" y="591272"/>
            <a:ext cx="4279351" cy="566822"/>
          </a:xfrm>
          <a:prstGeom prst="rect">
            <a:avLst/>
          </a:prstGeom>
        </p:spPr>
        <p:txBody>
          <a:bodyPr vert="horz" wrap="square" lIns="0" tIns="12700" rIns="0" bIns="0" rtlCol="0">
            <a:spAutoFit/>
          </a:bodyPr>
          <a:lstStyle/>
          <a:p>
            <a:pPr marL="12700">
              <a:lnSpc>
                <a:spcPct val="100000"/>
              </a:lnSpc>
              <a:spcBef>
                <a:spcPts val="100"/>
              </a:spcBef>
            </a:pPr>
            <a:r>
              <a:rPr lang="es-ES" sz="3600" spc="-5" dirty="0"/>
              <a:t>Conceptos</a:t>
            </a:r>
            <a:r>
              <a:rPr lang="es-ES" sz="3600" spc="-110" dirty="0"/>
              <a:t> </a:t>
            </a:r>
            <a:r>
              <a:rPr lang="es-ES" sz="3600" dirty="0"/>
              <a:t>básicos</a:t>
            </a:r>
            <a:endParaRPr sz="3600" dirty="0"/>
          </a:p>
        </p:txBody>
      </p:sp>
      <p:sp>
        <p:nvSpPr>
          <p:cNvPr id="4" name="object 4"/>
          <p:cNvSpPr txBox="1"/>
          <p:nvPr/>
        </p:nvSpPr>
        <p:spPr>
          <a:xfrm>
            <a:off x="709949" y="1441703"/>
            <a:ext cx="8552180" cy="1977464"/>
          </a:xfrm>
          <a:prstGeom prst="rect">
            <a:avLst/>
          </a:prstGeom>
        </p:spPr>
        <p:txBody>
          <a:bodyPr vert="horz" wrap="square" lIns="0" tIns="12700" rIns="0" bIns="0" rtlCol="0">
            <a:spAutoFit/>
          </a:bodyPr>
          <a:lstStyle/>
          <a:p>
            <a:pPr marL="299085" marR="8890" indent="-287020">
              <a:lnSpc>
                <a:spcPct val="100000"/>
              </a:lnSpc>
              <a:spcBef>
                <a:spcPts val="100"/>
              </a:spcBef>
              <a:buFont typeface="Arial"/>
              <a:buChar char="•"/>
              <a:tabLst>
                <a:tab pos="299085" algn="l"/>
                <a:tab pos="299720" algn="l"/>
              </a:tabLst>
            </a:pPr>
            <a:r>
              <a:rPr lang="es-ES" sz="1800" spc="-5" dirty="0">
                <a:latin typeface="Trebuchet MS"/>
                <a:cs typeface="Trebuchet MS"/>
              </a:rPr>
              <a:t>Un lenguaje de programación es el lenguaje que utiliza un programador para comunicarle al ordenador la secuencia de instrucciones que forman parte de un programa.</a:t>
            </a:r>
          </a:p>
          <a:p>
            <a:pPr marL="299085" marR="8890" indent="-287020">
              <a:lnSpc>
                <a:spcPct val="100000"/>
              </a:lnSpc>
              <a:spcBef>
                <a:spcPts val="100"/>
              </a:spcBef>
              <a:buFont typeface="Arial"/>
              <a:buChar char="•"/>
              <a:tabLst>
                <a:tab pos="299085" algn="l"/>
                <a:tab pos="299720" algn="l"/>
              </a:tabLst>
            </a:pPr>
            <a:endParaRPr lang="es-ES" sz="1800" spc="-5" dirty="0">
              <a:latin typeface="Trebuchet MS"/>
              <a:cs typeface="Trebuchet MS"/>
            </a:endParaRPr>
          </a:p>
          <a:p>
            <a:pPr marL="299085" marR="8890" indent="-287020">
              <a:lnSpc>
                <a:spcPct val="100000"/>
              </a:lnSpc>
              <a:spcBef>
                <a:spcPts val="100"/>
              </a:spcBef>
              <a:buFont typeface="Arial"/>
              <a:buChar char="•"/>
              <a:tabLst>
                <a:tab pos="299085" algn="l"/>
                <a:tab pos="299720" algn="l"/>
              </a:tabLst>
            </a:pPr>
            <a:r>
              <a:rPr lang="es-ES" sz="1800" spc="-5" dirty="0">
                <a:latin typeface="Trebuchet MS"/>
                <a:cs typeface="Trebuchet MS"/>
              </a:rPr>
              <a:t>Un lenguaje de programación tiene un conjunto de palabras clave que le son propias, y que tienen un significado bien definido. En el caso del ejemplo del zapping, estas palabras propias del lenguaje son las subrayadas. </a:t>
            </a:r>
            <a:endParaRPr sz="180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848" y="591272"/>
            <a:ext cx="4126951" cy="566822"/>
          </a:xfrm>
          <a:prstGeom prst="rect">
            <a:avLst/>
          </a:prstGeom>
        </p:spPr>
        <p:txBody>
          <a:bodyPr vert="horz" wrap="square" lIns="0" tIns="12700" rIns="0" bIns="0" rtlCol="0">
            <a:spAutoFit/>
          </a:bodyPr>
          <a:lstStyle/>
          <a:p>
            <a:pPr marL="12700">
              <a:lnSpc>
                <a:spcPct val="100000"/>
              </a:lnSpc>
              <a:spcBef>
                <a:spcPts val="100"/>
              </a:spcBef>
            </a:pPr>
            <a:r>
              <a:rPr lang="es-ES" sz="3600" spc="-5" dirty="0"/>
              <a:t>Conceptos</a:t>
            </a:r>
            <a:r>
              <a:rPr lang="es-ES" sz="3600" spc="-110" dirty="0"/>
              <a:t> </a:t>
            </a:r>
            <a:r>
              <a:rPr lang="es-ES" sz="3600" dirty="0"/>
              <a:t>básicos</a:t>
            </a:r>
            <a:endParaRPr sz="3600" dirty="0"/>
          </a:p>
        </p:txBody>
      </p:sp>
      <p:sp>
        <p:nvSpPr>
          <p:cNvPr id="28" name="object 28"/>
          <p:cNvSpPr txBox="1"/>
          <p:nvPr/>
        </p:nvSpPr>
        <p:spPr>
          <a:xfrm>
            <a:off x="520700" y="1898903"/>
            <a:ext cx="8265795" cy="4113947"/>
          </a:xfrm>
          <a:prstGeom prst="rect">
            <a:avLst/>
          </a:prstGeom>
        </p:spPr>
        <p:txBody>
          <a:bodyPr vert="horz" wrap="square" lIns="0" tIns="12700" rIns="0" bIns="0" rtlCol="0">
            <a:spAutoFit/>
          </a:bodyPr>
          <a:lstStyle/>
          <a:p>
            <a:pPr marL="299085" marR="39370" indent="-287020">
              <a:lnSpc>
                <a:spcPct val="100000"/>
              </a:lnSpc>
              <a:spcBef>
                <a:spcPts val="100"/>
              </a:spcBef>
              <a:buFont typeface="Arial"/>
              <a:buChar char="•"/>
              <a:tabLst>
                <a:tab pos="299085" algn="l"/>
                <a:tab pos="299720" algn="l"/>
              </a:tabLst>
            </a:pPr>
            <a:r>
              <a:rPr lang="es-ES" sz="1800" b="1" i="1" spc="-5" dirty="0">
                <a:latin typeface="Trebuchet MS"/>
                <a:cs typeface="Trebuchet MS"/>
              </a:rPr>
              <a:t>Algoritmo: </a:t>
            </a:r>
            <a:r>
              <a:rPr lang="es-ES" sz="1600" i="1" spc="-5" dirty="0">
                <a:latin typeface="Trebuchet MS"/>
                <a:cs typeface="Trebuchet MS"/>
              </a:rPr>
              <a:t>Conjunto ordenado y finito de instrucciones que conducen a la solución de un problema</a:t>
            </a:r>
          </a:p>
          <a:p>
            <a:pPr marL="299085" marR="39370" indent="-287020">
              <a:lnSpc>
                <a:spcPct val="100000"/>
              </a:lnSpc>
              <a:spcBef>
                <a:spcPts val="100"/>
              </a:spcBef>
              <a:buFont typeface="Arial"/>
              <a:buChar char="•"/>
              <a:tabLst>
                <a:tab pos="299085" algn="l"/>
                <a:tab pos="299720" algn="l"/>
              </a:tabLst>
            </a:pPr>
            <a:endParaRPr lang="es-ES" sz="1600" i="1" spc="-5" dirty="0">
              <a:latin typeface="Trebuchet MS"/>
              <a:cs typeface="Times New Roman"/>
            </a:endParaRPr>
          </a:p>
          <a:p>
            <a:pPr marL="299085" marR="39370" indent="-287020">
              <a:lnSpc>
                <a:spcPct val="100000"/>
              </a:lnSpc>
              <a:spcBef>
                <a:spcPts val="100"/>
              </a:spcBef>
              <a:buFont typeface="Arial"/>
              <a:buChar char="•"/>
              <a:tabLst>
                <a:tab pos="299085" algn="l"/>
                <a:tab pos="299720" algn="l"/>
              </a:tabLst>
            </a:pPr>
            <a:endParaRPr lang="es-ES" sz="1600" i="1" spc="-5" dirty="0">
              <a:latin typeface="Trebuchet MS"/>
              <a:cs typeface="Times New Roman"/>
            </a:endParaRPr>
          </a:p>
          <a:p>
            <a:pPr marL="12065" marR="39370">
              <a:lnSpc>
                <a:spcPct val="100000"/>
              </a:lnSpc>
              <a:spcBef>
                <a:spcPts val="100"/>
              </a:spcBef>
              <a:tabLst>
                <a:tab pos="299085" algn="l"/>
                <a:tab pos="299720" algn="l"/>
              </a:tabLst>
            </a:pPr>
            <a:endParaRPr sz="1600" dirty="0">
              <a:latin typeface="Times New Roman"/>
              <a:cs typeface="Times New Roman"/>
            </a:endParaRPr>
          </a:p>
          <a:p>
            <a:pPr marL="469900">
              <a:lnSpc>
                <a:spcPct val="100000"/>
              </a:lnSpc>
              <a:spcBef>
                <a:spcPts val="5"/>
              </a:spcBef>
            </a:pPr>
            <a:r>
              <a:rPr lang="es-ES" sz="1400" b="1" dirty="0">
                <a:solidFill>
                  <a:srgbClr val="4F81BD"/>
                </a:solidFill>
                <a:latin typeface="Trebuchet MS"/>
                <a:cs typeface="Trebuchet MS"/>
              </a:rPr>
              <a:t>¿Cómo debe ser un algoritmo?</a:t>
            </a:r>
          </a:p>
          <a:p>
            <a:pPr marL="469900">
              <a:lnSpc>
                <a:spcPct val="100000"/>
              </a:lnSpc>
              <a:spcBef>
                <a:spcPts val="5"/>
              </a:spcBef>
            </a:pPr>
            <a:endParaRPr lang="es-ES" sz="1400" b="1" dirty="0">
              <a:solidFill>
                <a:srgbClr val="4F81BD"/>
              </a:solidFill>
              <a:latin typeface="Trebuchet MS"/>
              <a:cs typeface="Trebuchet MS"/>
            </a:endParaRPr>
          </a:p>
          <a:p>
            <a:pPr marL="469900">
              <a:lnSpc>
                <a:spcPct val="100000"/>
              </a:lnSpc>
              <a:spcBef>
                <a:spcPts val="5"/>
              </a:spcBef>
            </a:pPr>
            <a:r>
              <a:rPr lang="es-ES" sz="1400" b="1" dirty="0">
                <a:solidFill>
                  <a:srgbClr val="4F81BD"/>
                </a:solidFill>
                <a:latin typeface="Trebuchet MS"/>
                <a:cs typeface="Trebuchet MS"/>
              </a:rPr>
              <a:t>Secuencial: Los algoritmos operan de forma secuencial.</a:t>
            </a:r>
          </a:p>
          <a:p>
            <a:pPr marL="469900">
              <a:lnSpc>
                <a:spcPct val="100000"/>
              </a:lnSpc>
              <a:spcBef>
                <a:spcPts val="5"/>
              </a:spcBef>
            </a:pPr>
            <a:endParaRPr lang="es-ES" sz="1400" b="1" dirty="0">
              <a:solidFill>
                <a:srgbClr val="4F81BD"/>
              </a:solidFill>
              <a:latin typeface="Trebuchet MS"/>
              <a:cs typeface="Trebuchet MS"/>
            </a:endParaRPr>
          </a:p>
          <a:p>
            <a:pPr marL="469900">
              <a:lnSpc>
                <a:spcPct val="100000"/>
              </a:lnSpc>
              <a:spcBef>
                <a:spcPts val="5"/>
              </a:spcBef>
            </a:pPr>
            <a:r>
              <a:rPr lang="es-ES" sz="1400" b="1" dirty="0">
                <a:solidFill>
                  <a:srgbClr val="4F81BD"/>
                </a:solidFill>
                <a:latin typeface="Trebuchet MS"/>
                <a:cs typeface="Trebuchet MS"/>
              </a:rPr>
              <a:t>Preciso: Los algoritmos deben ser precisos, no pueden ser ambiguas o subjetivos.</a:t>
            </a:r>
          </a:p>
          <a:p>
            <a:pPr marL="469900">
              <a:lnSpc>
                <a:spcPct val="100000"/>
              </a:lnSpc>
              <a:spcBef>
                <a:spcPts val="5"/>
              </a:spcBef>
            </a:pPr>
            <a:endParaRPr lang="es-ES" sz="1400" b="1" dirty="0">
              <a:solidFill>
                <a:srgbClr val="4F81BD"/>
              </a:solidFill>
              <a:latin typeface="Trebuchet MS"/>
              <a:cs typeface="Trebuchet MS"/>
            </a:endParaRPr>
          </a:p>
          <a:p>
            <a:pPr marL="469900">
              <a:lnSpc>
                <a:spcPct val="100000"/>
              </a:lnSpc>
              <a:spcBef>
                <a:spcPts val="5"/>
              </a:spcBef>
            </a:pPr>
            <a:r>
              <a:rPr lang="es-ES" sz="1400" b="1" dirty="0">
                <a:solidFill>
                  <a:srgbClr val="4F81BD"/>
                </a:solidFill>
                <a:latin typeface="Trebuchet MS"/>
                <a:cs typeface="Trebuchet MS"/>
              </a:rPr>
              <a:t>Ordenado: Los resultados obtenidos del proceso sobre el input al finalizar la ejecución del algoritmo.</a:t>
            </a:r>
          </a:p>
          <a:p>
            <a:pPr marL="469900">
              <a:lnSpc>
                <a:spcPct val="100000"/>
              </a:lnSpc>
              <a:spcBef>
                <a:spcPts val="5"/>
              </a:spcBef>
            </a:pPr>
            <a:endParaRPr lang="es-ES" sz="1400" b="1" dirty="0">
              <a:solidFill>
                <a:srgbClr val="4F81BD"/>
              </a:solidFill>
              <a:latin typeface="Trebuchet MS"/>
              <a:cs typeface="Trebuchet MS"/>
            </a:endParaRPr>
          </a:p>
          <a:p>
            <a:pPr marL="469900">
              <a:lnSpc>
                <a:spcPct val="100000"/>
              </a:lnSpc>
              <a:spcBef>
                <a:spcPts val="5"/>
              </a:spcBef>
            </a:pPr>
            <a:r>
              <a:rPr lang="es-ES" sz="1400" b="1" dirty="0">
                <a:solidFill>
                  <a:srgbClr val="4F81BD"/>
                </a:solidFill>
                <a:latin typeface="Trebuchet MS"/>
                <a:cs typeface="Trebuchet MS"/>
              </a:rPr>
              <a:t>Finito: Debe tener un final, no puede prolongarse en el infinito.</a:t>
            </a:r>
          </a:p>
          <a:p>
            <a:pPr marL="469900">
              <a:lnSpc>
                <a:spcPct val="100000"/>
              </a:lnSpc>
              <a:spcBef>
                <a:spcPts val="5"/>
              </a:spcBef>
            </a:pPr>
            <a:endParaRPr lang="es-ES" sz="1400" b="1" dirty="0">
              <a:solidFill>
                <a:srgbClr val="4F81BD"/>
              </a:solidFill>
              <a:latin typeface="Trebuchet MS"/>
              <a:cs typeface="Trebuchet MS"/>
            </a:endParaRPr>
          </a:p>
          <a:p>
            <a:pPr marL="469900">
              <a:lnSpc>
                <a:spcPct val="100000"/>
              </a:lnSpc>
              <a:spcBef>
                <a:spcPts val="5"/>
              </a:spcBef>
            </a:pPr>
            <a:r>
              <a:rPr lang="es-ES" sz="1400" b="1" dirty="0">
                <a:solidFill>
                  <a:srgbClr val="4F81BD"/>
                </a:solidFill>
                <a:latin typeface="Trebuchet MS"/>
                <a:cs typeface="Trebuchet MS"/>
              </a:rPr>
              <a:t>Definido: Un mismo algoritmo, dado los mismos elementos de entrada (input), debe dar los mismos resultados. </a:t>
            </a:r>
            <a:endParaRPr lang="es-ES" sz="14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774</Words>
  <Application>Microsoft Office PowerPoint</Application>
  <PresentationFormat>Panorámica</PresentationFormat>
  <Paragraphs>104</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Office Theme</vt:lpstr>
      <vt:lpstr>Programación</vt:lpstr>
      <vt:lpstr>Cómo abordamos un problema?</vt:lpstr>
      <vt:lpstr>Qué es programar?</vt:lpstr>
      <vt:lpstr>Conceptos básicos</vt:lpstr>
      <vt:lpstr>Conceptos básicos</vt:lpstr>
      <vt:lpstr>Conceptos básicos</vt:lpstr>
      <vt:lpstr>Concepto de programa</vt:lpstr>
      <vt:lpstr>Conceptos básicos</vt:lpstr>
      <vt:lpstr>Conceptos básicos</vt:lpstr>
      <vt:lpstr>Representación de los algoritmos</vt:lpstr>
      <vt:lpstr>Ejemplos de algoritmos y diagrama de estados</vt:lpstr>
      <vt:lpstr>Presentación de PowerPoint</vt:lpstr>
      <vt:lpstr>Ejemplos de algoritmos</vt:lpstr>
      <vt:lpstr>Gràcies!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Perfiles laborales vinculados  a las redes sociales DDTeC 2019/2020 – Prof: Mercè Teixidó</dc:title>
  <dc:creator>Mercè Teixidó</dc:creator>
  <cp:lastModifiedBy>Virgili, Jordi</cp:lastModifiedBy>
  <cp:revision>12</cp:revision>
  <dcterms:created xsi:type="dcterms:W3CDTF">2021-02-15T08:07:03Z</dcterms:created>
  <dcterms:modified xsi:type="dcterms:W3CDTF">2023-02-13T10:10:01Z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2020-01-26T00:00:00Z</vt:filetime>
  </property>
  <property fmtid="{D5CDD505-2E9C-101B-9397-08002B2CF9AE}" pid="3" name="Creator">
    <vt:lpwstr>Google</vt:lpwstr>
  </property>
  <property fmtid="{D5CDD505-2E9C-101B-9397-08002B2CF9AE}" pid="4" name="LastSaved">
    <vt:filetime>2021-02-15T00:00:00Z</vt:filetime>
  </property>
</Properties>
</file>