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74544-8FEE-98D8-8987-094112DC9967}" v="6" dt="2023-02-13T10:11:14.1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D1474544-8FEE-98D8-8987-094112DC9967}"/>
    <pc:docChg chg="modSld">
      <pc:chgData name="Jordi Virgili Gomà" userId="S::jordi.virgili@udl.cat::15590814-2816-4d73-aa06-1e14496f9e19" providerId="AD" clId="Web-{D1474544-8FEE-98D8-8987-094112DC9967}" dt="2023-02-13T10:11:14.188" v="2" actId="20577"/>
      <pc:docMkLst>
        <pc:docMk/>
      </pc:docMkLst>
      <pc:sldChg chg="modSp">
        <pc:chgData name="Jordi Virgili Gomà" userId="S::jordi.virgili@udl.cat::15590814-2816-4d73-aa06-1e14496f9e19" providerId="AD" clId="Web-{D1474544-8FEE-98D8-8987-094112DC9967}" dt="2023-02-13T10:11:14.188" v="2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D1474544-8FEE-98D8-8987-094112DC9967}" dt="2023-02-13T10:11:14.188" v="2" actId="20577"/>
          <ac:spMkLst>
            <pc:docMk/>
            <pc:sldMk cId="0" sldId="256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247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47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6"/>
                </a:lnTo>
                <a:lnTo>
                  <a:pt x="449364" y="2845306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243327" y="2090877"/>
            <a:ext cx="5625083" cy="3796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438400" y="2286000"/>
            <a:ext cx="5055108" cy="3226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909" y="591134"/>
            <a:ext cx="1069218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247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47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6"/>
                </a:lnTo>
                <a:lnTo>
                  <a:pt x="449364" y="2845306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909" y="591134"/>
            <a:ext cx="1069218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700" y="1452117"/>
            <a:ext cx="11150600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4928" y="3681984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4247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7547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43406" y="1843278"/>
            <a:ext cx="8535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/>
              <a:t>Elementos </a:t>
            </a:r>
            <a:r>
              <a:rPr sz="5400" spc="-5" dirty="0"/>
              <a:t>de</a:t>
            </a:r>
            <a:r>
              <a:rPr sz="5400" spc="-15" dirty="0"/>
              <a:t> </a:t>
            </a:r>
            <a:r>
              <a:rPr sz="5400" spc="-20" dirty="0"/>
              <a:t>programación</a:t>
            </a:r>
            <a:endParaRPr sz="5400"/>
          </a:p>
        </p:txBody>
      </p:sp>
      <p:sp>
        <p:nvSpPr>
          <p:cNvPr id="13" name="object 13"/>
          <p:cNvSpPr txBox="1"/>
          <p:nvPr/>
        </p:nvSpPr>
        <p:spPr>
          <a:xfrm>
            <a:off x="3153536" y="3100832"/>
            <a:ext cx="4515485" cy="3308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7E7E7E"/>
                </a:solidFill>
                <a:latin typeface="Trebuchet MS"/>
                <a:cs typeface="Trebuchet MS"/>
              </a:rPr>
              <a:t>DDTeC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 20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22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/202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7E7E7E"/>
                </a:solidFill>
                <a:latin typeface="Trebuchet MS"/>
                <a:cs typeface="Trebuchet MS"/>
              </a:rPr>
              <a:t>– Prof: 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Jordi Virgili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9004" y="4399788"/>
            <a:ext cx="1295400" cy="1018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6916" y="4399788"/>
            <a:ext cx="3628644" cy="1018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927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</a:t>
            </a:r>
            <a:r>
              <a:rPr spc="-20" dirty="0"/>
              <a:t>N</a:t>
            </a:r>
            <a:r>
              <a:rPr dirty="0"/>
              <a:t>SOLA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349755"/>
            <a:ext cx="6167120" cy="44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28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//</a:t>
            </a:r>
            <a:r>
              <a:rPr sz="1800" spc="-5" dirty="0" err="1">
                <a:latin typeface="Consolas"/>
                <a:cs typeface="Consolas"/>
              </a:rPr>
              <a:t>imprimir</a:t>
            </a:r>
            <a:r>
              <a:rPr sz="1800" spc="-5" dirty="0">
                <a:latin typeface="Consolas"/>
                <a:cs typeface="Consolas"/>
              </a:rPr>
              <a:t> “</a:t>
            </a:r>
            <a:r>
              <a:rPr lang="es-ES" sz="1800" spc="-5" dirty="0" err="1">
                <a:solidFill>
                  <a:srgbClr val="006FC0"/>
                </a:solidFill>
                <a:latin typeface="Consolas"/>
                <a:cs typeface="Consolas"/>
              </a:rPr>
              <a:t>GDDTeC</a:t>
            </a:r>
            <a:r>
              <a:rPr sz="1800" spc="-5" dirty="0">
                <a:latin typeface="Consolas"/>
                <a:cs typeface="Consolas"/>
              </a:rPr>
              <a:t>...” en la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spc="-5" dirty="0" err="1">
                <a:latin typeface="Consolas"/>
                <a:cs typeface="Consolas"/>
              </a:rPr>
              <a:t>consola</a:t>
            </a:r>
            <a:r>
              <a:rPr sz="1800" spc="-5" dirty="0">
                <a:latin typeface="Consolas"/>
                <a:cs typeface="Consolas"/>
              </a:rPr>
              <a:t>  </a:t>
            </a: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print(“GDDTeC...”);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//imprimir una variable</a:t>
            </a:r>
            <a:endParaRPr lang="es-ES" sz="1800" spc="-5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6FC0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006FC0"/>
                </a:solidFill>
                <a:latin typeface="Consolas"/>
                <a:cs typeface="Consolas"/>
              </a:rPr>
              <a:t>x =</a:t>
            </a:r>
            <a:r>
              <a:rPr sz="1800" spc="-9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45;  prin</a:t>
            </a:r>
            <a:r>
              <a:rPr sz="1800" dirty="0">
                <a:solidFill>
                  <a:srgbClr val="006FC0"/>
                </a:solidFill>
                <a:latin typeface="Consolas"/>
                <a:cs typeface="Consolas"/>
              </a:rPr>
              <a:t>t(</a:t>
            </a: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x)</a:t>
            </a:r>
            <a:r>
              <a:rPr sz="1800" dirty="0">
                <a:solidFill>
                  <a:srgbClr val="006FC0"/>
                </a:solidFill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//</a:t>
            </a:r>
            <a:r>
              <a:rPr lang="es-ES" sz="1800" spc="-5" dirty="0">
                <a:latin typeface="Consolas"/>
                <a:cs typeface="Consolas"/>
              </a:rPr>
              <a:t>Con comillas, se refiere a caracteres, sin comillas </a:t>
            </a:r>
            <a:r>
              <a:rPr lang="es-ES" sz="1800" spc="-5">
                <a:latin typeface="Consolas"/>
                <a:cs typeface="Consolas"/>
              </a:rPr>
              <a:t>a numerales</a:t>
            </a:r>
          </a:p>
          <a:p>
            <a:pPr marL="12700" marR="5080">
              <a:lnSpc>
                <a:spcPct val="100000"/>
              </a:lnSpc>
            </a:pPr>
            <a:r>
              <a:rPr sz="1800" spc="-10">
                <a:solidFill>
                  <a:srgbClr val="006FC0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006FC0"/>
                </a:solidFill>
                <a:latin typeface="Consolas"/>
                <a:cs typeface="Consolas"/>
              </a:rPr>
              <a:t>x =</a:t>
            </a:r>
            <a:r>
              <a:rPr sz="18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10;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6FC0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006FC0"/>
                </a:solidFill>
                <a:latin typeface="Consolas"/>
                <a:cs typeface="Consolas"/>
              </a:rPr>
              <a:t>y =</a:t>
            </a:r>
            <a:r>
              <a:rPr sz="1800" spc="-9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25;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pc="-5" dirty="0" err="1">
                <a:solidFill>
                  <a:srgbClr val="006FC0"/>
                </a:solidFill>
                <a:latin typeface="Consolas"/>
                <a:cs typeface="Consolas"/>
              </a:rPr>
              <a:t>p</a:t>
            </a:r>
            <a:r>
              <a:rPr lang="es-ES" sz="1800" spc="-5" dirty="0" err="1">
                <a:solidFill>
                  <a:srgbClr val="006FC0"/>
                </a:solidFill>
                <a:latin typeface="Consolas"/>
                <a:cs typeface="Consolas"/>
              </a:rPr>
              <a:t>rint</a:t>
            </a:r>
            <a:r>
              <a:rPr lang="es-ES" sz="1800" spc="-5" dirty="0">
                <a:solidFill>
                  <a:srgbClr val="006FC0"/>
                </a:solidFill>
                <a:latin typeface="Consolas"/>
                <a:cs typeface="Consolas"/>
              </a:rPr>
              <a:t>(</a:t>
            </a:r>
            <a:r>
              <a:rPr lang="es-ES" sz="1800" spc="-5" dirty="0" err="1">
                <a:solidFill>
                  <a:srgbClr val="006FC0"/>
                </a:solidFill>
                <a:latin typeface="Consolas"/>
                <a:cs typeface="Consolas"/>
              </a:rPr>
              <a:t>x+y</a:t>
            </a:r>
            <a:r>
              <a:rPr lang="es-ES" sz="1800" spc="-5" dirty="0">
                <a:solidFill>
                  <a:srgbClr val="006FC0"/>
                </a:solidFill>
                <a:latin typeface="Consolas"/>
                <a:cs typeface="Consolas"/>
              </a:rPr>
              <a:t>) == 35</a:t>
            </a: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;</a:t>
            </a:r>
            <a:endParaRPr lang="es-ES" sz="1800" spc="-5" dirty="0">
              <a:solidFill>
                <a:srgbClr val="006FC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s-ES" spc="-5" dirty="0">
              <a:solidFill>
                <a:srgbClr val="006FC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lang="es-ES" sz="1800" spc="-10" dirty="0" err="1">
                <a:solidFill>
                  <a:srgbClr val="006FC0"/>
                </a:solidFill>
                <a:latin typeface="Consolas"/>
                <a:cs typeface="Consolas"/>
              </a:rPr>
              <a:t>int</a:t>
            </a:r>
            <a:r>
              <a:rPr lang="es-ES" sz="18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lang="es-ES" sz="1800" dirty="0">
                <a:solidFill>
                  <a:srgbClr val="006FC0"/>
                </a:solidFill>
                <a:latin typeface="Consolas"/>
                <a:cs typeface="Consolas"/>
              </a:rPr>
              <a:t>x =</a:t>
            </a:r>
            <a:r>
              <a:rPr lang="es-ES" sz="1800" spc="-20" dirty="0">
                <a:solidFill>
                  <a:srgbClr val="006FC0"/>
                </a:solidFill>
                <a:latin typeface="Consolas"/>
                <a:cs typeface="Consolas"/>
              </a:rPr>
              <a:t> “</a:t>
            </a:r>
            <a:r>
              <a:rPr lang="es-ES" sz="1800" spc="-5" dirty="0">
                <a:solidFill>
                  <a:srgbClr val="006FC0"/>
                </a:solidFill>
                <a:latin typeface="Consolas"/>
                <a:cs typeface="Consolas"/>
              </a:rPr>
              <a:t>10”;</a:t>
            </a:r>
            <a:endParaRPr lang="es-ES"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z="1800" spc="-10" dirty="0" err="1">
                <a:solidFill>
                  <a:srgbClr val="006FC0"/>
                </a:solidFill>
                <a:latin typeface="Consolas"/>
                <a:cs typeface="Consolas"/>
              </a:rPr>
              <a:t>int</a:t>
            </a:r>
            <a:r>
              <a:rPr lang="es-ES" sz="18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lang="es-ES" sz="1800" dirty="0">
                <a:solidFill>
                  <a:srgbClr val="006FC0"/>
                </a:solidFill>
                <a:latin typeface="Consolas"/>
                <a:cs typeface="Consolas"/>
              </a:rPr>
              <a:t>y =</a:t>
            </a:r>
            <a:r>
              <a:rPr lang="es-ES" sz="1800" spc="-95" dirty="0">
                <a:solidFill>
                  <a:srgbClr val="006FC0"/>
                </a:solidFill>
                <a:latin typeface="Consolas"/>
                <a:cs typeface="Consolas"/>
              </a:rPr>
              <a:t> “</a:t>
            </a:r>
            <a:r>
              <a:rPr lang="es-ES" sz="1800" spc="-5" dirty="0">
                <a:solidFill>
                  <a:srgbClr val="006FC0"/>
                </a:solidFill>
                <a:latin typeface="Consolas"/>
                <a:cs typeface="Consolas"/>
              </a:rPr>
              <a:t>25”;</a:t>
            </a:r>
            <a:endParaRPr lang="es-ES"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pc="-5" dirty="0" err="1">
                <a:solidFill>
                  <a:srgbClr val="006FC0"/>
                </a:solidFill>
                <a:latin typeface="Consolas"/>
                <a:cs typeface="Consolas"/>
              </a:rPr>
              <a:t>p</a:t>
            </a:r>
            <a:r>
              <a:rPr lang="es-ES" sz="1800" spc="-5" dirty="0" err="1">
                <a:solidFill>
                  <a:srgbClr val="006FC0"/>
                </a:solidFill>
                <a:latin typeface="Consolas"/>
                <a:cs typeface="Consolas"/>
              </a:rPr>
              <a:t>rint</a:t>
            </a:r>
            <a:r>
              <a:rPr lang="es-ES" sz="1800" spc="-5" dirty="0">
                <a:solidFill>
                  <a:srgbClr val="006FC0"/>
                </a:solidFill>
                <a:latin typeface="Consolas"/>
                <a:cs typeface="Consolas"/>
              </a:rPr>
              <a:t>(</a:t>
            </a:r>
            <a:r>
              <a:rPr lang="es-ES" sz="1800" spc="-5" dirty="0" err="1">
                <a:solidFill>
                  <a:srgbClr val="006FC0"/>
                </a:solidFill>
                <a:latin typeface="Consolas"/>
                <a:cs typeface="Consolas"/>
              </a:rPr>
              <a:t>x+y</a:t>
            </a:r>
            <a:r>
              <a:rPr lang="es-ES" sz="1800" spc="-5" dirty="0">
                <a:solidFill>
                  <a:srgbClr val="006FC0"/>
                </a:solidFill>
                <a:latin typeface="Consolas"/>
                <a:cs typeface="Consolas"/>
              </a:rPr>
              <a:t>) == “1025”;</a:t>
            </a:r>
          </a:p>
          <a:p>
            <a:pPr marL="12700">
              <a:lnSpc>
                <a:spcPct val="100000"/>
              </a:lnSpc>
            </a:pP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9128" y="1542224"/>
            <a:ext cx="3963924" cy="4610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4200" y="1737360"/>
            <a:ext cx="3393947" cy="4040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6672" y="4553458"/>
            <a:ext cx="2790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¡G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r</a:t>
            </a:r>
            <a:r>
              <a:rPr sz="5400" spc="-10" dirty="0">
                <a:solidFill>
                  <a:srgbClr val="6C1C6B"/>
                </a:solidFill>
                <a:latin typeface="Trebuchet MS"/>
                <a:cs typeface="Trebuchet MS"/>
              </a:rPr>
              <a:t>á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c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i</a:t>
            </a:r>
            <a:r>
              <a:rPr sz="5400" spc="-10" dirty="0">
                <a:solidFill>
                  <a:srgbClr val="6C1C6B"/>
                </a:solidFill>
                <a:latin typeface="Trebuchet MS"/>
                <a:cs typeface="Trebuchet MS"/>
              </a:rPr>
              <a:t>a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s!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5088" y="707136"/>
            <a:ext cx="6496050" cy="4141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6419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P5.js, el </a:t>
            </a:r>
            <a:r>
              <a:rPr dirty="0"/>
              <a:t>lenguaje </a:t>
            </a:r>
            <a:r>
              <a:rPr spc="-10" dirty="0"/>
              <a:t>para</a:t>
            </a:r>
            <a:r>
              <a:rPr spc="-100" dirty="0"/>
              <a:t> </a:t>
            </a:r>
            <a:r>
              <a:rPr spc="-5" dirty="0"/>
              <a:t>gráficos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770710"/>
            <a:ext cx="8522970" cy="270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4604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P5.js es una biblioteca de JavaScript para </a:t>
            </a:r>
            <a:r>
              <a:rPr sz="1800" dirty="0">
                <a:latin typeface="Trebuchet MS"/>
                <a:cs typeface="Trebuchet MS"/>
              </a:rPr>
              <a:t>la </a:t>
            </a:r>
            <a:r>
              <a:rPr sz="1800" spc="-5" dirty="0">
                <a:latin typeface="Trebuchet MS"/>
                <a:cs typeface="Trebuchet MS"/>
              </a:rPr>
              <a:t>programación creativa, con </a:t>
            </a:r>
            <a:r>
              <a:rPr sz="1800" dirty="0">
                <a:latin typeface="Trebuchet MS"/>
                <a:cs typeface="Trebuchet MS"/>
              </a:rPr>
              <a:t>la </a:t>
            </a:r>
            <a:r>
              <a:rPr sz="1800" spc="-5" dirty="0">
                <a:latin typeface="Trebuchet MS"/>
                <a:cs typeface="Trebuchet MS"/>
              </a:rPr>
              <a:t>idea 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que programar </a:t>
            </a:r>
            <a:r>
              <a:rPr sz="1800" dirty="0">
                <a:latin typeface="Trebuchet MS"/>
                <a:cs typeface="Trebuchet MS"/>
              </a:rPr>
              <a:t>sea </a:t>
            </a:r>
            <a:r>
              <a:rPr sz="1800" spc="-5" dirty="0">
                <a:latin typeface="Trebuchet MS"/>
                <a:cs typeface="Trebuchet MS"/>
              </a:rPr>
              <a:t>accesible 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inclusivo </a:t>
            </a:r>
            <a:r>
              <a:rPr sz="1800" dirty="0">
                <a:latin typeface="Trebuchet MS"/>
                <a:cs typeface="Trebuchet MS"/>
              </a:rPr>
              <a:t>para </a:t>
            </a:r>
            <a:r>
              <a:rPr sz="1800" spc="-5" dirty="0">
                <a:latin typeface="Trebuchet MS"/>
                <a:cs typeface="Trebuchet MS"/>
              </a:rPr>
              <a:t>artistas, diseñadores,  educadores, principiantes </a:t>
            </a:r>
            <a:r>
              <a:rPr sz="1800" dirty="0">
                <a:latin typeface="Trebuchet MS"/>
                <a:cs typeface="Trebuchet MS"/>
              </a:rPr>
              <a:t>y </a:t>
            </a:r>
            <a:r>
              <a:rPr sz="1800" spc="-5" dirty="0">
                <a:latin typeface="Trebuchet MS"/>
                <a:cs typeface="Trebuchet MS"/>
              </a:rPr>
              <a:t>cualquier </a:t>
            </a:r>
            <a:r>
              <a:rPr sz="1800" spc="-10" dirty="0">
                <a:latin typeface="Trebuchet MS"/>
                <a:cs typeface="Trebuchet MS"/>
              </a:rPr>
              <a:t>otra</a:t>
            </a:r>
            <a:r>
              <a:rPr sz="1800" spc="-5" dirty="0">
                <a:latin typeface="Trebuchet MS"/>
                <a:cs typeface="Trebuchet MS"/>
              </a:rPr>
              <a:t> persona.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P5.js es gratuito </a:t>
            </a:r>
            <a:r>
              <a:rPr sz="1800" dirty="0">
                <a:latin typeface="Trebuchet MS"/>
                <a:cs typeface="Trebuchet MS"/>
              </a:rPr>
              <a:t>y </a:t>
            </a:r>
            <a:r>
              <a:rPr sz="1800" spc="-5" dirty="0">
                <a:latin typeface="Trebuchet MS"/>
                <a:cs typeface="Trebuchet MS"/>
              </a:rPr>
              <a:t>de código abierto porque creemos </a:t>
            </a:r>
            <a:r>
              <a:rPr sz="1800" dirty="0">
                <a:latin typeface="Trebuchet MS"/>
                <a:cs typeface="Trebuchet MS"/>
              </a:rPr>
              <a:t>que el </a:t>
            </a:r>
            <a:r>
              <a:rPr sz="1800" spc="-5" dirty="0">
                <a:latin typeface="Trebuchet MS"/>
                <a:cs typeface="Trebuchet MS"/>
              </a:rPr>
              <a:t>software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las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herramientas para aprenderlo deben </a:t>
            </a:r>
            <a:r>
              <a:rPr sz="1800" dirty="0">
                <a:latin typeface="Trebuchet MS"/>
                <a:cs typeface="Trebuchet MS"/>
              </a:rPr>
              <a:t>ser </a:t>
            </a:r>
            <a:r>
              <a:rPr sz="1800" spc="-5" dirty="0">
                <a:latin typeface="Trebuchet MS"/>
                <a:cs typeface="Trebuchet MS"/>
              </a:rPr>
              <a:t>accesibles para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todos.</a:t>
            </a:r>
            <a:endParaRPr sz="18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p5.js tiene un conjunto completo de funcionalidades para </a:t>
            </a:r>
            <a:r>
              <a:rPr sz="1800" spc="-35" dirty="0">
                <a:latin typeface="Trebuchet MS"/>
                <a:cs typeface="Trebuchet MS"/>
              </a:rPr>
              <a:t>dibujar. </a:t>
            </a:r>
            <a:r>
              <a:rPr sz="1800" dirty="0">
                <a:latin typeface="Trebuchet MS"/>
                <a:cs typeface="Trebuchet MS"/>
              </a:rPr>
              <a:t>Sin </a:t>
            </a:r>
            <a:r>
              <a:rPr sz="1800" spc="-5" dirty="0">
                <a:latin typeface="Trebuchet MS"/>
                <a:cs typeface="Trebuchet MS"/>
              </a:rPr>
              <a:t>embargo,  no estás limitado solo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dibujar en tu </a:t>
            </a:r>
            <a:r>
              <a:rPr sz="1800" dirty="0">
                <a:latin typeface="Trebuchet MS"/>
                <a:cs typeface="Trebuchet MS"/>
              </a:rPr>
              <a:t>lienzo. </a:t>
            </a:r>
            <a:r>
              <a:rPr sz="1800" spc="-5" dirty="0">
                <a:latin typeface="Trebuchet MS"/>
                <a:cs typeface="Trebuchet MS"/>
              </a:rPr>
              <a:t>Puedes utilizar </a:t>
            </a:r>
            <a:r>
              <a:rPr sz="1800" dirty="0">
                <a:latin typeface="Trebuchet MS"/>
                <a:cs typeface="Trebuchet MS"/>
              </a:rPr>
              <a:t>la </a:t>
            </a:r>
            <a:r>
              <a:rPr sz="1800" spc="-5" dirty="0">
                <a:latin typeface="Trebuchet MS"/>
                <a:cs typeface="Trebuchet MS"/>
              </a:rPr>
              <a:t>página del  navegador como tu </a:t>
            </a:r>
            <a:r>
              <a:rPr sz="1800" dirty="0">
                <a:latin typeface="Trebuchet MS"/>
                <a:cs typeface="Trebuchet MS"/>
              </a:rPr>
              <a:t>lienzo </a:t>
            </a:r>
            <a:r>
              <a:rPr sz="1800" spc="-5" dirty="0">
                <a:latin typeface="Trebuchet MS"/>
                <a:cs typeface="Trebuchet MS"/>
              </a:rPr>
              <a:t>para </a:t>
            </a:r>
            <a:r>
              <a:rPr sz="1800" spc="-10" dirty="0">
                <a:latin typeface="Trebuchet MS"/>
                <a:cs typeface="Trebuchet MS"/>
              </a:rPr>
              <a:t>texto, </a:t>
            </a:r>
            <a:r>
              <a:rPr sz="1800" spc="-5" dirty="0">
                <a:latin typeface="Trebuchet MS"/>
                <a:cs typeface="Trebuchet MS"/>
              </a:rPr>
              <a:t>video, cámara </a:t>
            </a:r>
            <a:r>
              <a:rPr sz="1800" dirty="0">
                <a:latin typeface="Trebuchet MS"/>
                <a:cs typeface="Trebuchet MS"/>
              </a:rPr>
              <a:t>web y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sonido.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0" y="4951476"/>
            <a:ext cx="5163311" cy="151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353" y="1719453"/>
            <a:ext cx="3470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Web </a:t>
            </a:r>
            <a:r>
              <a:rPr sz="1800" spc="-5" dirty="0">
                <a:latin typeface="Calibri"/>
                <a:cs typeface="Calibri"/>
              </a:rPr>
              <a:t>editor: </a:t>
            </a:r>
            <a:r>
              <a:rPr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https://editor.p5js.org/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909" y="591134"/>
            <a:ext cx="6419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P5.js, el </a:t>
            </a:r>
            <a:r>
              <a:rPr sz="3600" dirty="0">
                <a:solidFill>
                  <a:srgbClr val="6C1C6B"/>
                </a:solidFill>
                <a:latin typeface="Trebuchet MS"/>
                <a:cs typeface="Trebuchet MS"/>
              </a:rPr>
              <a:t>lenguaje </a:t>
            </a:r>
            <a:r>
              <a:rPr sz="3600" spc="-10" dirty="0">
                <a:solidFill>
                  <a:srgbClr val="6C1C6B"/>
                </a:solidFill>
                <a:latin typeface="Trebuchet MS"/>
                <a:cs typeface="Trebuchet MS"/>
              </a:rPr>
              <a:t>para</a:t>
            </a:r>
            <a:r>
              <a:rPr sz="3600" spc="-100" dirty="0">
                <a:solidFill>
                  <a:srgbClr val="6C1C6B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gráficos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041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P5</a:t>
            </a:r>
            <a:r>
              <a:rPr spc="-10" dirty="0"/>
              <a:t>.</a:t>
            </a:r>
            <a:r>
              <a:rPr dirty="0"/>
              <a:t>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518284"/>
            <a:ext cx="490474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P5.js puede almacenar </a:t>
            </a:r>
            <a:r>
              <a:rPr sz="1800" dirty="0">
                <a:latin typeface="Trebuchet MS"/>
                <a:cs typeface="Trebuchet MS"/>
              </a:rPr>
              <a:t>y </a:t>
            </a:r>
            <a:r>
              <a:rPr sz="1800" spc="-5" dirty="0">
                <a:latin typeface="Trebuchet MS"/>
                <a:cs typeface="Trebuchet MS"/>
              </a:rPr>
              <a:t>modificar muchos  tipos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datos, como números, </a:t>
            </a:r>
            <a:r>
              <a:rPr sz="1800" dirty="0">
                <a:latin typeface="Trebuchet MS"/>
                <a:cs typeface="Trebuchet MS"/>
              </a:rPr>
              <a:t>letras,  </a:t>
            </a:r>
            <a:r>
              <a:rPr sz="1800" spc="-5" dirty="0">
                <a:latin typeface="Trebuchet MS"/>
                <a:cs typeface="Trebuchet MS"/>
              </a:rPr>
              <a:t>palabras, imágenes, colores, fuentes </a:t>
            </a:r>
            <a:r>
              <a:rPr sz="1800" dirty="0">
                <a:latin typeface="Trebuchet MS"/>
                <a:cs typeface="Trebuchet MS"/>
              </a:rPr>
              <a:t>y  </a:t>
            </a:r>
            <a:r>
              <a:rPr sz="1800" spc="-5" dirty="0">
                <a:latin typeface="Trebuchet MS"/>
                <a:cs typeface="Trebuchet MS"/>
              </a:rPr>
              <a:t>valores booleanos (true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false).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El hecho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guardar datos </a:t>
            </a:r>
            <a:r>
              <a:rPr sz="1800" dirty="0">
                <a:latin typeface="Trebuchet MS"/>
                <a:cs typeface="Trebuchet MS"/>
              </a:rPr>
              <a:t>implica un </a:t>
            </a:r>
            <a:r>
              <a:rPr sz="1800" spc="-5" dirty="0">
                <a:latin typeface="Trebuchet MS"/>
                <a:cs typeface="Trebuchet MS"/>
              </a:rPr>
              <a:t>mayor  </a:t>
            </a:r>
            <a:r>
              <a:rPr sz="1800" dirty="0">
                <a:latin typeface="Trebuchet MS"/>
                <a:cs typeface="Trebuchet MS"/>
              </a:rPr>
              <a:t>o menor </a:t>
            </a:r>
            <a:r>
              <a:rPr sz="1800" spc="-5" dirty="0">
                <a:latin typeface="Trebuchet MS"/>
                <a:cs typeface="Trebuchet MS"/>
              </a:rPr>
              <a:t>uso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la memoria del ordenador  donde estemos trabajando. </a:t>
            </a:r>
            <a:r>
              <a:rPr sz="1800" dirty="0">
                <a:latin typeface="Trebuchet MS"/>
                <a:cs typeface="Trebuchet MS"/>
              </a:rPr>
              <a:t>No es </a:t>
            </a:r>
            <a:r>
              <a:rPr sz="1800" spc="-5" dirty="0">
                <a:latin typeface="Trebuchet MS"/>
                <a:cs typeface="Trebuchet MS"/>
              </a:rPr>
              <a:t>lo mismo  </a:t>
            </a:r>
            <a:r>
              <a:rPr sz="1800" dirty="0">
                <a:latin typeface="Trebuchet MS"/>
                <a:cs typeface="Trebuchet MS"/>
              </a:rPr>
              <a:t>guardar </a:t>
            </a:r>
            <a:r>
              <a:rPr sz="1800" spc="-5" dirty="0">
                <a:latin typeface="Trebuchet MS"/>
                <a:cs typeface="Trebuchet MS"/>
              </a:rPr>
              <a:t>la palabra “Alpicat” que </a:t>
            </a:r>
            <a:r>
              <a:rPr sz="1800" dirty="0">
                <a:latin typeface="Trebuchet MS"/>
                <a:cs typeface="Trebuchet MS"/>
              </a:rPr>
              <a:t>guardar  </a:t>
            </a:r>
            <a:r>
              <a:rPr sz="1800" spc="-5" dirty="0">
                <a:latin typeface="Trebuchet MS"/>
                <a:cs typeface="Trebuchet MS"/>
              </a:rPr>
              <a:t>simplemente la “A”. </a:t>
            </a:r>
            <a:r>
              <a:rPr sz="1800" dirty="0">
                <a:latin typeface="Trebuchet MS"/>
                <a:cs typeface="Trebuchet MS"/>
              </a:rPr>
              <a:t>Cada </a:t>
            </a:r>
            <a:r>
              <a:rPr sz="1800" spc="-5" dirty="0">
                <a:latin typeface="Trebuchet MS"/>
                <a:cs typeface="Trebuchet MS"/>
              </a:rPr>
              <a:t>dato </a:t>
            </a:r>
            <a:r>
              <a:rPr sz="1800" dirty="0">
                <a:latin typeface="Trebuchet MS"/>
                <a:cs typeface="Trebuchet MS"/>
              </a:rPr>
              <a:t>es  representado </a:t>
            </a:r>
            <a:r>
              <a:rPr sz="1800" spc="-5" dirty="0">
                <a:latin typeface="Trebuchet MS"/>
                <a:cs typeface="Trebuchet MS"/>
              </a:rPr>
              <a:t>como una </a:t>
            </a:r>
            <a:r>
              <a:rPr sz="1800" dirty="0">
                <a:latin typeface="Trebuchet MS"/>
                <a:cs typeface="Trebuchet MS"/>
              </a:rPr>
              <a:t>serie de </a:t>
            </a:r>
            <a:r>
              <a:rPr sz="1800" spc="-5" dirty="0">
                <a:latin typeface="Trebuchet MS"/>
                <a:cs typeface="Trebuchet MS"/>
              </a:rPr>
              <a:t>bits (0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1).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3200" y="2286000"/>
            <a:ext cx="29718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720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Elementos del </a:t>
            </a:r>
            <a:r>
              <a:rPr dirty="0"/>
              <a:t>código -</a:t>
            </a:r>
            <a:r>
              <a:rPr spc="-160" dirty="0"/>
              <a:t> </a:t>
            </a:r>
            <a:r>
              <a:rPr spc="-5" dirty="0"/>
              <a:t>COMENTARIOS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518284"/>
            <a:ext cx="8522970" cy="468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Trebuchet MS"/>
                <a:cs typeface="Trebuchet MS"/>
              </a:rPr>
              <a:t>Processing </a:t>
            </a:r>
            <a:r>
              <a:rPr sz="1800" spc="-5" dirty="0">
                <a:latin typeface="Trebuchet MS"/>
                <a:cs typeface="Trebuchet MS"/>
              </a:rPr>
              <a:t>permite agregar </a:t>
            </a:r>
            <a:r>
              <a:rPr sz="1800" spc="-10" dirty="0">
                <a:latin typeface="Trebuchet MS"/>
                <a:cs typeface="Trebuchet MS"/>
              </a:rPr>
              <a:t>notas </a:t>
            </a:r>
            <a:r>
              <a:rPr sz="1800" spc="-5" dirty="0">
                <a:latin typeface="Trebuchet MS"/>
                <a:cs typeface="Trebuchet MS"/>
              </a:rPr>
              <a:t>en cualquier sector del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código.</a:t>
            </a:r>
            <a:endParaRPr sz="18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dirty="0">
                <a:latin typeface="Trebuchet MS"/>
                <a:cs typeface="Trebuchet MS"/>
              </a:rPr>
              <a:t>Pueden ser </a:t>
            </a:r>
            <a:r>
              <a:rPr sz="1800" spc="-5" dirty="0">
                <a:latin typeface="Trebuchet MS"/>
                <a:cs typeface="Trebuchet MS"/>
              </a:rPr>
              <a:t>de una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línea</a:t>
            </a:r>
            <a:endParaRPr sz="18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dirty="0">
                <a:latin typeface="Trebuchet MS"/>
                <a:cs typeface="Trebuchet MS"/>
              </a:rPr>
              <a:t>O </a:t>
            </a:r>
            <a:r>
              <a:rPr sz="1800" spc="-5" dirty="0">
                <a:latin typeface="Trebuchet MS"/>
                <a:cs typeface="Trebuchet MS"/>
              </a:rPr>
              <a:t>de muchas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líneas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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Muy útil </a:t>
            </a:r>
            <a:r>
              <a:rPr sz="1800" dirty="0">
                <a:latin typeface="Trebuchet MS"/>
                <a:cs typeface="Trebuchet MS"/>
              </a:rPr>
              <a:t>para </a:t>
            </a:r>
            <a:r>
              <a:rPr sz="1800" spc="-5" dirty="0">
                <a:latin typeface="Trebuchet MS"/>
                <a:cs typeface="Trebuchet MS"/>
              </a:rPr>
              <a:t>revisar código propio 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ajeno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845"/>
              </a:spcBef>
            </a:pPr>
            <a:r>
              <a:rPr sz="1800" dirty="0">
                <a:latin typeface="Consolas"/>
                <a:cs typeface="Consolas"/>
              </a:rPr>
              <a:t>// </a:t>
            </a:r>
            <a:r>
              <a:rPr sz="1800" spc="-5" dirty="0">
                <a:latin typeface="Consolas"/>
                <a:cs typeface="Consolas"/>
              </a:rPr>
              <a:t>Dos barras laterales sirven para comentar una</a:t>
            </a:r>
            <a:r>
              <a:rPr sz="1800" spc="3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línea</a:t>
            </a:r>
            <a:endParaRPr sz="1800">
              <a:latin typeface="Consolas"/>
              <a:cs typeface="Consolas"/>
            </a:endParaRPr>
          </a:p>
          <a:p>
            <a:pPr marL="469900" marR="508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// </a:t>
            </a:r>
            <a:r>
              <a:rPr sz="1800" spc="-5" dirty="0">
                <a:latin typeface="Consolas"/>
                <a:cs typeface="Consolas"/>
              </a:rPr>
              <a:t>No debe haber espacio entre </a:t>
            </a:r>
            <a:r>
              <a:rPr sz="1800" dirty="0">
                <a:latin typeface="Consolas"/>
                <a:cs typeface="Consolas"/>
              </a:rPr>
              <a:t>las </a:t>
            </a:r>
            <a:r>
              <a:rPr sz="1800" spc="-5" dirty="0">
                <a:latin typeface="Consolas"/>
                <a:cs typeface="Consolas"/>
              </a:rPr>
              <a:t>barras, </a:t>
            </a:r>
            <a:r>
              <a:rPr sz="1800" dirty="0">
                <a:latin typeface="Consolas"/>
                <a:cs typeface="Consolas"/>
              </a:rPr>
              <a:t>por </a:t>
            </a:r>
            <a:r>
              <a:rPr sz="1800" spc="-5" dirty="0">
                <a:latin typeface="Consolas"/>
                <a:cs typeface="Consolas"/>
              </a:rPr>
              <a:t>ejemplo </a:t>
            </a:r>
            <a:r>
              <a:rPr sz="1800" dirty="0">
                <a:latin typeface="Consolas"/>
                <a:cs typeface="Consolas"/>
              </a:rPr>
              <a:t>“/ /”, </a:t>
            </a:r>
            <a:r>
              <a:rPr sz="1800" spc="-5" dirty="0">
                <a:latin typeface="Consolas"/>
                <a:cs typeface="Consolas"/>
              </a:rPr>
              <a:t>de  </a:t>
            </a:r>
            <a:r>
              <a:rPr sz="1800" dirty="0">
                <a:latin typeface="Consolas"/>
                <a:cs typeface="Consolas"/>
              </a:rPr>
              <a:t>lo </a:t>
            </a:r>
            <a:r>
              <a:rPr sz="1800" spc="-5" dirty="0">
                <a:latin typeface="Consolas"/>
                <a:cs typeface="Consolas"/>
              </a:rPr>
              <a:t>contrario </a:t>
            </a:r>
            <a:r>
              <a:rPr sz="1800" dirty="0">
                <a:latin typeface="Consolas"/>
                <a:cs typeface="Consolas"/>
              </a:rPr>
              <a:t>el </a:t>
            </a:r>
            <a:r>
              <a:rPr sz="1800" spc="-5" dirty="0">
                <a:latin typeface="Consolas"/>
                <a:cs typeface="Consolas"/>
              </a:rPr>
              <a:t>comentario </a:t>
            </a:r>
            <a:r>
              <a:rPr sz="1800" dirty="0">
                <a:latin typeface="Consolas"/>
                <a:cs typeface="Consolas"/>
              </a:rPr>
              <a:t>no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funcionará.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// </a:t>
            </a:r>
            <a:r>
              <a:rPr sz="1800" spc="-5" dirty="0">
                <a:latin typeface="Consolas"/>
                <a:cs typeface="Consolas"/>
              </a:rPr>
              <a:t>Si queréis que </a:t>
            </a:r>
            <a:r>
              <a:rPr sz="1800" dirty="0">
                <a:latin typeface="Consolas"/>
                <a:cs typeface="Consolas"/>
              </a:rPr>
              <a:t>haya más </a:t>
            </a:r>
            <a:r>
              <a:rPr sz="1800" spc="-5" dirty="0">
                <a:latin typeface="Consolas"/>
                <a:cs typeface="Consolas"/>
              </a:rPr>
              <a:t>de una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línea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// </a:t>
            </a:r>
            <a:r>
              <a:rPr sz="1800" spc="-5" dirty="0">
                <a:latin typeface="Consolas"/>
                <a:cs typeface="Consolas"/>
              </a:rPr>
              <a:t>lo ideal </a:t>
            </a:r>
            <a:r>
              <a:rPr sz="1800" dirty="0">
                <a:latin typeface="Consolas"/>
                <a:cs typeface="Consolas"/>
              </a:rPr>
              <a:t>es usar el </a:t>
            </a:r>
            <a:r>
              <a:rPr sz="1800" spc="-5" dirty="0">
                <a:latin typeface="Consolas"/>
                <a:cs typeface="Consolas"/>
              </a:rPr>
              <a:t>método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“multilinea”.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/*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Una </a:t>
            </a:r>
            <a:r>
              <a:rPr sz="1800" dirty="0">
                <a:latin typeface="Consolas"/>
                <a:cs typeface="Consolas"/>
              </a:rPr>
              <a:t>barra </a:t>
            </a:r>
            <a:r>
              <a:rPr sz="1800" spc="-5" dirty="0">
                <a:latin typeface="Consolas"/>
                <a:cs typeface="Consolas"/>
              </a:rPr>
              <a:t>lateral seguida por </a:t>
            </a:r>
            <a:r>
              <a:rPr sz="1800" dirty="0">
                <a:latin typeface="Consolas"/>
                <a:cs typeface="Consolas"/>
              </a:rPr>
              <a:t>un </a:t>
            </a:r>
            <a:r>
              <a:rPr sz="1800" spc="-5" dirty="0">
                <a:latin typeface="Consolas"/>
                <a:cs typeface="Consolas"/>
              </a:rPr>
              <a:t>asterisco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permite </a:t>
            </a:r>
            <a:r>
              <a:rPr sz="1800" dirty="0">
                <a:latin typeface="Consolas"/>
                <a:cs typeface="Consolas"/>
              </a:rPr>
              <a:t>el </a:t>
            </a:r>
            <a:r>
              <a:rPr sz="1800" spc="-5" dirty="0">
                <a:latin typeface="Consolas"/>
                <a:cs typeface="Consolas"/>
              </a:rPr>
              <a:t>comentario </a:t>
            </a:r>
            <a:r>
              <a:rPr sz="1800" dirty="0">
                <a:latin typeface="Consolas"/>
                <a:cs typeface="Consolas"/>
              </a:rPr>
              <a:t>de</a:t>
            </a:r>
            <a:r>
              <a:rPr sz="1800" spc="-8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multilinea.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317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</a:t>
            </a:r>
            <a:r>
              <a:rPr spc="-15" dirty="0"/>
              <a:t>C</a:t>
            </a:r>
            <a:r>
              <a:rPr spc="-5" dirty="0"/>
              <a:t>IO</a:t>
            </a:r>
            <a:r>
              <a:rPr spc="-20" dirty="0"/>
              <a:t>N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518284"/>
            <a:ext cx="3220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962025" algn="l"/>
                <a:tab pos="2271395" algn="l"/>
              </a:tabLst>
            </a:pP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dirty="0">
                <a:latin typeface="Trebuchet MS"/>
                <a:cs typeface="Trebuchet MS"/>
              </a:rPr>
              <a:t>s	</a:t>
            </a:r>
            <a:r>
              <a:rPr sz="1800" spc="-5" dirty="0">
                <a:latin typeface="Trebuchet MS"/>
                <a:cs typeface="Trebuchet MS"/>
              </a:rPr>
              <a:t>funcione</a:t>
            </a:r>
            <a:r>
              <a:rPr sz="1800" dirty="0">
                <a:latin typeface="Trebuchet MS"/>
                <a:cs typeface="Trebuchet MS"/>
              </a:rPr>
              <a:t>s	p</a:t>
            </a:r>
            <a:r>
              <a:rPr sz="1800" spc="-5" dirty="0">
                <a:latin typeface="Trebuchet MS"/>
                <a:cs typeface="Trebuchet MS"/>
              </a:rPr>
              <a:t>erm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ten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212" y="1792300"/>
            <a:ext cx="2928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  <a:tab pos="2131060" algn="l"/>
              </a:tabLst>
            </a:pPr>
            <a:r>
              <a:rPr sz="1800" spc="-5" dirty="0">
                <a:latin typeface="Trebuchet MS"/>
                <a:cs typeface="Trebuchet MS"/>
              </a:rPr>
              <a:t>formas,	colores,	realizar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0146" y="1518284"/>
            <a:ext cx="84581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ujar  cá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cu</a:t>
            </a:r>
            <a:r>
              <a:rPr sz="1800" spc="-10" dirty="0">
                <a:latin typeface="Trebuchet MS"/>
                <a:cs typeface="Trebuchet MS"/>
              </a:rPr>
              <a:t>lo</a:t>
            </a:r>
            <a:r>
              <a:rPr sz="1800" dirty="0">
                <a:latin typeface="Trebuchet MS"/>
                <a:cs typeface="Trebuchet MS"/>
              </a:rPr>
              <a:t>s  </a:t>
            </a:r>
            <a:r>
              <a:rPr sz="1800" spc="-5" dirty="0">
                <a:latin typeface="Trebuchet MS"/>
                <a:cs typeface="Trebuchet MS"/>
              </a:rPr>
              <a:t>muchas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212" y="2067305"/>
            <a:ext cx="2994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64335" algn="l"/>
                <a:tab pos="2464435" algn="l"/>
              </a:tabLst>
            </a:pP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ate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átic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s,	</a:t>
            </a:r>
            <a:r>
              <a:rPr sz="1800" spc="-5" dirty="0">
                <a:latin typeface="Trebuchet MS"/>
                <a:cs typeface="Trebuchet MS"/>
              </a:rPr>
              <a:t>entr</a:t>
            </a:r>
            <a:r>
              <a:rPr sz="1800" dirty="0">
                <a:latin typeface="Trebuchet MS"/>
                <a:cs typeface="Trebuchet MS"/>
              </a:rPr>
              <a:t>e	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tr</a:t>
            </a:r>
            <a:r>
              <a:rPr sz="1800" spc="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s  </a:t>
            </a:r>
            <a:r>
              <a:rPr sz="1800" spc="-5" dirty="0">
                <a:latin typeface="Trebuchet MS"/>
                <a:cs typeface="Trebuchet MS"/>
              </a:rPr>
              <a:t>acciones.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2890265"/>
            <a:ext cx="383730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La </a:t>
            </a:r>
            <a:r>
              <a:rPr sz="1800" spc="-5" dirty="0">
                <a:latin typeface="Trebuchet MS"/>
                <a:cs typeface="Trebuchet MS"/>
              </a:rPr>
              <a:t>norma dice que </a:t>
            </a:r>
            <a:r>
              <a:rPr sz="1800" dirty="0">
                <a:latin typeface="Trebuchet MS"/>
                <a:cs typeface="Trebuchet MS"/>
              </a:rPr>
              <a:t>se </a:t>
            </a:r>
            <a:r>
              <a:rPr sz="1800" spc="-5" dirty="0">
                <a:latin typeface="Trebuchet MS"/>
                <a:cs typeface="Trebuchet MS"/>
              </a:rPr>
              <a:t>deben  escribir </a:t>
            </a:r>
            <a:r>
              <a:rPr sz="1800" dirty="0">
                <a:latin typeface="Trebuchet MS"/>
                <a:cs typeface="Trebuchet MS"/>
              </a:rPr>
              <a:t>en </a:t>
            </a:r>
            <a:r>
              <a:rPr sz="1800" spc="-5" dirty="0">
                <a:latin typeface="Trebuchet MS"/>
                <a:cs typeface="Trebuchet MS"/>
              </a:rPr>
              <a:t>minúsculas </a:t>
            </a:r>
            <a:r>
              <a:rPr sz="1800" dirty="0">
                <a:latin typeface="Trebuchet MS"/>
                <a:cs typeface="Trebuchet MS"/>
              </a:rPr>
              <a:t>y </a:t>
            </a:r>
            <a:r>
              <a:rPr sz="1800" spc="-5" dirty="0">
                <a:latin typeface="Trebuchet MS"/>
                <a:cs typeface="Trebuchet MS"/>
              </a:rPr>
              <a:t>seguidas  por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paréntesis.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3987800"/>
            <a:ext cx="2704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  <a:tab pos="1550035" algn="l"/>
              </a:tabLst>
            </a:pPr>
            <a:r>
              <a:rPr sz="1800" spc="-5" dirty="0">
                <a:latin typeface="Trebuchet MS"/>
                <a:cs typeface="Trebuchet MS"/>
              </a:rPr>
              <a:t>Algunas	funciones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tabLst>
                <a:tab pos="1821814" algn="l"/>
                <a:tab pos="2472690" algn="l"/>
              </a:tabLst>
            </a:pPr>
            <a:r>
              <a:rPr sz="1800" spc="-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arámet</a:t>
            </a:r>
            <a:r>
              <a:rPr sz="1800" spc="-10" dirty="0">
                <a:latin typeface="Trebuchet MS"/>
                <a:cs typeface="Trebuchet MS"/>
              </a:rPr>
              <a:t>ro</a:t>
            </a:r>
            <a:r>
              <a:rPr sz="1800" dirty="0">
                <a:latin typeface="Trebuchet MS"/>
                <a:cs typeface="Trebuchet MS"/>
              </a:rPr>
              <a:t>s,	</a:t>
            </a:r>
            <a:r>
              <a:rPr sz="1800" spc="-5" dirty="0">
                <a:latin typeface="Trebuchet MS"/>
                <a:cs typeface="Trebuchet MS"/>
              </a:rPr>
              <a:t>qu</a:t>
            </a:r>
            <a:r>
              <a:rPr sz="1800" dirty="0">
                <a:latin typeface="Trebuchet MS"/>
                <a:cs typeface="Trebuchet MS"/>
              </a:rPr>
              <a:t>e	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8998" y="3987800"/>
            <a:ext cx="8864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aceptan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sc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en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4666" y="4536694"/>
            <a:ext cx="355155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entre los paréntesis </a:t>
            </a:r>
            <a:r>
              <a:rPr sz="1800" dirty="0">
                <a:latin typeface="Trebuchet MS"/>
                <a:cs typeface="Trebuchet MS"/>
              </a:rPr>
              <a:t>y </a:t>
            </a:r>
            <a:r>
              <a:rPr sz="1800" spc="-5" dirty="0">
                <a:latin typeface="Trebuchet MS"/>
                <a:cs typeface="Trebuchet MS"/>
              </a:rPr>
              <a:t>separados  por comas </a:t>
            </a:r>
            <a:r>
              <a:rPr sz="1800" dirty="0">
                <a:latin typeface="Trebuchet MS"/>
                <a:cs typeface="Trebuchet MS"/>
              </a:rPr>
              <a:t>en </a:t>
            </a:r>
            <a:r>
              <a:rPr sz="1800" spc="-5" dirty="0">
                <a:latin typeface="Trebuchet MS"/>
                <a:cs typeface="Trebuchet MS"/>
              </a:rPr>
              <a:t>caso </a:t>
            </a:r>
            <a:r>
              <a:rPr sz="1800" dirty="0">
                <a:latin typeface="Trebuchet MS"/>
                <a:cs typeface="Trebuchet MS"/>
              </a:rPr>
              <a:t>de ser </a:t>
            </a:r>
            <a:r>
              <a:rPr sz="1800" spc="-5" dirty="0">
                <a:latin typeface="Trebuchet MS"/>
                <a:cs typeface="Trebuchet MS"/>
              </a:rPr>
              <a:t>más </a:t>
            </a:r>
            <a:r>
              <a:rPr sz="1800" spc="5" dirty="0">
                <a:latin typeface="Trebuchet MS"/>
                <a:cs typeface="Trebuchet MS"/>
              </a:rPr>
              <a:t>de  </a:t>
            </a:r>
            <a:r>
              <a:rPr sz="1800" spc="-5" dirty="0">
                <a:latin typeface="Trebuchet MS"/>
                <a:cs typeface="Trebuchet MS"/>
              </a:rPr>
              <a:t>uno.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10328" y="1938527"/>
            <a:ext cx="6274308" cy="3360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5400" y="2133600"/>
            <a:ext cx="5704332" cy="2790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317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</a:t>
            </a:r>
            <a:r>
              <a:rPr spc="-15" dirty="0"/>
              <a:t>C</a:t>
            </a:r>
            <a:r>
              <a:rPr spc="-5" dirty="0"/>
              <a:t>IO</a:t>
            </a:r>
            <a:r>
              <a:rPr spc="-20" dirty="0"/>
              <a:t>N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792300"/>
            <a:ext cx="8397875" cy="3443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Ejemplo </a:t>
            </a:r>
            <a:r>
              <a:rPr sz="1800" spc="-5" dirty="0">
                <a:latin typeface="Trebuchet MS"/>
                <a:cs typeface="Trebuchet MS"/>
              </a:rPr>
              <a:t>de dos funciones: createCanvas()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background().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//Con esta función </a:t>
            </a:r>
            <a:r>
              <a:rPr sz="1800" dirty="0">
                <a:latin typeface="Consolas"/>
                <a:cs typeface="Consolas"/>
              </a:rPr>
              <a:t>se crea el </a:t>
            </a:r>
            <a:r>
              <a:rPr sz="1800" spc="-5" dirty="0">
                <a:latin typeface="Consolas"/>
                <a:cs typeface="Consolas"/>
              </a:rPr>
              <a:t>lienzo </a:t>
            </a:r>
            <a:r>
              <a:rPr sz="1800" dirty="0">
                <a:latin typeface="Consolas"/>
                <a:cs typeface="Consolas"/>
              </a:rPr>
              <a:t>de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trabajo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//El primer parámetro corresponde </a:t>
            </a:r>
            <a:r>
              <a:rPr sz="1800" dirty="0">
                <a:latin typeface="Consolas"/>
                <a:cs typeface="Consolas"/>
              </a:rPr>
              <a:t>al </a:t>
            </a:r>
            <a:r>
              <a:rPr sz="1800" spc="-5" dirty="0">
                <a:latin typeface="Consolas"/>
                <a:cs typeface="Consolas"/>
              </a:rPr>
              <a:t>ancho </a:t>
            </a:r>
            <a:r>
              <a:rPr sz="1800" dirty="0">
                <a:latin typeface="Consolas"/>
                <a:cs typeface="Consolas"/>
              </a:rPr>
              <a:t>de la</a:t>
            </a:r>
            <a:r>
              <a:rPr sz="1800" spc="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ventana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//El segundo parámetro corresponde </a:t>
            </a:r>
            <a:r>
              <a:rPr sz="1800" dirty="0">
                <a:latin typeface="Consolas"/>
                <a:cs typeface="Consolas"/>
              </a:rPr>
              <a:t>al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alto.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createCanvas(400, 400);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//Con esta función </a:t>
            </a:r>
            <a:r>
              <a:rPr sz="1800" dirty="0">
                <a:latin typeface="Consolas"/>
                <a:cs typeface="Consolas"/>
              </a:rPr>
              <a:t>se </a:t>
            </a:r>
            <a:r>
              <a:rPr sz="1800" spc="-5" dirty="0">
                <a:latin typeface="Consolas"/>
                <a:cs typeface="Consolas"/>
              </a:rPr>
              <a:t>define </a:t>
            </a:r>
            <a:r>
              <a:rPr sz="1800" dirty="0">
                <a:latin typeface="Consolas"/>
                <a:cs typeface="Consolas"/>
              </a:rPr>
              <a:t>el </a:t>
            </a:r>
            <a:r>
              <a:rPr sz="1800" spc="-5" dirty="0">
                <a:latin typeface="Consolas"/>
                <a:cs typeface="Consolas"/>
              </a:rPr>
              <a:t>color de </a:t>
            </a:r>
            <a:r>
              <a:rPr sz="1800" dirty="0">
                <a:latin typeface="Consolas"/>
                <a:cs typeface="Consolas"/>
              </a:rPr>
              <a:t>fondo de </a:t>
            </a:r>
            <a:r>
              <a:rPr sz="1800" spc="-5" dirty="0">
                <a:latin typeface="Consolas"/>
                <a:cs typeface="Consolas"/>
              </a:rPr>
              <a:t>la</a:t>
            </a:r>
            <a:r>
              <a:rPr sz="1800" spc="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ventana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//Acepta diversos parámetros, </a:t>
            </a:r>
            <a:r>
              <a:rPr sz="1800" dirty="0">
                <a:latin typeface="Consolas"/>
                <a:cs typeface="Consolas"/>
              </a:rPr>
              <a:t>para una escala de </a:t>
            </a:r>
            <a:r>
              <a:rPr sz="1800" spc="-5" dirty="0">
                <a:latin typeface="Consolas"/>
                <a:cs typeface="Consolas"/>
              </a:rPr>
              <a:t>grises</a:t>
            </a:r>
            <a:r>
              <a:rPr sz="1800" spc="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bastará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con valores </a:t>
            </a:r>
            <a:r>
              <a:rPr sz="1800" dirty="0">
                <a:latin typeface="Consolas"/>
                <a:cs typeface="Consolas"/>
              </a:rPr>
              <a:t>de 0 </a:t>
            </a:r>
            <a:r>
              <a:rPr sz="1800" spc="-5" dirty="0">
                <a:latin typeface="Consolas"/>
                <a:cs typeface="Consolas"/>
              </a:rPr>
              <a:t>(negro) </a:t>
            </a:r>
            <a:r>
              <a:rPr sz="1800" dirty="0">
                <a:latin typeface="Consolas"/>
                <a:cs typeface="Consolas"/>
              </a:rPr>
              <a:t>a </a:t>
            </a:r>
            <a:r>
              <a:rPr sz="1800" spc="-5" dirty="0">
                <a:latin typeface="Consolas"/>
                <a:cs typeface="Consolas"/>
              </a:rPr>
              <a:t>255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(blanco).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background(220);</a:t>
            </a:r>
            <a:endParaRPr sz="1800">
              <a:latin typeface="Consolas"/>
              <a:cs typeface="Consolas"/>
            </a:endParaRPr>
          </a:p>
          <a:p>
            <a:pPr marL="481965">
              <a:lnSpc>
                <a:spcPct val="100000"/>
              </a:lnSpc>
              <a:spcBef>
                <a:spcPts val="1030"/>
              </a:spcBef>
            </a:pP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background(255,128,0); </a:t>
            </a:r>
            <a:r>
              <a:rPr sz="1800" dirty="0">
                <a:latin typeface="Consolas"/>
                <a:cs typeface="Consolas"/>
              </a:rPr>
              <a:t>// </a:t>
            </a:r>
            <a:r>
              <a:rPr sz="1800" spc="-5" dirty="0">
                <a:latin typeface="Consolas"/>
                <a:cs typeface="Consolas"/>
              </a:rPr>
              <a:t>Color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naranja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89320" y="4954523"/>
            <a:ext cx="387096" cy="385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9" y="4570476"/>
            <a:ext cx="377952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317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</a:t>
            </a:r>
            <a:r>
              <a:rPr spc="-15" dirty="0"/>
              <a:t>C</a:t>
            </a:r>
            <a:r>
              <a:rPr spc="-5" dirty="0"/>
              <a:t>IO</a:t>
            </a:r>
            <a:r>
              <a:rPr spc="-20" dirty="0"/>
              <a:t>N</a:t>
            </a:r>
            <a:r>
              <a:rPr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2169795" y="2282063"/>
            <a:ext cx="538480" cy="690245"/>
          </a:xfrm>
          <a:custGeom>
            <a:avLst/>
            <a:gdLst/>
            <a:ahLst/>
            <a:cxnLst/>
            <a:rect l="l" t="t" r="r" b="b"/>
            <a:pathLst>
              <a:path w="538480" h="690244">
                <a:moveTo>
                  <a:pt x="486599" y="633466"/>
                </a:moveTo>
                <a:lnTo>
                  <a:pt x="461518" y="653034"/>
                </a:lnTo>
                <a:lnTo>
                  <a:pt x="538353" y="689737"/>
                </a:lnTo>
                <a:lnTo>
                  <a:pt x="529079" y="643509"/>
                </a:lnTo>
                <a:lnTo>
                  <a:pt x="494411" y="643509"/>
                </a:lnTo>
                <a:lnTo>
                  <a:pt x="486599" y="633466"/>
                </a:lnTo>
                <a:close/>
              </a:path>
              <a:path w="538480" h="690244">
                <a:moveTo>
                  <a:pt x="496516" y="625730"/>
                </a:moveTo>
                <a:lnTo>
                  <a:pt x="486599" y="633466"/>
                </a:lnTo>
                <a:lnTo>
                  <a:pt x="494411" y="643509"/>
                </a:lnTo>
                <a:lnTo>
                  <a:pt x="504317" y="635762"/>
                </a:lnTo>
                <a:lnTo>
                  <a:pt x="496516" y="625730"/>
                </a:lnTo>
                <a:close/>
              </a:path>
              <a:path w="538480" h="690244">
                <a:moveTo>
                  <a:pt x="521588" y="606171"/>
                </a:moveTo>
                <a:lnTo>
                  <a:pt x="496516" y="625730"/>
                </a:lnTo>
                <a:lnTo>
                  <a:pt x="504317" y="635762"/>
                </a:lnTo>
                <a:lnTo>
                  <a:pt x="494411" y="643509"/>
                </a:lnTo>
                <a:lnTo>
                  <a:pt x="529079" y="643509"/>
                </a:lnTo>
                <a:lnTo>
                  <a:pt x="521588" y="606171"/>
                </a:lnTo>
                <a:close/>
              </a:path>
              <a:path w="538480" h="690244">
                <a:moveTo>
                  <a:pt x="9906" y="0"/>
                </a:moveTo>
                <a:lnTo>
                  <a:pt x="0" y="7874"/>
                </a:lnTo>
                <a:lnTo>
                  <a:pt x="486599" y="633466"/>
                </a:lnTo>
                <a:lnTo>
                  <a:pt x="496516" y="625730"/>
                </a:lnTo>
                <a:lnTo>
                  <a:pt x="990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9471" y="1887982"/>
            <a:ext cx="111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Comentario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19401" y="3544061"/>
            <a:ext cx="711200" cy="76200"/>
          </a:xfrm>
          <a:custGeom>
            <a:avLst/>
            <a:gdLst/>
            <a:ahLst/>
            <a:cxnLst/>
            <a:rect l="l" t="t" r="r" b="b"/>
            <a:pathLst>
              <a:path w="711200" h="76200">
                <a:moveTo>
                  <a:pt x="636524" y="0"/>
                </a:moveTo>
                <a:lnTo>
                  <a:pt x="635308" y="31662"/>
                </a:lnTo>
                <a:lnTo>
                  <a:pt x="647954" y="32130"/>
                </a:lnTo>
                <a:lnTo>
                  <a:pt x="647573" y="44830"/>
                </a:lnTo>
                <a:lnTo>
                  <a:pt x="634802" y="44830"/>
                </a:lnTo>
                <a:lnTo>
                  <a:pt x="633603" y="76073"/>
                </a:lnTo>
                <a:lnTo>
                  <a:pt x="702515" y="44830"/>
                </a:lnTo>
                <a:lnTo>
                  <a:pt x="647573" y="44830"/>
                </a:lnTo>
                <a:lnTo>
                  <a:pt x="634820" y="44358"/>
                </a:lnTo>
                <a:lnTo>
                  <a:pt x="703558" y="44358"/>
                </a:lnTo>
                <a:lnTo>
                  <a:pt x="711200" y="40893"/>
                </a:lnTo>
                <a:lnTo>
                  <a:pt x="636524" y="0"/>
                </a:lnTo>
                <a:close/>
              </a:path>
              <a:path w="711200" h="76200">
                <a:moveTo>
                  <a:pt x="635308" y="31662"/>
                </a:moveTo>
                <a:lnTo>
                  <a:pt x="634820" y="44358"/>
                </a:lnTo>
                <a:lnTo>
                  <a:pt x="647573" y="44830"/>
                </a:lnTo>
                <a:lnTo>
                  <a:pt x="647954" y="32130"/>
                </a:lnTo>
                <a:lnTo>
                  <a:pt x="635308" y="31662"/>
                </a:lnTo>
                <a:close/>
              </a:path>
              <a:path w="711200" h="76200">
                <a:moveTo>
                  <a:pt x="508" y="8127"/>
                </a:moveTo>
                <a:lnTo>
                  <a:pt x="0" y="20827"/>
                </a:lnTo>
                <a:lnTo>
                  <a:pt x="634820" y="44358"/>
                </a:lnTo>
                <a:lnTo>
                  <a:pt x="635308" y="31662"/>
                </a:lnTo>
                <a:lnTo>
                  <a:pt x="508" y="812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4067" y="3392804"/>
            <a:ext cx="759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Fu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1484" y="4172711"/>
            <a:ext cx="313055" cy="653415"/>
          </a:xfrm>
          <a:custGeom>
            <a:avLst/>
            <a:gdLst/>
            <a:ahLst/>
            <a:cxnLst/>
            <a:rect l="l" t="t" r="r" b="b"/>
            <a:pathLst>
              <a:path w="313054" h="653414">
                <a:moveTo>
                  <a:pt x="272341" y="66276"/>
                </a:moveTo>
                <a:lnTo>
                  <a:pt x="0" y="647445"/>
                </a:lnTo>
                <a:lnTo>
                  <a:pt x="11429" y="652907"/>
                </a:lnTo>
                <a:lnTo>
                  <a:pt x="283909" y="71708"/>
                </a:lnTo>
                <a:lnTo>
                  <a:pt x="272341" y="66276"/>
                </a:lnTo>
                <a:close/>
              </a:path>
              <a:path w="313054" h="653414">
                <a:moveTo>
                  <a:pt x="311901" y="54737"/>
                </a:moveTo>
                <a:lnTo>
                  <a:pt x="277749" y="54737"/>
                </a:lnTo>
                <a:lnTo>
                  <a:pt x="289305" y="60198"/>
                </a:lnTo>
                <a:lnTo>
                  <a:pt x="283909" y="71708"/>
                </a:lnTo>
                <a:lnTo>
                  <a:pt x="312674" y="85217"/>
                </a:lnTo>
                <a:lnTo>
                  <a:pt x="311901" y="54737"/>
                </a:lnTo>
                <a:close/>
              </a:path>
              <a:path w="313054" h="653414">
                <a:moveTo>
                  <a:pt x="277749" y="54737"/>
                </a:moveTo>
                <a:lnTo>
                  <a:pt x="272341" y="66276"/>
                </a:lnTo>
                <a:lnTo>
                  <a:pt x="283909" y="71708"/>
                </a:lnTo>
                <a:lnTo>
                  <a:pt x="289305" y="60198"/>
                </a:lnTo>
                <a:lnTo>
                  <a:pt x="277749" y="54737"/>
                </a:lnTo>
                <a:close/>
              </a:path>
              <a:path w="313054" h="653414">
                <a:moveTo>
                  <a:pt x="310514" y="0"/>
                </a:moveTo>
                <a:lnTo>
                  <a:pt x="243712" y="52831"/>
                </a:lnTo>
                <a:lnTo>
                  <a:pt x="272341" y="66276"/>
                </a:lnTo>
                <a:lnTo>
                  <a:pt x="277749" y="54737"/>
                </a:lnTo>
                <a:lnTo>
                  <a:pt x="311901" y="54737"/>
                </a:lnTo>
                <a:lnTo>
                  <a:pt x="31051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35348" y="4840935"/>
            <a:ext cx="10013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ám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00800" y="3738371"/>
            <a:ext cx="461009" cy="333375"/>
          </a:xfrm>
          <a:custGeom>
            <a:avLst/>
            <a:gdLst/>
            <a:ahLst/>
            <a:cxnLst/>
            <a:rect l="l" t="t" r="r" b="b"/>
            <a:pathLst>
              <a:path w="461009" h="333375">
                <a:moveTo>
                  <a:pt x="65572" y="39278"/>
                </a:moveTo>
                <a:lnTo>
                  <a:pt x="58203" y="49562"/>
                </a:lnTo>
                <a:lnTo>
                  <a:pt x="453517" y="332866"/>
                </a:lnTo>
                <a:lnTo>
                  <a:pt x="460882" y="322579"/>
                </a:lnTo>
                <a:lnTo>
                  <a:pt x="65572" y="39278"/>
                </a:lnTo>
                <a:close/>
              </a:path>
              <a:path w="461009" h="333375">
                <a:moveTo>
                  <a:pt x="0" y="0"/>
                </a:moveTo>
                <a:lnTo>
                  <a:pt x="39750" y="75310"/>
                </a:lnTo>
                <a:lnTo>
                  <a:pt x="58203" y="49562"/>
                </a:lnTo>
                <a:lnTo>
                  <a:pt x="47878" y="42163"/>
                </a:lnTo>
                <a:lnTo>
                  <a:pt x="55245" y="31876"/>
                </a:lnTo>
                <a:lnTo>
                  <a:pt x="70877" y="31876"/>
                </a:lnTo>
                <a:lnTo>
                  <a:pt x="84074" y="13461"/>
                </a:lnTo>
                <a:lnTo>
                  <a:pt x="0" y="0"/>
                </a:lnTo>
                <a:close/>
              </a:path>
              <a:path w="461009" h="333375">
                <a:moveTo>
                  <a:pt x="55245" y="31876"/>
                </a:moveTo>
                <a:lnTo>
                  <a:pt x="47878" y="42163"/>
                </a:lnTo>
                <a:lnTo>
                  <a:pt x="58203" y="49562"/>
                </a:lnTo>
                <a:lnTo>
                  <a:pt x="65572" y="39278"/>
                </a:lnTo>
                <a:lnTo>
                  <a:pt x="55245" y="31876"/>
                </a:lnTo>
                <a:close/>
              </a:path>
              <a:path w="461009" h="333375">
                <a:moveTo>
                  <a:pt x="70877" y="31876"/>
                </a:moveTo>
                <a:lnTo>
                  <a:pt x="55245" y="31876"/>
                </a:lnTo>
                <a:lnTo>
                  <a:pt x="65572" y="39278"/>
                </a:lnTo>
                <a:lnTo>
                  <a:pt x="70877" y="3187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69794" y="2988945"/>
            <a:ext cx="5784850" cy="164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21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//Crear </a:t>
            </a:r>
            <a:r>
              <a:rPr sz="2400" spc="5" dirty="0">
                <a:latin typeface="Consolas"/>
                <a:cs typeface="Consolas"/>
              </a:rPr>
              <a:t>un </a:t>
            </a:r>
            <a:r>
              <a:rPr sz="2400" dirty="0">
                <a:latin typeface="Consolas"/>
                <a:cs typeface="Consolas"/>
              </a:rPr>
              <a:t>canvas de 400x400 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createCanvas(400x400);  Background(0);</a:t>
            </a:r>
            <a:endParaRPr sz="2400">
              <a:latin typeface="Consolas"/>
              <a:cs typeface="Consolas"/>
            </a:endParaRPr>
          </a:p>
          <a:p>
            <a:pPr marL="4037329">
              <a:lnSpc>
                <a:spcPts val="1945"/>
              </a:lnSpc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Fin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función</a:t>
            </a:r>
            <a:endParaRPr sz="1800">
              <a:latin typeface="Calibri"/>
              <a:cs typeface="Calibri"/>
            </a:endParaRPr>
          </a:p>
          <a:p>
            <a:pPr marL="4037329">
              <a:lnSpc>
                <a:spcPct val="100000"/>
              </a:lnSpc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Sin “;”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dará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927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</a:t>
            </a:r>
            <a:r>
              <a:rPr spc="-20" dirty="0"/>
              <a:t>N</a:t>
            </a:r>
            <a:r>
              <a:rPr dirty="0"/>
              <a:t>SOLA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452117"/>
            <a:ext cx="5284470" cy="38985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Cuando </a:t>
            </a:r>
            <a:r>
              <a:rPr sz="1800" dirty="0">
                <a:latin typeface="Trebuchet MS"/>
                <a:cs typeface="Trebuchet MS"/>
              </a:rPr>
              <a:t>un </a:t>
            </a:r>
            <a:r>
              <a:rPr sz="1800" spc="-5" dirty="0">
                <a:latin typeface="Trebuchet MS"/>
                <a:cs typeface="Trebuchet MS"/>
              </a:rPr>
              <a:t>programa </a:t>
            </a:r>
            <a:r>
              <a:rPr sz="1800" dirty="0">
                <a:latin typeface="Trebuchet MS"/>
                <a:cs typeface="Trebuchet MS"/>
              </a:rPr>
              <a:t>es </a:t>
            </a:r>
            <a:r>
              <a:rPr sz="1800" spc="-5" dirty="0">
                <a:latin typeface="Trebuchet MS"/>
                <a:cs typeface="Trebuchet MS"/>
              </a:rPr>
              <a:t>ejecutado, </a:t>
            </a:r>
            <a:r>
              <a:rPr sz="1800" dirty="0">
                <a:latin typeface="Trebuchet MS"/>
                <a:cs typeface="Trebuchet MS"/>
              </a:rPr>
              <a:t>el </a:t>
            </a:r>
            <a:r>
              <a:rPr sz="1800" spc="-5" dirty="0">
                <a:latin typeface="Trebuchet MS"/>
                <a:cs typeface="Trebuchet MS"/>
              </a:rPr>
              <a:t>ordenador  </a:t>
            </a:r>
            <a:r>
              <a:rPr sz="1800" dirty="0" err="1">
                <a:latin typeface="Trebuchet MS"/>
                <a:cs typeface="Trebuchet MS"/>
              </a:rPr>
              <a:t>realiza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acciones.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Se encuentra como </a:t>
            </a:r>
            <a:r>
              <a:rPr sz="1800" dirty="0">
                <a:latin typeface="Trebuchet MS"/>
                <a:cs typeface="Trebuchet MS"/>
              </a:rPr>
              <a:t>un </a:t>
            </a:r>
            <a:r>
              <a:rPr sz="1800" spc="-5" dirty="0">
                <a:latin typeface="Trebuchet MS"/>
                <a:cs typeface="Trebuchet MS"/>
              </a:rPr>
              <a:t>espacio </a:t>
            </a:r>
            <a:r>
              <a:rPr sz="1800" dirty="0">
                <a:latin typeface="Trebuchet MS"/>
                <a:cs typeface="Trebuchet MS"/>
              </a:rPr>
              <a:t>en </a:t>
            </a:r>
            <a:r>
              <a:rPr sz="1800" spc="-5" dirty="0">
                <a:latin typeface="Trebuchet MS"/>
                <a:cs typeface="Trebuchet MS"/>
              </a:rPr>
              <a:t>negro debajo  del editor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 err="1">
                <a:latin typeface="Trebuchet MS"/>
                <a:cs typeface="Trebuchet MS"/>
              </a:rPr>
              <a:t>texto</a:t>
            </a:r>
            <a:r>
              <a:rPr sz="1800" spc="-5" dirty="0">
                <a:latin typeface="Trebuchet MS"/>
                <a:cs typeface="Trebuchet MS"/>
              </a:rPr>
              <a:t>.</a:t>
            </a:r>
            <a:r>
              <a:rPr lang="es-ES" sz="1800" spc="-5" dirty="0">
                <a:latin typeface="Trebuchet MS"/>
                <a:cs typeface="Trebuchet MS"/>
              </a:rPr>
              <a:t> Si usáis la versión web, se puede ver en pulsando f12 y seleccionando la pestaña Consola</a:t>
            </a:r>
            <a:r>
              <a:rPr sz="1800" spc="-5" dirty="0">
                <a:latin typeface="Trebuchet MS"/>
                <a:cs typeface="Trebuchet MS"/>
              </a:rPr>
              <a:t> Como </a:t>
            </a:r>
            <a:r>
              <a:rPr sz="1800" spc="5" dirty="0">
                <a:latin typeface="Trebuchet MS"/>
                <a:cs typeface="Trebuchet MS"/>
              </a:rPr>
              <a:t>es </a:t>
            </a:r>
            <a:r>
              <a:rPr sz="1800" spc="-5" dirty="0">
                <a:latin typeface="Trebuchet MS"/>
                <a:cs typeface="Trebuchet MS"/>
              </a:rPr>
              <a:t>muy importante  entender que ocurre dentro del programa,  existen </a:t>
            </a:r>
            <a:r>
              <a:rPr sz="1800" dirty="0">
                <a:latin typeface="Trebuchet MS"/>
                <a:cs typeface="Trebuchet MS"/>
              </a:rPr>
              <a:t>las </a:t>
            </a:r>
            <a:r>
              <a:rPr sz="1800" spc="-5" dirty="0">
                <a:latin typeface="Trebuchet MS"/>
                <a:cs typeface="Trebuchet MS"/>
              </a:rPr>
              <a:t>funciones print()</a:t>
            </a:r>
            <a:r>
              <a:rPr lang="es-ES" sz="1800" spc="-5" dirty="0">
                <a:latin typeface="Trebuchet MS"/>
                <a:cs typeface="Trebuchet MS"/>
              </a:rPr>
              <a:t> se pueden usar para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Mostrar </a:t>
            </a:r>
            <a:r>
              <a:rPr sz="1800" dirty="0">
                <a:latin typeface="Trebuchet MS"/>
                <a:cs typeface="Trebuchet MS"/>
              </a:rPr>
              <a:t>una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variable,</a:t>
            </a:r>
            <a:endParaRPr sz="1800" dirty="0">
              <a:latin typeface="Trebuchet MS"/>
              <a:cs typeface="Trebuchet MS"/>
            </a:endParaRPr>
          </a:p>
          <a:p>
            <a:pPr marL="756285" marR="5080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Confirmar que </a:t>
            </a:r>
            <a:r>
              <a:rPr sz="1800" dirty="0">
                <a:latin typeface="Trebuchet MS"/>
                <a:cs typeface="Trebuchet MS"/>
              </a:rPr>
              <a:t>ha </a:t>
            </a:r>
            <a:r>
              <a:rPr sz="1800" spc="-5" dirty="0">
                <a:latin typeface="Trebuchet MS"/>
                <a:cs typeface="Trebuchet MS"/>
              </a:rPr>
              <a:t>entrado </a:t>
            </a:r>
            <a:r>
              <a:rPr sz="1800" dirty="0">
                <a:latin typeface="Trebuchet MS"/>
                <a:cs typeface="Trebuchet MS"/>
              </a:rPr>
              <a:t>en una </a:t>
            </a:r>
            <a:r>
              <a:rPr sz="1800" spc="-5" dirty="0">
                <a:latin typeface="Trebuchet MS"/>
                <a:cs typeface="Trebuchet MS"/>
              </a:rPr>
              <a:t>condición  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bucle</a:t>
            </a:r>
            <a:endParaRPr sz="18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dirty="0">
                <a:latin typeface="Trebuchet MS"/>
                <a:cs typeface="Trebuchet MS"/>
              </a:rPr>
              <a:t>…</a:t>
            </a:r>
          </a:p>
        </p:txBody>
      </p:sp>
      <p:sp>
        <p:nvSpPr>
          <p:cNvPr id="4" name="object 4"/>
          <p:cNvSpPr/>
          <p:nvPr/>
        </p:nvSpPr>
        <p:spPr>
          <a:xfrm>
            <a:off x="6205728" y="1252727"/>
            <a:ext cx="4283964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800" y="1447800"/>
            <a:ext cx="3713988" cy="4421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668</Words>
  <Application>Microsoft Office PowerPoint</Application>
  <PresentationFormat>Panorámica</PresentationFormat>
  <Paragraphs>83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Elementos de programación</vt:lpstr>
      <vt:lpstr>P5.js, el lenguaje para gráficos</vt:lpstr>
      <vt:lpstr>Presentación de PowerPoint</vt:lpstr>
      <vt:lpstr>P5.js</vt:lpstr>
      <vt:lpstr>Elementos del código - COMENTARIOS</vt:lpstr>
      <vt:lpstr>FUNCIONES</vt:lpstr>
      <vt:lpstr>FUNCIONES</vt:lpstr>
      <vt:lpstr>FUNCIONES</vt:lpstr>
      <vt:lpstr>CONSOLA</vt:lpstr>
      <vt:lpstr>CONSOLA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9</cp:revision>
  <dcterms:created xsi:type="dcterms:W3CDTF">2021-02-15T08:07:25Z</dcterms:created>
  <dcterms:modified xsi:type="dcterms:W3CDTF">2023-02-13T10:11:14Z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2021-02-15T00:00:00Z</vt:filetime>
  </property>
</Properties>
</file>