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3B87B-F4EE-9406-4AB5-659430C3C9F6}" v="6" dt="2023-02-13T10:10:32.2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35F3B87B-F4EE-9406-4AB5-659430C3C9F6}"/>
    <pc:docChg chg="modSld">
      <pc:chgData name="Jordi Virgili Gomà" userId="S::jordi.virgili@udl.cat::15590814-2816-4d73-aa06-1e14496f9e19" providerId="AD" clId="Web-{35F3B87B-F4EE-9406-4AB5-659430C3C9F6}" dt="2023-02-13T10:10:31.831" v="1" actId="20577"/>
      <pc:docMkLst>
        <pc:docMk/>
      </pc:docMkLst>
      <pc:sldChg chg="modSp">
        <pc:chgData name="Jordi Virgili Gomà" userId="S::jordi.virgili@udl.cat::15590814-2816-4d73-aa06-1e14496f9e19" providerId="AD" clId="Web-{35F3B87B-F4EE-9406-4AB5-659430C3C9F6}" dt="2023-02-13T10:10:31.831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35F3B87B-F4EE-9406-4AB5-659430C3C9F6}" dt="2023-02-13T10:10:31.831" v="1" actId="20577"/>
          <ac:spMkLst>
            <pc:docMk/>
            <pc:sldMk cId="0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43327" y="2090877"/>
            <a:ext cx="5625083" cy="379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438400" y="2286000"/>
            <a:ext cx="5055108" cy="3226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6"/>
                </a:lnTo>
                <a:lnTo>
                  <a:pt x="449364" y="2845306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909" y="591134"/>
            <a:ext cx="1069218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452117"/>
            <a:ext cx="1115060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4928" y="3681984"/>
            <a:ext cx="4763770" cy="3176270"/>
          </a:xfrm>
          <a:custGeom>
            <a:avLst/>
            <a:gdLst/>
            <a:ahLst/>
            <a:cxnLst/>
            <a:rect l="l" t="t" r="r" b="b"/>
            <a:pathLst>
              <a:path w="4763770" h="3176270">
                <a:moveTo>
                  <a:pt x="4763770" y="0"/>
                </a:moveTo>
                <a:lnTo>
                  <a:pt x="0" y="3175697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2" y="0"/>
                </a:moveTo>
                <a:lnTo>
                  <a:pt x="2042668" y="0"/>
                </a:lnTo>
                <a:lnTo>
                  <a:pt x="0" y="6857998"/>
                </a:lnTo>
                <a:lnTo>
                  <a:pt x="3006852" y="6857998"/>
                </a:lnTo>
                <a:lnTo>
                  <a:pt x="3006852" y="0"/>
                </a:lnTo>
                <a:close/>
              </a:path>
            </a:pathLst>
          </a:custGeom>
          <a:solidFill>
            <a:srgbClr val="92278F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4247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244" y="0"/>
                </a:moveTo>
                <a:lnTo>
                  <a:pt x="0" y="0"/>
                </a:lnTo>
                <a:lnTo>
                  <a:pt x="1208024" y="6857998"/>
                </a:lnTo>
                <a:lnTo>
                  <a:pt x="2587244" y="6857998"/>
                </a:lnTo>
                <a:lnTo>
                  <a:pt x="2587244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2164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54" y="0"/>
                </a:moveTo>
                <a:lnTo>
                  <a:pt x="0" y="3809998"/>
                </a:lnTo>
                <a:lnTo>
                  <a:pt x="3259454" y="3809998"/>
                </a:lnTo>
                <a:lnTo>
                  <a:pt x="3259454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7547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896" y="0"/>
                </a:moveTo>
                <a:lnTo>
                  <a:pt x="0" y="0"/>
                </a:lnTo>
                <a:lnTo>
                  <a:pt x="2467355" y="6857998"/>
                </a:lnTo>
                <a:lnTo>
                  <a:pt x="2850896" y="6857998"/>
                </a:lnTo>
                <a:lnTo>
                  <a:pt x="2850896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74" y="0"/>
                </a:moveTo>
                <a:lnTo>
                  <a:pt x="1018921" y="0"/>
                </a:lnTo>
                <a:lnTo>
                  <a:pt x="0" y="6857998"/>
                </a:lnTo>
                <a:lnTo>
                  <a:pt x="1290574" y="6857998"/>
                </a:lnTo>
                <a:lnTo>
                  <a:pt x="1290574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21" y="0"/>
                </a:moveTo>
                <a:lnTo>
                  <a:pt x="0" y="0"/>
                </a:lnTo>
                <a:lnTo>
                  <a:pt x="1107185" y="6857998"/>
                </a:lnTo>
                <a:lnTo>
                  <a:pt x="1247521" y="6857998"/>
                </a:lnTo>
                <a:lnTo>
                  <a:pt x="1247521" y="0"/>
                </a:lnTo>
                <a:close/>
              </a:path>
            </a:pathLst>
          </a:custGeom>
          <a:solidFill>
            <a:srgbClr val="48124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53" y="0"/>
                </a:moveTo>
                <a:lnTo>
                  <a:pt x="0" y="3267242"/>
                </a:lnTo>
                <a:lnTo>
                  <a:pt x="1816353" y="3267242"/>
                </a:lnTo>
                <a:lnTo>
                  <a:pt x="1816353" y="0"/>
                </a:lnTo>
                <a:close/>
              </a:path>
            </a:pathLst>
          </a:custGeom>
          <a:solidFill>
            <a:srgbClr val="481246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3406" y="1843278"/>
            <a:ext cx="8535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Elements </a:t>
            </a:r>
            <a:r>
              <a:rPr sz="5400" spc="-5" dirty="0"/>
              <a:t>de</a:t>
            </a:r>
            <a:r>
              <a:rPr sz="5400" spc="-15" dirty="0"/>
              <a:t> </a:t>
            </a:r>
            <a:r>
              <a:rPr sz="5400" spc="-20" dirty="0" err="1"/>
              <a:t>programació</a:t>
            </a:r>
            <a:endParaRPr sz="5400" dirty="0"/>
          </a:p>
        </p:txBody>
      </p:sp>
      <p:sp>
        <p:nvSpPr>
          <p:cNvPr id="13" name="object 13"/>
          <p:cNvSpPr txBox="1"/>
          <p:nvPr/>
        </p:nvSpPr>
        <p:spPr>
          <a:xfrm>
            <a:off x="3153536" y="3100832"/>
            <a:ext cx="4515485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7E7E7E"/>
                </a:solidFill>
                <a:latin typeface="Trebuchet MS"/>
                <a:cs typeface="Trebuchet MS"/>
              </a:rPr>
              <a:t>DDTeC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20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22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3</a:t>
            </a:r>
            <a:r>
              <a:rPr sz="2000" spc="-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7E7E7E"/>
                </a:solidFill>
                <a:latin typeface="Trebuchet MS"/>
                <a:cs typeface="Trebuchet MS"/>
              </a:rPr>
              <a:t>– Prof: </a:t>
            </a:r>
            <a:r>
              <a:rPr lang="es-ES" sz="2000" spc="-5" dirty="0">
                <a:solidFill>
                  <a:srgbClr val="7E7E7E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4399788"/>
            <a:ext cx="1295400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6916" y="4399788"/>
            <a:ext cx="3628644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27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dirty="0"/>
              <a:t>SOLA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349755"/>
            <a:ext cx="616712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8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sz="1800" spc="-5" dirty="0" err="1">
                <a:latin typeface="Consolas"/>
                <a:cs typeface="Consolas"/>
              </a:rPr>
              <a:t>imprimir</a:t>
            </a:r>
            <a:r>
              <a:rPr sz="1800" spc="-5" dirty="0">
                <a:latin typeface="Consolas"/>
                <a:cs typeface="Consolas"/>
              </a:rPr>
              <a:t> “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GDDTeC</a:t>
            </a:r>
            <a:r>
              <a:rPr sz="1800" spc="-5" dirty="0">
                <a:latin typeface="Consolas"/>
                <a:cs typeface="Consolas"/>
              </a:rPr>
              <a:t>...” en la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 err="1">
                <a:latin typeface="Consolas"/>
                <a:cs typeface="Consolas"/>
              </a:rPr>
              <a:t>consola</a:t>
            </a:r>
            <a:r>
              <a:rPr sz="1800" spc="-5" dirty="0">
                <a:latin typeface="Consolas"/>
                <a:cs typeface="Consolas"/>
              </a:rPr>
              <a:t> 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print(“GDDTeC...”);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//imprimir una variable</a:t>
            </a:r>
            <a:endParaRPr lang="es-ES" spc="-5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1800" spc="-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45;  prin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t(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lang="es-ES" sz="1800" spc="-5" dirty="0" err="1">
                <a:latin typeface="Consolas"/>
                <a:cs typeface="Consolas"/>
              </a:rPr>
              <a:t>amb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commes</a:t>
            </a:r>
            <a:r>
              <a:rPr lang="es-ES" sz="1800" spc="-5" dirty="0">
                <a:latin typeface="Consolas"/>
                <a:cs typeface="Consolas"/>
              </a:rPr>
              <a:t> es </a:t>
            </a:r>
            <a:r>
              <a:rPr lang="es-ES" sz="1800" spc="-5" dirty="0" err="1">
                <a:latin typeface="Consolas"/>
                <a:cs typeface="Consolas"/>
              </a:rPr>
              <a:t>refereix</a:t>
            </a:r>
            <a:r>
              <a:rPr lang="es-ES" sz="1800" spc="-5" dirty="0">
                <a:latin typeface="Consolas"/>
                <a:cs typeface="Consolas"/>
              </a:rPr>
              <a:t> a </a:t>
            </a:r>
            <a:r>
              <a:rPr lang="es-ES" sz="1800" spc="-5" dirty="0" err="1">
                <a:latin typeface="Consolas"/>
                <a:cs typeface="Consolas"/>
              </a:rPr>
              <a:t>caràcters</a:t>
            </a:r>
            <a:r>
              <a:rPr lang="es-ES" sz="1800" spc="-5" dirty="0">
                <a:latin typeface="Consolas"/>
                <a:cs typeface="Consolas"/>
              </a:rPr>
              <a:t>, </a:t>
            </a:r>
            <a:r>
              <a:rPr lang="es-ES" sz="1800" spc="-5" dirty="0" err="1">
                <a:latin typeface="Consolas"/>
                <a:cs typeface="Consolas"/>
              </a:rPr>
              <a:t>sense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comilles</a:t>
            </a:r>
            <a:r>
              <a:rPr lang="es-ES" sz="1800" spc="-5" dirty="0">
                <a:latin typeface="Consolas"/>
                <a:cs typeface="Consolas"/>
              </a:rPr>
              <a:t> a </a:t>
            </a:r>
            <a:r>
              <a:rPr lang="es-ES" sz="1800" spc="-5" dirty="0" err="1">
                <a:latin typeface="Consolas"/>
                <a:cs typeface="Consolas"/>
              </a:rPr>
              <a:t>numerals</a:t>
            </a:r>
            <a:endParaRPr lang="es-ES" sz="1800" spc="-5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18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10;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int </a:t>
            </a:r>
            <a:r>
              <a:rPr sz="1800" dirty="0">
                <a:solidFill>
                  <a:srgbClr val="006FC0"/>
                </a:solidFill>
                <a:latin typeface="Consolas"/>
                <a:cs typeface="Consolas"/>
              </a:rPr>
              <a:t>y =</a:t>
            </a:r>
            <a:r>
              <a:rPr sz="1800" spc="-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25;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pc="-5" dirty="0" err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rint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x+y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) == 35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;</a:t>
            </a:r>
            <a:endParaRPr lang="es-ES" sz="1800" spc="-5" dirty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pc="-5" dirty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lang="es-ES" sz="1800" spc="-10" dirty="0" err="1">
                <a:solidFill>
                  <a:srgbClr val="006FC0"/>
                </a:solidFill>
                <a:latin typeface="Consolas"/>
                <a:cs typeface="Consolas"/>
              </a:rPr>
              <a:t>int</a:t>
            </a:r>
            <a:r>
              <a:rPr lang="es-ES" sz="1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lang="es-ES" sz="18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lang="es-ES" sz="1800" spc="-20" dirty="0">
                <a:solidFill>
                  <a:srgbClr val="006FC0"/>
                </a:solidFill>
                <a:latin typeface="Consolas"/>
                <a:cs typeface="Consolas"/>
              </a:rPr>
              <a:t> “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10”;</a:t>
            </a:r>
            <a:endParaRPr lang="es-ES"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800" spc="-10" dirty="0" err="1">
                <a:solidFill>
                  <a:srgbClr val="006FC0"/>
                </a:solidFill>
                <a:latin typeface="Consolas"/>
                <a:cs typeface="Consolas"/>
              </a:rPr>
              <a:t>int</a:t>
            </a:r>
            <a:r>
              <a:rPr lang="es-ES" sz="1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lang="es-ES" sz="1800" dirty="0">
                <a:solidFill>
                  <a:srgbClr val="006FC0"/>
                </a:solidFill>
                <a:latin typeface="Consolas"/>
                <a:cs typeface="Consolas"/>
              </a:rPr>
              <a:t>y =</a:t>
            </a:r>
            <a:r>
              <a:rPr lang="es-ES" sz="1800" spc="-95" dirty="0">
                <a:solidFill>
                  <a:srgbClr val="006FC0"/>
                </a:solidFill>
                <a:latin typeface="Consolas"/>
                <a:cs typeface="Consolas"/>
              </a:rPr>
              <a:t> “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25”;</a:t>
            </a:r>
            <a:endParaRPr lang="es-ES"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pc="-5" dirty="0" err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rint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(</a:t>
            </a:r>
            <a:r>
              <a:rPr lang="es-ES" sz="1800" spc="-5" dirty="0" err="1">
                <a:solidFill>
                  <a:srgbClr val="006FC0"/>
                </a:solidFill>
                <a:latin typeface="Consolas"/>
                <a:cs typeface="Consolas"/>
              </a:rPr>
              <a:t>x+y</a:t>
            </a:r>
            <a:r>
              <a:rPr lang="es-ES" sz="1800" spc="-5" dirty="0">
                <a:solidFill>
                  <a:srgbClr val="006FC0"/>
                </a:solidFill>
                <a:latin typeface="Consolas"/>
                <a:cs typeface="Consolas"/>
              </a:rPr>
              <a:t>) == “1025”;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128" y="1542224"/>
            <a:ext cx="3963924" cy="4610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00" y="1737360"/>
            <a:ext cx="3393947" cy="404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6672" y="4553458"/>
            <a:ext cx="2790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¡G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0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dirty="0">
                <a:solidFill>
                  <a:srgbClr val="6C1C6B"/>
                </a:solidFill>
                <a:latin typeface="Trebuchet MS"/>
                <a:cs typeface="Trebuchet MS"/>
              </a:rPr>
              <a:t>c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i</a:t>
            </a:r>
            <a:r>
              <a:rPr lang="es-ES" sz="5400" spc="-5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>
                <a:solidFill>
                  <a:srgbClr val="6C1C6B"/>
                </a:solidFill>
                <a:latin typeface="Trebuchet MS"/>
                <a:cs typeface="Trebuchet MS"/>
              </a:rPr>
              <a:t>s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!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088" y="707136"/>
            <a:ext cx="6496050" cy="414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0986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P5.js, el </a:t>
            </a:r>
            <a:r>
              <a:rPr lang="es-ES" spc="-5" dirty="0" err="1"/>
              <a:t>llenguatge</a:t>
            </a:r>
            <a:r>
              <a:rPr lang="es-ES" spc="-5" dirty="0"/>
              <a:t> per a </a:t>
            </a:r>
            <a:r>
              <a:rPr lang="es-ES" spc="-5" dirty="0" err="1"/>
              <a:t>gràfics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770710"/>
            <a:ext cx="8522970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P5.js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una biblioteca de JavaScript per a la </a:t>
            </a:r>
            <a:r>
              <a:rPr lang="es-ES" sz="1800" spc="-5" dirty="0" err="1">
                <a:latin typeface="Trebuchet MS"/>
                <a:cs typeface="Trebuchet MS"/>
              </a:rPr>
              <a:t>programació</a:t>
            </a:r>
            <a:r>
              <a:rPr lang="es-ES" sz="1800" spc="-5" dirty="0">
                <a:latin typeface="Trebuchet MS"/>
                <a:cs typeface="Trebuchet MS"/>
              </a:rPr>
              <a:t> creativa, </a:t>
            </a:r>
            <a:r>
              <a:rPr lang="es-ES" sz="1800" spc="-5" dirty="0" err="1">
                <a:latin typeface="Trebuchet MS"/>
                <a:cs typeface="Trebuchet MS"/>
              </a:rPr>
              <a:t>amb</a:t>
            </a:r>
            <a:r>
              <a:rPr lang="es-ES" sz="1800" spc="-5" dirty="0">
                <a:latin typeface="Trebuchet MS"/>
                <a:cs typeface="Trebuchet MS"/>
              </a:rPr>
              <a:t> la idea de programar </a:t>
            </a:r>
            <a:r>
              <a:rPr lang="es-ES" sz="1800" spc="-5" dirty="0" err="1">
                <a:latin typeface="Trebuchet MS"/>
                <a:cs typeface="Trebuchet MS"/>
              </a:rPr>
              <a:t>sigui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accessible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inclusiu</a:t>
            </a:r>
            <a:r>
              <a:rPr lang="es-ES" sz="1800" spc="-5" dirty="0">
                <a:latin typeface="Trebuchet MS"/>
                <a:cs typeface="Trebuchet MS"/>
              </a:rPr>
              <a:t> per a </a:t>
            </a:r>
            <a:r>
              <a:rPr lang="es-ES" sz="1800" spc="-5" dirty="0" err="1">
                <a:latin typeface="Trebuchet MS"/>
                <a:cs typeface="Trebuchet MS"/>
              </a:rPr>
              <a:t>artistes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dissenyadors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educadors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principiants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qualsevol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altra</a:t>
            </a:r>
            <a:r>
              <a:rPr lang="es-ES" sz="1800" spc="-5" dirty="0">
                <a:latin typeface="Trebuchet MS"/>
                <a:cs typeface="Trebuchet MS"/>
              </a:rPr>
              <a:t> persona.</a:t>
            </a:r>
          </a:p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spc="-5" dirty="0">
              <a:latin typeface="Trebuchet MS"/>
              <a:cs typeface="Trebuchet MS"/>
            </a:endParaRPr>
          </a:p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P5.js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gratuït</a:t>
            </a:r>
            <a:r>
              <a:rPr lang="es-ES" sz="1800" spc="-5" dirty="0">
                <a:latin typeface="Trebuchet MS"/>
                <a:cs typeface="Trebuchet MS"/>
              </a:rPr>
              <a:t> i de </a:t>
            </a:r>
            <a:r>
              <a:rPr lang="es-ES" sz="1800" spc="-5" dirty="0" err="1">
                <a:latin typeface="Trebuchet MS"/>
                <a:cs typeface="Trebuchet MS"/>
              </a:rPr>
              <a:t>codi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obert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perquè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creiem</a:t>
            </a:r>
            <a:r>
              <a:rPr lang="es-ES" sz="1800" spc="-5" dirty="0">
                <a:latin typeface="Trebuchet MS"/>
                <a:cs typeface="Trebuchet MS"/>
              </a:rPr>
              <a:t> que el </a:t>
            </a:r>
            <a:r>
              <a:rPr lang="es-ES" sz="1800" spc="-5" dirty="0" err="1">
                <a:latin typeface="Trebuchet MS"/>
                <a:cs typeface="Trebuchet MS"/>
              </a:rPr>
              <a:t>programari</a:t>
            </a:r>
            <a:r>
              <a:rPr lang="es-ES" sz="1800" spc="-5" dirty="0">
                <a:latin typeface="Trebuchet MS"/>
                <a:cs typeface="Trebuchet MS"/>
              </a:rPr>
              <a:t> i les</a:t>
            </a:r>
          </a:p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eines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aprendre</a:t>
            </a:r>
            <a:r>
              <a:rPr lang="es-ES" sz="1800" spc="-5" dirty="0">
                <a:latin typeface="Trebuchet MS"/>
                <a:cs typeface="Trebuchet MS"/>
              </a:rPr>
              <a:t>-han de ser </a:t>
            </a:r>
            <a:r>
              <a:rPr lang="es-ES" sz="1800" spc="-5" dirty="0" err="1">
                <a:latin typeface="Trebuchet MS"/>
                <a:cs typeface="Trebuchet MS"/>
              </a:rPr>
              <a:t>accessibles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tothom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z="1800" spc="-5" dirty="0">
              <a:latin typeface="Trebuchet MS"/>
              <a:cs typeface="Trebuchet MS"/>
            </a:endParaRPr>
          </a:p>
          <a:p>
            <a:pPr marL="299085" marR="14604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p5.js té un </a:t>
            </a:r>
            <a:r>
              <a:rPr lang="es-ES" sz="1800" spc="-5" dirty="0" err="1">
                <a:latin typeface="Trebuchet MS"/>
                <a:cs typeface="Trebuchet MS"/>
              </a:rPr>
              <a:t>conjunt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complet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funcionalitats</a:t>
            </a:r>
            <a:r>
              <a:rPr lang="es-ES" sz="1800" spc="-5" dirty="0">
                <a:latin typeface="Trebuchet MS"/>
                <a:cs typeface="Trebuchet MS"/>
              </a:rPr>
              <a:t> per </a:t>
            </a:r>
            <a:r>
              <a:rPr lang="es-ES" sz="1800" spc="-5" dirty="0" err="1">
                <a:latin typeface="Trebuchet MS"/>
                <a:cs typeface="Trebuchet MS"/>
              </a:rPr>
              <a:t>dibuixar</a:t>
            </a:r>
            <a:r>
              <a:rPr lang="es-ES" sz="1800" spc="-5" dirty="0">
                <a:latin typeface="Trebuchet MS"/>
                <a:cs typeface="Trebuchet MS"/>
              </a:rPr>
              <a:t>. No </a:t>
            </a:r>
            <a:r>
              <a:rPr lang="es-ES" sz="1800" spc="-5" dirty="0" err="1">
                <a:latin typeface="Trebuchet MS"/>
                <a:cs typeface="Trebuchet MS"/>
              </a:rPr>
              <a:t>obstant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això</a:t>
            </a:r>
            <a:r>
              <a:rPr lang="es-ES" sz="1800" spc="-5" dirty="0">
                <a:latin typeface="Trebuchet MS"/>
                <a:cs typeface="Trebuchet MS"/>
              </a:rPr>
              <a:t>, no </a:t>
            </a:r>
            <a:r>
              <a:rPr lang="es-ES" sz="1800" spc="-5" dirty="0" err="1">
                <a:latin typeface="Trebuchet MS"/>
                <a:cs typeface="Trebuchet MS"/>
              </a:rPr>
              <a:t>estàs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limitat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només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dibuixar</a:t>
            </a:r>
            <a:r>
              <a:rPr lang="es-ES" sz="1800" spc="-5" dirty="0">
                <a:latin typeface="Trebuchet MS"/>
                <a:cs typeface="Trebuchet MS"/>
              </a:rPr>
              <a:t> en el </a:t>
            </a:r>
            <a:r>
              <a:rPr lang="es-ES" sz="1800" spc="-5" dirty="0" err="1">
                <a:latin typeface="Trebuchet MS"/>
                <a:cs typeface="Trebuchet MS"/>
              </a:rPr>
              <a:t>teu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llenç</a:t>
            </a:r>
            <a:r>
              <a:rPr lang="es-ES" sz="1800" spc="-5" dirty="0">
                <a:latin typeface="Trebuchet MS"/>
                <a:cs typeface="Trebuchet MS"/>
              </a:rPr>
              <a:t>. </a:t>
            </a:r>
            <a:r>
              <a:rPr lang="es-ES" sz="1800" spc="-5" dirty="0" err="1">
                <a:latin typeface="Trebuchet MS"/>
                <a:cs typeface="Trebuchet MS"/>
              </a:rPr>
              <a:t>Pots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utilitzar</a:t>
            </a:r>
            <a:r>
              <a:rPr lang="es-ES" sz="1800" spc="-5" dirty="0">
                <a:latin typeface="Trebuchet MS"/>
                <a:cs typeface="Trebuchet MS"/>
              </a:rPr>
              <a:t> la </a:t>
            </a:r>
            <a:r>
              <a:rPr lang="es-ES" sz="1800" spc="-5" dirty="0" err="1">
                <a:latin typeface="Trebuchet MS"/>
                <a:cs typeface="Trebuchet MS"/>
              </a:rPr>
              <a:t>pàgina</a:t>
            </a:r>
            <a:r>
              <a:rPr lang="es-ES" sz="1800" spc="-5" dirty="0">
                <a:latin typeface="Trebuchet MS"/>
                <a:cs typeface="Trebuchet MS"/>
              </a:rPr>
              <a:t> de navegador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teu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llenç</a:t>
            </a:r>
            <a:r>
              <a:rPr lang="es-ES" sz="1800" spc="-5" dirty="0">
                <a:latin typeface="Trebuchet MS"/>
                <a:cs typeface="Trebuchet MS"/>
              </a:rPr>
              <a:t> per a </a:t>
            </a:r>
            <a:r>
              <a:rPr lang="es-ES" sz="1800" spc="-5" dirty="0" err="1">
                <a:latin typeface="Trebuchet MS"/>
                <a:cs typeface="Trebuchet MS"/>
              </a:rPr>
              <a:t>text</a:t>
            </a:r>
            <a:r>
              <a:rPr lang="es-ES" sz="1800" spc="-5" dirty="0">
                <a:latin typeface="Trebuchet MS"/>
                <a:cs typeface="Trebuchet MS"/>
              </a:rPr>
              <a:t>, vídeo, </a:t>
            </a:r>
            <a:r>
              <a:rPr lang="es-ES" sz="1800" spc="-5" dirty="0" err="1">
                <a:latin typeface="Trebuchet MS"/>
                <a:cs typeface="Trebuchet MS"/>
              </a:rPr>
              <a:t>càmera</a:t>
            </a:r>
            <a:r>
              <a:rPr lang="es-ES" sz="1800" spc="-5" dirty="0">
                <a:latin typeface="Trebuchet MS"/>
                <a:cs typeface="Trebuchet MS"/>
              </a:rPr>
              <a:t> web i so. 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600" y="4951476"/>
            <a:ext cx="5163311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353" y="1719453"/>
            <a:ext cx="347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Web </a:t>
            </a:r>
            <a:r>
              <a:rPr sz="1800" spc="-5" dirty="0">
                <a:latin typeface="Calibri"/>
                <a:cs typeface="Calibri"/>
              </a:rPr>
              <a:t>editor: </a:t>
            </a:r>
            <a:r>
              <a:rPr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https://editor.p5js.org/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909" y="591134"/>
            <a:ext cx="80892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spc="-5" dirty="0">
                <a:solidFill>
                  <a:srgbClr val="6C1C6B"/>
                </a:solidFill>
                <a:latin typeface="Trebuchet MS"/>
                <a:cs typeface="Trebuchet MS"/>
              </a:rPr>
              <a:t>P5.js, el </a:t>
            </a:r>
            <a:r>
              <a:rPr lang="es-ES" sz="3600" spc="-5" dirty="0" err="1">
                <a:solidFill>
                  <a:srgbClr val="6C1C6B"/>
                </a:solidFill>
                <a:latin typeface="Trebuchet MS"/>
                <a:cs typeface="Trebuchet MS"/>
              </a:rPr>
              <a:t>llenguatge</a:t>
            </a:r>
            <a:r>
              <a:rPr lang="es-ES" sz="3600" spc="-5" dirty="0">
                <a:solidFill>
                  <a:srgbClr val="6C1C6B"/>
                </a:solidFill>
                <a:latin typeface="Trebuchet MS"/>
                <a:cs typeface="Trebuchet MS"/>
              </a:rPr>
              <a:t> per a </a:t>
            </a:r>
            <a:r>
              <a:rPr lang="es-ES" sz="3600" spc="-5" dirty="0" err="1">
                <a:solidFill>
                  <a:srgbClr val="6C1C6B"/>
                </a:solidFill>
                <a:latin typeface="Trebuchet MS"/>
                <a:cs typeface="Trebuchet MS"/>
              </a:rPr>
              <a:t>gràfics</a:t>
            </a:r>
            <a:endParaRPr lang="es-ES"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04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P5</a:t>
            </a:r>
            <a:r>
              <a:rPr spc="-10" dirty="0"/>
              <a:t>.</a:t>
            </a:r>
            <a:r>
              <a:rPr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18284"/>
            <a:ext cx="490474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P5.js </a:t>
            </a:r>
            <a:r>
              <a:rPr lang="es-ES" sz="1800" spc="-5" dirty="0" err="1">
                <a:latin typeface="Trebuchet MS"/>
                <a:cs typeface="Trebuchet MS"/>
              </a:rPr>
              <a:t>pot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emmagatzemar</a:t>
            </a:r>
            <a:r>
              <a:rPr lang="es-ES" sz="1800" spc="-5" dirty="0">
                <a:latin typeface="Trebuchet MS"/>
                <a:cs typeface="Trebuchet MS"/>
              </a:rPr>
              <a:t> i modificar </a:t>
            </a:r>
            <a:r>
              <a:rPr lang="es-ES" sz="1800" spc="-5" dirty="0" err="1">
                <a:latin typeface="Trebuchet MS"/>
                <a:cs typeface="Trebuchet MS"/>
              </a:rPr>
              <a:t>molts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tipus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dades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números, </a:t>
            </a:r>
            <a:r>
              <a:rPr lang="es-ES" sz="1800" spc="-5" dirty="0" err="1">
                <a:latin typeface="Trebuchet MS"/>
                <a:cs typeface="Trebuchet MS"/>
              </a:rPr>
              <a:t>lletres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paraules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imatges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colors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fonts</a:t>
            </a:r>
            <a:r>
              <a:rPr lang="es-ES" sz="1800" spc="-5" dirty="0">
                <a:latin typeface="Trebuchet MS"/>
                <a:cs typeface="Trebuchet MS"/>
              </a:rPr>
              <a:t> i </a:t>
            </a:r>
            <a:r>
              <a:rPr lang="es-ES" sz="1800" spc="-5" dirty="0" err="1">
                <a:latin typeface="Trebuchet MS"/>
                <a:cs typeface="Trebuchet MS"/>
              </a:rPr>
              <a:t>valors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booleans</a:t>
            </a:r>
            <a:r>
              <a:rPr lang="es-ES" sz="1800" spc="-5" dirty="0">
                <a:latin typeface="Trebuchet MS"/>
                <a:cs typeface="Trebuchet MS"/>
              </a:rPr>
              <a:t> (true i false).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lang="es-ES" spc="-5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El </a:t>
            </a:r>
            <a:r>
              <a:rPr lang="es-ES" sz="1800" spc="-5" dirty="0" err="1">
                <a:latin typeface="Trebuchet MS"/>
                <a:cs typeface="Trebuchet MS"/>
              </a:rPr>
              <a:t>fet</a:t>
            </a:r>
            <a:r>
              <a:rPr lang="es-ES" sz="1800" spc="-5" dirty="0">
                <a:latin typeface="Trebuchet MS"/>
                <a:cs typeface="Trebuchet MS"/>
              </a:rPr>
              <a:t> de guardar </a:t>
            </a:r>
            <a:r>
              <a:rPr lang="es-ES" sz="1800" spc="-5" dirty="0" err="1">
                <a:latin typeface="Trebuchet MS"/>
                <a:cs typeface="Trebuchet MS"/>
              </a:rPr>
              <a:t>dades</a:t>
            </a:r>
            <a:r>
              <a:rPr lang="es-ES" sz="1800" spc="-5" dirty="0">
                <a:latin typeface="Trebuchet MS"/>
                <a:cs typeface="Trebuchet MS"/>
              </a:rPr>
              <a:t> implica un </a:t>
            </a:r>
            <a:r>
              <a:rPr lang="es-ES" sz="1800" spc="-5" dirty="0" err="1">
                <a:latin typeface="Trebuchet MS"/>
                <a:cs typeface="Trebuchet MS"/>
              </a:rPr>
              <a:t>major</a:t>
            </a:r>
            <a:r>
              <a:rPr lang="es-ES" sz="1800" spc="-5" dirty="0">
                <a:latin typeface="Trebuchet MS"/>
                <a:cs typeface="Trebuchet MS"/>
              </a:rPr>
              <a:t> o menor </a:t>
            </a:r>
            <a:r>
              <a:rPr lang="es-ES" sz="1800" spc="-5" dirty="0" err="1">
                <a:latin typeface="Trebuchet MS"/>
                <a:cs typeface="Trebuchet MS"/>
              </a:rPr>
              <a:t>ús</a:t>
            </a:r>
            <a:r>
              <a:rPr lang="es-ES" sz="1800" spc="-5" dirty="0">
                <a:latin typeface="Trebuchet MS"/>
                <a:cs typeface="Trebuchet MS"/>
              </a:rPr>
              <a:t> de la </a:t>
            </a:r>
            <a:r>
              <a:rPr lang="es-ES" sz="1800" spc="-5" dirty="0" err="1">
                <a:latin typeface="Trebuchet MS"/>
                <a:cs typeface="Trebuchet MS"/>
              </a:rPr>
              <a:t>memòria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l'ordinador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on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estiguem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treballant</a:t>
            </a:r>
            <a:r>
              <a:rPr lang="es-ES" sz="1800" spc="-5" dirty="0">
                <a:latin typeface="Trebuchet MS"/>
                <a:cs typeface="Trebuchet MS"/>
              </a:rPr>
              <a:t>. No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el </a:t>
            </a:r>
            <a:r>
              <a:rPr lang="es-ES" sz="1800" spc="-5" dirty="0" err="1">
                <a:latin typeface="Trebuchet MS"/>
                <a:cs typeface="Trebuchet MS"/>
              </a:rPr>
              <a:t>mateix</a:t>
            </a:r>
            <a:r>
              <a:rPr lang="es-ES" sz="1800" spc="-5" dirty="0">
                <a:latin typeface="Trebuchet MS"/>
                <a:cs typeface="Trebuchet MS"/>
              </a:rPr>
              <a:t> guardar la </a:t>
            </a:r>
            <a:r>
              <a:rPr lang="es-ES" sz="1800" spc="-5" dirty="0" err="1">
                <a:latin typeface="Trebuchet MS"/>
                <a:cs typeface="Trebuchet MS"/>
              </a:rPr>
              <a:t>paraula</a:t>
            </a:r>
            <a:r>
              <a:rPr lang="es-ES" sz="1800" spc="-5" dirty="0">
                <a:latin typeface="Trebuchet MS"/>
                <a:cs typeface="Trebuchet MS"/>
              </a:rPr>
              <a:t> "</a:t>
            </a:r>
            <a:r>
              <a:rPr lang="es-ES" sz="1800" spc="-5" dirty="0" err="1">
                <a:latin typeface="Trebuchet MS"/>
                <a:cs typeface="Trebuchet MS"/>
              </a:rPr>
              <a:t>Alpicat</a:t>
            </a:r>
            <a:r>
              <a:rPr lang="es-ES" sz="1800" spc="-5" dirty="0">
                <a:latin typeface="Trebuchet MS"/>
                <a:cs typeface="Trebuchet MS"/>
              </a:rPr>
              <a:t>" de guardar </a:t>
            </a:r>
            <a:r>
              <a:rPr lang="es-ES" sz="1800" spc="-5" dirty="0" err="1">
                <a:latin typeface="Trebuchet MS"/>
                <a:cs typeface="Trebuchet MS"/>
              </a:rPr>
              <a:t>simplement</a:t>
            </a:r>
            <a:r>
              <a:rPr lang="es-ES" sz="1800" spc="-5" dirty="0">
                <a:latin typeface="Trebuchet MS"/>
                <a:cs typeface="Trebuchet MS"/>
              </a:rPr>
              <a:t> la "A". Cada dada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representat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una </a:t>
            </a:r>
            <a:r>
              <a:rPr lang="es-ES" sz="1800" spc="-5" dirty="0" err="1">
                <a:latin typeface="Trebuchet MS"/>
                <a:cs typeface="Trebuchet MS"/>
              </a:rPr>
              <a:t>sèrie</a:t>
            </a:r>
            <a:r>
              <a:rPr lang="es-ES" sz="1800" spc="-5" dirty="0">
                <a:latin typeface="Trebuchet MS"/>
                <a:cs typeface="Trebuchet MS"/>
              </a:rPr>
              <a:t> de bits (0 i 1).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200" y="2286000"/>
            <a:ext cx="2971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7720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Elements del </a:t>
            </a:r>
            <a:r>
              <a:rPr dirty="0"/>
              <a:t>c</a:t>
            </a:r>
            <a:r>
              <a:rPr lang="es-ES" dirty="0"/>
              <a:t>o</a:t>
            </a:r>
            <a:r>
              <a:rPr dirty="0"/>
              <a:t>di -</a:t>
            </a:r>
            <a:r>
              <a:rPr spc="-160" dirty="0"/>
              <a:t> </a:t>
            </a:r>
            <a:r>
              <a:rPr lang="es-ES" spc="-5" dirty="0"/>
              <a:t>COMENTARIS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518284"/>
            <a:ext cx="8522970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spc="-15" dirty="0">
                <a:latin typeface="Trebuchet MS"/>
                <a:cs typeface="Trebuchet MS"/>
              </a:rPr>
              <a:t>Processing </a:t>
            </a:r>
            <a:r>
              <a:rPr lang="es-ES" sz="1800" spc="-15" dirty="0" err="1">
                <a:latin typeface="Trebuchet MS"/>
                <a:cs typeface="Trebuchet MS"/>
              </a:rPr>
              <a:t>permet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afegir</a:t>
            </a:r>
            <a:r>
              <a:rPr lang="es-ES" sz="1800" spc="-15" dirty="0">
                <a:latin typeface="Trebuchet MS"/>
                <a:cs typeface="Trebuchet MS"/>
              </a:rPr>
              <a:t> notes en </a:t>
            </a:r>
            <a:r>
              <a:rPr lang="es-ES" sz="1800" spc="-15" dirty="0" err="1">
                <a:latin typeface="Trebuchet MS"/>
                <a:cs typeface="Trebuchet MS"/>
              </a:rPr>
              <a:t>qualsevol</a:t>
            </a:r>
            <a:r>
              <a:rPr lang="es-ES" sz="1800" spc="-15" dirty="0">
                <a:latin typeface="Trebuchet MS"/>
                <a:cs typeface="Trebuchet MS"/>
              </a:rPr>
              <a:t> sector </a:t>
            </a:r>
            <a:r>
              <a:rPr lang="es-ES" sz="1800" spc="-15" dirty="0" err="1">
                <a:latin typeface="Trebuchet MS"/>
                <a:cs typeface="Trebuchet MS"/>
              </a:rPr>
              <a:t>d'el</a:t>
            </a:r>
            <a:r>
              <a:rPr lang="es-ES" sz="1800" spc="-15" dirty="0">
                <a:latin typeface="Trebuchet MS"/>
                <a:cs typeface="Trebuchet MS"/>
              </a:rPr>
              <a:t> </a:t>
            </a:r>
            <a:r>
              <a:rPr lang="es-ES" sz="1800" spc="-15" dirty="0" err="1">
                <a:latin typeface="Trebuchet MS"/>
                <a:cs typeface="Trebuchet MS"/>
              </a:rPr>
              <a:t>codi</a:t>
            </a:r>
            <a:r>
              <a:rPr lang="es-ES" spc="-15" dirty="0">
                <a:latin typeface="Trebuchet MS"/>
                <a:cs typeface="Trebuchet MS"/>
              </a:rPr>
              <a:t>:</a:t>
            </a:r>
            <a:endParaRPr lang="es-ES" sz="1800" spc="-15" dirty="0">
              <a:latin typeface="Trebuchet MS"/>
              <a:cs typeface="Trebuchet MS"/>
            </a:endParaRP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pc="-15" dirty="0">
                <a:latin typeface="Trebuchet MS"/>
                <a:cs typeface="Trebuchet MS"/>
              </a:rPr>
              <a:t>Poden ser </a:t>
            </a:r>
            <a:r>
              <a:rPr lang="es-ES" spc="-15" dirty="0" err="1">
                <a:latin typeface="Trebuchet MS"/>
                <a:cs typeface="Trebuchet MS"/>
              </a:rPr>
              <a:t>d'una</a:t>
            </a:r>
            <a:r>
              <a:rPr lang="es-ES" spc="-15" dirty="0">
                <a:latin typeface="Trebuchet MS"/>
                <a:cs typeface="Trebuchet MS"/>
              </a:rPr>
              <a:t> línea</a:t>
            </a: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pc="-15" dirty="0">
                <a:latin typeface="Trebuchet MS"/>
                <a:cs typeface="Trebuchet MS"/>
              </a:rPr>
              <a:t>O de </a:t>
            </a:r>
            <a:r>
              <a:rPr lang="es-ES" spc="-15" dirty="0" err="1">
                <a:latin typeface="Trebuchet MS"/>
                <a:cs typeface="Trebuchet MS"/>
              </a:rPr>
              <a:t>moltes</a:t>
            </a:r>
            <a:r>
              <a:rPr lang="es-ES" spc="-15" dirty="0">
                <a:latin typeface="Trebuchet MS"/>
                <a:cs typeface="Trebuchet MS"/>
              </a:rPr>
              <a:t> </a:t>
            </a:r>
            <a:r>
              <a:rPr lang="es-ES" spc="-15" dirty="0" err="1">
                <a:latin typeface="Trebuchet MS"/>
                <a:cs typeface="Trebuchet MS"/>
              </a:rPr>
              <a:t>línies</a:t>
            </a:r>
            <a:endParaRPr lang="es-ES" spc="-15" dirty="0">
              <a:latin typeface="Trebuchet MS"/>
              <a:cs typeface="Trebuchet MS"/>
            </a:endParaRP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s-ES" spc="-15" dirty="0">
              <a:latin typeface="Trebuchet MS"/>
              <a:cs typeface="Trebuchet MS"/>
            </a:endParaRPr>
          </a:p>
          <a:p>
            <a:pPr marL="756285" lvl="1" indent="-287020"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pc="-15" dirty="0" err="1">
                <a:latin typeface="Trebuchet MS"/>
                <a:cs typeface="Trebuchet MS"/>
              </a:rPr>
              <a:t>Molt</a:t>
            </a:r>
            <a:r>
              <a:rPr lang="es-ES" spc="-15" dirty="0">
                <a:latin typeface="Trebuchet MS"/>
                <a:cs typeface="Trebuchet MS"/>
              </a:rPr>
              <a:t> útil per revisar </a:t>
            </a:r>
            <a:r>
              <a:rPr lang="es-ES" spc="-15" dirty="0" err="1">
                <a:latin typeface="Trebuchet MS"/>
                <a:cs typeface="Trebuchet MS"/>
              </a:rPr>
              <a:t>codi</a:t>
            </a:r>
            <a:r>
              <a:rPr lang="es-ES" spc="-15" dirty="0">
                <a:latin typeface="Trebuchet MS"/>
                <a:cs typeface="Trebuchet MS"/>
              </a:rPr>
              <a:t> propi o </a:t>
            </a:r>
            <a:r>
              <a:rPr lang="es-ES" spc="-15" dirty="0" err="1">
                <a:latin typeface="Trebuchet MS"/>
                <a:cs typeface="Trebuchet MS"/>
              </a:rPr>
              <a:t>aliè</a:t>
            </a:r>
            <a:endParaRPr sz="21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lang="es-ES" sz="1800" dirty="0">
                <a:latin typeface="Consolas"/>
                <a:cs typeface="Consolas"/>
              </a:rPr>
              <a:t>// </a:t>
            </a:r>
            <a:r>
              <a:rPr lang="es-ES" sz="1800" dirty="0" err="1">
                <a:latin typeface="Consolas"/>
                <a:cs typeface="Consolas"/>
              </a:rPr>
              <a:t>Dues</a:t>
            </a:r>
            <a:r>
              <a:rPr lang="es-ES" sz="1800" dirty="0">
                <a:latin typeface="Consolas"/>
                <a:cs typeface="Consolas"/>
              </a:rPr>
              <a:t> barres </a:t>
            </a:r>
            <a:r>
              <a:rPr lang="es-ES" sz="1800" dirty="0" err="1">
                <a:latin typeface="Consolas"/>
                <a:cs typeface="Consolas"/>
              </a:rPr>
              <a:t>laterals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serveixen</a:t>
            </a:r>
            <a:r>
              <a:rPr lang="es-ES" sz="1800" dirty="0">
                <a:latin typeface="Consolas"/>
                <a:cs typeface="Consolas"/>
              </a:rPr>
              <a:t> per comentar una </a:t>
            </a:r>
            <a:r>
              <a:rPr lang="es-ES" sz="1800" dirty="0" err="1">
                <a:latin typeface="Consolas"/>
                <a:cs typeface="Consolas"/>
              </a:rPr>
              <a:t>línia</a:t>
            </a:r>
            <a:endParaRPr lang="es-ES"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lang="es-ES" sz="1800" dirty="0">
                <a:latin typeface="Consolas"/>
                <a:cs typeface="Consolas"/>
              </a:rPr>
              <a:t>// No ha </a:t>
            </a:r>
            <a:r>
              <a:rPr lang="es-ES" sz="1800" dirty="0" err="1">
                <a:latin typeface="Consolas"/>
                <a:cs typeface="Consolas"/>
              </a:rPr>
              <a:t>d'haver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espai</a:t>
            </a:r>
            <a:r>
              <a:rPr lang="es-ES" sz="1800" dirty="0">
                <a:latin typeface="Consolas"/>
                <a:cs typeface="Consolas"/>
              </a:rPr>
              <a:t> entre les barres, per </a:t>
            </a:r>
            <a:r>
              <a:rPr lang="es-ES" sz="1800" dirty="0" err="1">
                <a:latin typeface="Consolas"/>
                <a:cs typeface="Consolas"/>
              </a:rPr>
              <a:t>exemple</a:t>
            </a:r>
            <a:r>
              <a:rPr lang="es-ES" sz="1800" dirty="0">
                <a:latin typeface="Consolas"/>
                <a:cs typeface="Consolas"/>
              </a:rPr>
              <a:t> "/ /", 	</a:t>
            </a:r>
            <a:r>
              <a:rPr lang="es-ES" sz="1800" dirty="0" err="1">
                <a:latin typeface="Consolas"/>
                <a:cs typeface="Consolas"/>
              </a:rPr>
              <a:t>altrament</a:t>
            </a:r>
            <a:r>
              <a:rPr lang="es-ES" sz="1800" dirty="0">
                <a:latin typeface="Consolas"/>
                <a:cs typeface="Consolas"/>
              </a:rPr>
              <a:t> el </a:t>
            </a:r>
            <a:r>
              <a:rPr lang="es-ES" sz="1800" dirty="0" err="1">
                <a:latin typeface="Consolas"/>
                <a:cs typeface="Consolas"/>
              </a:rPr>
              <a:t>comentari</a:t>
            </a:r>
            <a:r>
              <a:rPr lang="es-ES" sz="1800" dirty="0">
                <a:latin typeface="Consolas"/>
                <a:cs typeface="Consolas"/>
              </a:rPr>
              <a:t> no </a:t>
            </a:r>
            <a:r>
              <a:rPr lang="es-ES" sz="1800" dirty="0" err="1">
                <a:latin typeface="Consolas"/>
                <a:cs typeface="Consolas"/>
              </a:rPr>
              <a:t>funcionarà</a:t>
            </a:r>
            <a:r>
              <a:rPr lang="es-ES" sz="1800" dirty="0">
                <a:latin typeface="Consolas"/>
                <a:cs typeface="Consolas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lang="es-ES" sz="1800" dirty="0">
                <a:latin typeface="Consolas"/>
                <a:cs typeface="Consolas"/>
              </a:rPr>
              <a:t>// Si </a:t>
            </a:r>
            <a:r>
              <a:rPr lang="es-ES" sz="1800" dirty="0" err="1">
                <a:latin typeface="Consolas"/>
                <a:cs typeface="Consolas"/>
              </a:rPr>
              <a:t>voleu</a:t>
            </a:r>
            <a:r>
              <a:rPr lang="es-ES" sz="1800" dirty="0">
                <a:latin typeface="Consolas"/>
                <a:cs typeface="Consolas"/>
              </a:rPr>
              <a:t> que hi </a:t>
            </a:r>
            <a:r>
              <a:rPr lang="es-ES" sz="1800" dirty="0" err="1">
                <a:latin typeface="Consolas"/>
                <a:cs typeface="Consolas"/>
              </a:rPr>
              <a:t>hagi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més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d'una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línia</a:t>
            </a:r>
            <a:endParaRPr lang="es-ES" sz="1800" dirty="0">
              <a:latin typeface="Consolas"/>
              <a:cs typeface="Consolas"/>
            </a:endParaRPr>
          </a:p>
          <a:p>
            <a:pPr marL="360000">
              <a:lnSpc>
                <a:spcPct val="100000"/>
              </a:lnSpc>
              <a:spcBef>
                <a:spcPts val="600"/>
              </a:spcBef>
            </a:pPr>
            <a:r>
              <a:rPr lang="es-ES" sz="1800" dirty="0">
                <a:latin typeface="Consolas"/>
                <a:cs typeface="Consolas"/>
              </a:rPr>
              <a:t> // </a:t>
            </a:r>
            <a:r>
              <a:rPr lang="es-ES" sz="1800" dirty="0" err="1">
                <a:latin typeface="Consolas"/>
                <a:cs typeface="Consolas"/>
              </a:rPr>
              <a:t>l'ideal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és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lang="es-ES" sz="1800" dirty="0" err="1">
                <a:latin typeface="Consolas"/>
                <a:cs typeface="Consolas"/>
              </a:rPr>
              <a:t>utilitzar</a:t>
            </a:r>
            <a:r>
              <a:rPr lang="es-ES" sz="1800" dirty="0">
                <a:latin typeface="Consolas"/>
                <a:cs typeface="Consolas"/>
              </a:rPr>
              <a:t> el </a:t>
            </a:r>
            <a:r>
              <a:rPr lang="es-ES" sz="1800" dirty="0" err="1">
                <a:latin typeface="Consolas"/>
                <a:cs typeface="Consolas"/>
              </a:rPr>
              <a:t>mètode</a:t>
            </a:r>
            <a:r>
              <a:rPr lang="es-ES" sz="1800" dirty="0">
                <a:latin typeface="Consolas"/>
                <a:cs typeface="Consolas"/>
              </a:rPr>
              <a:t> "</a:t>
            </a:r>
            <a:r>
              <a:rPr lang="es-ES" sz="1800" dirty="0" err="1">
                <a:latin typeface="Consolas"/>
                <a:cs typeface="Consolas"/>
              </a:rPr>
              <a:t>multilínia</a:t>
            </a:r>
            <a:r>
              <a:rPr lang="es-ES" sz="1800" dirty="0">
                <a:latin typeface="Consolas"/>
                <a:cs typeface="Consolas"/>
              </a:rPr>
              <a:t>". </a:t>
            </a:r>
            <a:endParaRPr lang="es-ES" sz="1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endParaRPr lang="es-ES" sz="1800" spc="-5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/*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Una </a:t>
            </a:r>
            <a:r>
              <a:rPr sz="1800" dirty="0">
                <a:latin typeface="Consolas"/>
                <a:cs typeface="Consolas"/>
              </a:rPr>
              <a:t>barra </a:t>
            </a:r>
            <a:r>
              <a:rPr sz="1800" spc="-5" dirty="0">
                <a:latin typeface="Consolas"/>
                <a:cs typeface="Consolas"/>
              </a:rPr>
              <a:t>lateral </a:t>
            </a:r>
            <a:r>
              <a:rPr sz="1800" spc="-5" dirty="0" err="1">
                <a:latin typeface="Consolas"/>
                <a:cs typeface="Consolas"/>
              </a:rPr>
              <a:t>seguida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lang="es-ES" sz="1800" spc="-5" dirty="0">
                <a:latin typeface="Consolas"/>
                <a:cs typeface="Consolas"/>
              </a:rPr>
              <a:t>per un </a:t>
            </a:r>
            <a:r>
              <a:rPr lang="es-ES" sz="1800" spc="-5" dirty="0" err="1">
                <a:latin typeface="Consolas"/>
                <a:cs typeface="Consolas"/>
              </a:rPr>
              <a:t>asterisc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perm</a:t>
            </a:r>
            <a:r>
              <a:rPr lang="es-ES" sz="1800" spc="-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t </a:t>
            </a:r>
            <a:r>
              <a:rPr sz="1800" spc="-5" dirty="0" err="1">
                <a:latin typeface="Consolas"/>
                <a:cs typeface="Consolas"/>
              </a:rPr>
              <a:t>multilinea</a:t>
            </a:r>
            <a:r>
              <a:rPr sz="1800" spc="-5" dirty="0">
                <a:latin typeface="Consolas"/>
                <a:cs typeface="Consolas"/>
              </a:rPr>
              <a:t>.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*/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699" y="1518284"/>
            <a:ext cx="33550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962025" algn="l"/>
                <a:tab pos="2271395" algn="l"/>
              </a:tabLst>
            </a:pPr>
            <a:r>
              <a:rPr sz="1800" spc="-5" dirty="0">
                <a:latin typeface="Trebuchet MS"/>
                <a:cs typeface="Trebuchet MS"/>
              </a:rPr>
              <a:t>L</a:t>
            </a:r>
            <a:r>
              <a:rPr lang="es-ES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	</a:t>
            </a:r>
            <a:r>
              <a:rPr sz="1800" spc="-5" dirty="0" err="1">
                <a:latin typeface="Trebuchet MS"/>
                <a:cs typeface="Trebuchet MS"/>
              </a:rPr>
              <a:t>funcion</a:t>
            </a:r>
            <a:r>
              <a:rPr sz="1800" dirty="0" err="1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	p</a:t>
            </a:r>
            <a:r>
              <a:rPr sz="1800" spc="-5" dirty="0">
                <a:latin typeface="Trebuchet MS"/>
                <a:cs typeface="Trebuchet MS"/>
              </a:rPr>
              <a:t>erm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ten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212" y="1792300"/>
            <a:ext cx="292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  <a:tab pos="2131060" algn="l"/>
              </a:tabLst>
            </a:pPr>
            <a:r>
              <a:rPr sz="1800" spc="-5" dirty="0">
                <a:latin typeface="Trebuchet MS"/>
                <a:cs typeface="Trebuchet MS"/>
              </a:rPr>
              <a:t>form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s,	colors,	</a:t>
            </a:r>
            <a:r>
              <a:rPr lang="es-ES" sz="1800" spc="-5" dirty="0" err="1">
                <a:latin typeface="Trebuchet MS"/>
                <a:cs typeface="Trebuchet MS"/>
              </a:rPr>
              <a:t>fer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0146" y="1518284"/>
            <a:ext cx="94018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lang="es-ES" sz="1800" spc="-10" dirty="0" err="1">
                <a:latin typeface="Trebuchet MS"/>
                <a:cs typeface="Trebuchet MS"/>
              </a:rPr>
              <a:t>dibuixar</a:t>
            </a:r>
            <a:r>
              <a:rPr sz="1800" spc="-5" dirty="0">
                <a:latin typeface="Trebuchet MS"/>
                <a:cs typeface="Trebuchet MS"/>
              </a:rPr>
              <a:t>  </a:t>
            </a:r>
            <a:r>
              <a:rPr sz="1800" spc="-5" dirty="0" err="1">
                <a:latin typeface="Trebuchet MS"/>
                <a:cs typeface="Trebuchet MS"/>
              </a:rPr>
              <a:t>cá</a:t>
            </a:r>
            <a:r>
              <a:rPr sz="1800" spc="-10" dirty="0" err="1">
                <a:latin typeface="Trebuchet MS"/>
                <a:cs typeface="Trebuchet MS"/>
              </a:rPr>
              <a:t>l</a:t>
            </a:r>
            <a:r>
              <a:rPr sz="1800" spc="-5" dirty="0" err="1">
                <a:latin typeface="Trebuchet MS"/>
                <a:cs typeface="Trebuchet MS"/>
              </a:rPr>
              <a:t>cu</a:t>
            </a:r>
            <a:r>
              <a:rPr sz="1800" spc="-10" dirty="0" err="1">
                <a:latin typeface="Trebuchet MS"/>
                <a:cs typeface="Trebuchet MS"/>
              </a:rPr>
              <a:t>l</a:t>
            </a:r>
            <a:r>
              <a:rPr sz="1800" dirty="0" err="1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 </a:t>
            </a:r>
            <a:r>
              <a:rPr lang="es-ES" sz="1800" spc="-5" dirty="0" err="1">
                <a:latin typeface="Trebuchet MS"/>
                <a:cs typeface="Trebuchet MS"/>
              </a:rPr>
              <a:t>moltes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212" y="2067305"/>
            <a:ext cx="3067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64335" algn="l"/>
                <a:tab pos="2464435" algn="l"/>
              </a:tabLst>
            </a:pPr>
            <a:r>
              <a:rPr sz="1800" dirty="0" err="1">
                <a:latin typeface="Trebuchet MS"/>
                <a:cs typeface="Trebuchet MS"/>
              </a:rPr>
              <a:t>m</a:t>
            </a:r>
            <a:r>
              <a:rPr sz="1800" spc="-5" dirty="0" err="1">
                <a:latin typeface="Trebuchet MS"/>
                <a:cs typeface="Trebuchet MS"/>
              </a:rPr>
              <a:t>ate</a:t>
            </a:r>
            <a:r>
              <a:rPr sz="1800" dirty="0" err="1">
                <a:latin typeface="Trebuchet MS"/>
                <a:cs typeface="Trebuchet MS"/>
              </a:rPr>
              <a:t>m</a:t>
            </a:r>
            <a:r>
              <a:rPr sz="1800" spc="-5" dirty="0" err="1">
                <a:latin typeface="Trebuchet MS"/>
                <a:cs typeface="Trebuchet MS"/>
              </a:rPr>
              <a:t>átic</a:t>
            </a:r>
            <a:r>
              <a:rPr sz="1800" dirty="0" err="1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,	</a:t>
            </a:r>
            <a:r>
              <a:rPr sz="1800" spc="-5" dirty="0">
                <a:latin typeface="Trebuchet MS"/>
                <a:cs typeface="Trebuchet MS"/>
              </a:rPr>
              <a:t>entr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lang="es-ES" sz="1800" spc="5" dirty="0" err="1">
                <a:latin typeface="Trebuchet MS"/>
                <a:cs typeface="Trebuchet MS"/>
              </a:rPr>
              <a:t>altres</a:t>
            </a:r>
            <a:r>
              <a:rPr sz="1800" dirty="0">
                <a:latin typeface="Trebuchet MS"/>
                <a:cs typeface="Trebuchet MS"/>
              </a:rPr>
              <a:t>  </a:t>
            </a:r>
            <a:r>
              <a:rPr sz="1800" spc="-5" dirty="0" err="1">
                <a:latin typeface="Trebuchet MS"/>
                <a:cs typeface="Trebuchet MS"/>
              </a:rPr>
              <a:t>accions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2890265"/>
            <a:ext cx="38373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La </a:t>
            </a:r>
            <a:r>
              <a:rPr sz="1800" spc="-5" dirty="0" err="1">
                <a:latin typeface="Trebuchet MS"/>
                <a:cs typeface="Trebuchet MS"/>
              </a:rPr>
              <a:t>norma</a:t>
            </a:r>
            <a:r>
              <a:rPr sz="1800" spc="-5" dirty="0">
                <a:latin typeface="Trebuchet MS"/>
                <a:cs typeface="Trebuchet MS"/>
              </a:rPr>
              <a:t> di</a:t>
            </a:r>
            <a:r>
              <a:rPr lang="es-ES" sz="1800" spc="-5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 que </a:t>
            </a:r>
            <a:r>
              <a:rPr lang="es-ES" sz="1800" dirty="0" err="1">
                <a:latin typeface="Trebuchet MS"/>
                <a:cs typeface="Trebuchet MS"/>
              </a:rPr>
              <a:t>s’han</a:t>
            </a:r>
            <a:r>
              <a:rPr sz="1800" spc="-5" dirty="0">
                <a:latin typeface="Trebuchet MS"/>
                <a:cs typeface="Trebuchet MS"/>
              </a:rPr>
              <a:t>  </a:t>
            </a:r>
            <a:r>
              <a:rPr lang="es-ES" sz="1800" spc="-5" dirty="0" err="1">
                <a:latin typeface="Trebuchet MS"/>
                <a:cs typeface="Trebuchet MS"/>
              </a:rPr>
              <a:t>d’e</a:t>
            </a:r>
            <a:r>
              <a:rPr sz="1800" spc="-5" dirty="0" err="1">
                <a:latin typeface="Trebuchet MS"/>
                <a:cs typeface="Trebuchet MS"/>
              </a:rPr>
              <a:t>scri</a:t>
            </a:r>
            <a:r>
              <a:rPr lang="es-ES" sz="1800" spc="-5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 err="1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minúscul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 </a:t>
            </a:r>
            <a:r>
              <a:rPr lang="es-ES"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seguid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  p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</a:t>
            </a:r>
            <a:r>
              <a:rPr lang="es-ES" sz="1800" spc="-5" dirty="0">
                <a:latin typeface="Trebuchet MS"/>
                <a:cs typeface="Trebuchet MS"/>
              </a:rPr>
              <a:t>è</a:t>
            </a:r>
            <a:r>
              <a:rPr sz="1800" spc="-5" dirty="0" err="1">
                <a:latin typeface="Trebuchet MS"/>
                <a:cs typeface="Trebuchet MS"/>
              </a:rPr>
              <a:t>ntesi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3987800"/>
            <a:ext cx="270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550035" algn="l"/>
              </a:tabLst>
            </a:pPr>
            <a:r>
              <a:rPr sz="1800" spc="-5" dirty="0" err="1">
                <a:latin typeface="Trebuchet MS"/>
                <a:cs typeface="Trebuchet MS"/>
              </a:rPr>
              <a:t>Algun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	</a:t>
            </a:r>
            <a:r>
              <a:rPr sz="1800" spc="-5" dirty="0" err="1">
                <a:latin typeface="Trebuchet MS"/>
                <a:cs typeface="Trebuchet MS"/>
              </a:rPr>
              <a:t>funcions</a:t>
            </a:r>
            <a:endParaRPr sz="18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tabLst>
                <a:tab pos="1821814" algn="l"/>
                <a:tab pos="2472690" algn="l"/>
              </a:tabLst>
            </a:pP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ar</a:t>
            </a:r>
            <a:r>
              <a:rPr lang="es-ES" sz="1800" dirty="0">
                <a:latin typeface="Trebuchet MS"/>
                <a:cs typeface="Trebuchet MS"/>
              </a:rPr>
              <a:t>à</a:t>
            </a:r>
            <a:r>
              <a:rPr sz="1800" dirty="0" err="1">
                <a:latin typeface="Trebuchet MS"/>
                <a:cs typeface="Trebuchet MS"/>
              </a:rPr>
              <a:t>met</a:t>
            </a:r>
            <a:r>
              <a:rPr sz="1800" spc="-10" dirty="0" err="1">
                <a:latin typeface="Trebuchet MS"/>
                <a:cs typeface="Trebuchet MS"/>
              </a:rPr>
              <a:t>r</a:t>
            </a:r>
            <a:r>
              <a:rPr lang="es-ES"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s,	</a:t>
            </a:r>
            <a:r>
              <a:rPr sz="1800" spc="-5" dirty="0">
                <a:latin typeface="Trebuchet MS"/>
                <a:cs typeface="Trebuchet MS"/>
              </a:rPr>
              <a:t>qu</a:t>
            </a:r>
            <a:r>
              <a:rPr sz="1800" dirty="0">
                <a:latin typeface="Trebuchet MS"/>
                <a:cs typeface="Trebuchet MS"/>
              </a:rPr>
              <a:t>e	s</a:t>
            </a:r>
            <a:r>
              <a:rPr lang="es-ES" sz="1800" dirty="0">
                <a:latin typeface="Trebuchet MS"/>
                <a:cs typeface="Trebuchet MS"/>
              </a:rPr>
              <a:t>'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5832" y="3987800"/>
            <a:ext cx="10796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ac</a:t>
            </a:r>
            <a:r>
              <a:rPr lang="es-ES" sz="1800" spc="-5" dirty="0">
                <a:latin typeface="Trebuchet MS"/>
                <a:cs typeface="Trebuchet MS"/>
              </a:rPr>
              <a:t>c</a:t>
            </a:r>
            <a:r>
              <a:rPr sz="1800" spc="-5" dirty="0" err="1">
                <a:latin typeface="Trebuchet MS"/>
                <a:cs typeface="Trebuchet MS"/>
              </a:rPr>
              <a:t>ept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5" dirty="0" err="1">
                <a:latin typeface="Trebuchet MS"/>
                <a:cs typeface="Trebuchet MS"/>
              </a:rPr>
              <a:t>e</a:t>
            </a:r>
            <a:r>
              <a:rPr sz="1800" dirty="0" err="1">
                <a:latin typeface="Trebuchet MS"/>
                <a:cs typeface="Trebuchet MS"/>
              </a:rPr>
              <a:t>sc</a:t>
            </a:r>
            <a:r>
              <a:rPr sz="1800" spc="-10" dirty="0" err="1">
                <a:latin typeface="Trebuchet MS"/>
                <a:cs typeface="Trebuchet MS"/>
              </a:rPr>
              <a:t>r</a:t>
            </a:r>
            <a:r>
              <a:rPr sz="1800" spc="-5" dirty="0" err="1">
                <a:latin typeface="Trebuchet MS"/>
                <a:cs typeface="Trebuchet MS"/>
              </a:rPr>
              <a:t>i</a:t>
            </a:r>
            <a:r>
              <a:rPr lang="es-ES" sz="1800" spc="5" dirty="0">
                <a:latin typeface="Trebuchet MS"/>
                <a:cs typeface="Trebuchet MS"/>
              </a:rPr>
              <a:t>u</a:t>
            </a:r>
            <a:r>
              <a:rPr sz="1800" spc="-5" dirty="0" err="1">
                <a:latin typeface="Trebuchet MS"/>
                <a:cs typeface="Trebuchet MS"/>
              </a:rPr>
              <a:t>en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666" y="4536694"/>
            <a:ext cx="35515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entre </a:t>
            </a: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parèntesi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separa</a:t>
            </a:r>
            <a:r>
              <a:rPr lang="es-ES" sz="1800" spc="-5" dirty="0" err="1">
                <a:latin typeface="Trebuchet MS"/>
                <a:cs typeface="Trebuchet MS"/>
              </a:rPr>
              <a:t>ts</a:t>
            </a:r>
            <a:r>
              <a:rPr sz="1800" spc="-5" dirty="0">
                <a:latin typeface="Trebuchet MS"/>
                <a:cs typeface="Trebuchet MS"/>
              </a:rPr>
              <a:t>s  p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 com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 </a:t>
            </a:r>
            <a:r>
              <a:rPr sz="1800" dirty="0" err="1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cas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ser </a:t>
            </a:r>
            <a:r>
              <a:rPr sz="1800" spc="-5" dirty="0" err="1">
                <a:latin typeface="Trebuchet MS"/>
                <a:cs typeface="Trebuchet MS"/>
              </a:rPr>
              <a:t>má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lang="es-ES" sz="1800" spc="5" dirty="0">
                <a:latin typeface="Trebuchet MS"/>
                <a:cs typeface="Trebuchet MS"/>
              </a:rPr>
              <a:t>'</a:t>
            </a:r>
            <a:r>
              <a:rPr sz="1800" spc="-5" dirty="0">
                <a:latin typeface="Trebuchet MS"/>
                <a:cs typeface="Trebuchet MS"/>
              </a:rPr>
              <a:t>un.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0328" y="1938527"/>
            <a:ext cx="6274308" cy="336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2133600"/>
            <a:ext cx="5704332" cy="2790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792300"/>
            <a:ext cx="8397875" cy="347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s-ES" sz="1800" dirty="0" err="1">
                <a:latin typeface="Trebuchet MS"/>
                <a:cs typeface="Trebuchet MS"/>
              </a:rPr>
              <a:t>Exemple</a:t>
            </a:r>
            <a:r>
              <a:rPr lang="es-ES" sz="1800" dirty="0">
                <a:latin typeface="Trebuchet MS"/>
                <a:cs typeface="Trebuchet MS"/>
              </a:rPr>
              <a:t> de </a:t>
            </a:r>
            <a:r>
              <a:rPr lang="es-ES" sz="1800" dirty="0" err="1">
                <a:latin typeface="Trebuchet MS"/>
                <a:cs typeface="Trebuchet MS"/>
              </a:rPr>
              <a:t>dues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funcions</a:t>
            </a:r>
            <a:r>
              <a:rPr sz="1800" spc="-5" dirty="0">
                <a:latin typeface="Trebuchet MS"/>
                <a:cs typeface="Trebuchet MS"/>
              </a:rPr>
              <a:t>: createCanvas()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background().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lang="es-ES" sz="1800" spc="-5" dirty="0">
                <a:latin typeface="Consolas"/>
                <a:cs typeface="Consolas"/>
              </a:rPr>
              <a:t>Es </a:t>
            </a:r>
            <a:r>
              <a:rPr sz="1800" dirty="0" err="1">
                <a:latin typeface="Consolas"/>
                <a:cs typeface="Consolas"/>
              </a:rPr>
              <a:t>crea</a:t>
            </a:r>
            <a:r>
              <a:rPr sz="1800" dirty="0">
                <a:latin typeface="Consolas"/>
                <a:cs typeface="Consolas"/>
              </a:rPr>
              <a:t> el </a:t>
            </a:r>
            <a:r>
              <a:rPr lang="es-ES" sz="1800" spc="-5" dirty="0" err="1">
                <a:latin typeface="Consolas"/>
                <a:cs typeface="Consolas"/>
              </a:rPr>
              <a:t>llenç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tr</a:t>
            </a:r>
            <a:r>
              <a:rPr lang="es-ES" sz="1800" spc="-5" dirty="0" err="1">
                <a:latin typeface="Consolas"/>
                <a:cs typeface="Consolas"/>
              </a:rPr>
              <a:t>eball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//El primer par</a:t>
            </a:r>
            <a:r>
              <a:rPr lang="es-ES" sz="1800" spc="-5" dirty="0">
                <a:latin typeface="Consolas"/>
                <a:cs typeface="Consolas"/>
              </a:rPr>
              <a:t>à</a:t>
            </a:r>
            <a:r>
              <a:rPr sz="1800" spc="-5" dirty="0" err="1">
                <a:latin typeface="Consolas"/>
                <a:cs typeface="Consolas"/>
              </a:rPr>
              <a:t>metr</a:t>
            </a:r>
            <a:r>
              <a:rPr lang="es-ES" sz="1800" spc="-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 err="1">
                <a:latin typeface="Consolas"/>
                <a:cs typeface="Consolas"/>
              </a:rPr>
              <a:t>correspon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</a:t>
            </a:r>
            <a:r>
              <a:rPr lang="es-ES" sz="1800" dirty="0">
                <a:latin typeface="Consolas"/>
                <a:cs typeface="Consolas"/>
              </a:rPr>
              <a:t>’</a:t>
            </a:r>
            <a:r>
              <a:rPr lang="es-ES" sz="1800" dirty="0" err="1">
                <a:latin typeface="Consolas"/>
                <a:cs typeface="Consolas"/>
              </a:rPr>
              <a:t>ample</a:t>
            </a:r>
            <a:r>
              <a:rPr lang="es-ES" sz="18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</a:t>
            </a:r>
            <a:r>
              <a:rPr lang="es-ES" sz="1800" dirty="0">
                <a:latin typeface="Consolas"/>
                <a:cs typeface="Consolas"/>
              </a:rPr>
              <a:t>l </a:t>
            </a:r>
            <a:r>
              <a:rPr lang="es-ES" sz="1800" dirty="0" err="1">
                <a:latin typeface="Consolas"/>
                <a:cs typeface="Consolas"/>
              </a:rPr>
              <a:t>llenç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//El sego</a:t>
            </a:r>
            <a:r>
              <a:rPr lang="es-ES" sz="1800" spc="-5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 par</a:t>
            </a:r>
            <a:r>
              <a:rPr lang="es-ES" sz="1800" spc="-5" dirty="0">
                <a:latin typeface="Consolas"/>
                <a:cs typeface="Consolas"/>
              </a:rPr>
              <a:t>à</a:t>
            </a:r>
            <a:r>
              <a:rPr sz="1800" spc="-5" dirty="0">
                <a:latin typeface="Consolas"/>
                <a:cs typeface="Consolas"/>
              </a:rPr>
              <a:t>metro </a:t>
            </a:r>
            <a:r>
              <a:rPr sz="1800" spc="-5" dirty="0" err="1">
                <a:latin typeface="Consolas"/>
                <a:cs typeface="Consolas"/>
              </a:rPr>
              <a:t>correspon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al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alt</a:t>
            </a:r>
            <a:r>
              <a:rPr lang="es-ES" sz="1800" spc="-5" dirty="0">
                <a:latin typeface="Consolas"/>
                <a:cs typeface="Consolas"/>
              </a:rPr>
              <a:t> del </a:t>
            </a:r>
            <a:r>
              <a:rPr lang="es-ES" sz="1800" spc="-5" dirty="0" err="1">
                <a:latin typeface="Consolas"/>
                <a:cs typeface="Consolas"/>
              </a:rPr>
              <a:t>llenç</a:t>
            </a:r>
            <a:r>
              <a:rPr sz="1800" spc="-5" dirty="0">
                <a:latin typeface="Consolas"/>
                <a:cs typeface="Consolas"/>
              </a:rPr>
              <a:t>.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createCanvas(400, 400);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</a:t>
            </a:r>
            <a:r>
              <a:rPr lang="es-ES" spc="-5" dirty="0">
                <a:latin typeface="Consolas"/>
                <a:cs typeface="Consolas"/>
              </a:rPr>
              <a:t>Es </a:t>
            </a:r>
            <a:r>
              <a:rPr sz="1800" spc="-5" dirty="0">
                <a:latin typeface="Consolas"/>
                <a:cs typeface="Consolas"/>
              </a:rPr>
              <a:t>define</a:t>
            </a:r>
            <a:r>
              <a:rPr lang="es-ES" sz="1800" spc="-5" dirty="0" err="1">
                <a:latin typeface="Consolas"/>
                <a:cs typeface="Consolas"/>
              </a:rPr>
              <a:t>ix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el </a:t>
            </a:r>
            <a:r>
              <a:rPr sz="1800" spc="-5" dirty="0">
                <a:latin typeface="Consolas"/>
                <a:cs typeface="Consolas"/>
              </a:rPr>
              <a:t>color de </a:t>
            </a:r>
            <a:r>
              <a:rPr sz="1800" dirty="0" err="1">
                <a:latin typeface="Consolas"/>
                <a:cs typeface="Consolas"/>
              </a:rPr>
              <a:t>fon</a:t>
            </a:r>
            <a:r>
              <a:rPr lang="es-ES" sz="1800" dirty="0">
                <a:latin typeface="Consolas"/>
                <a:cs typeface="Consolas"/>
              </a:rPr>
              <a:t>s</a:t>
            </a:r>
            <a:r>
              <a:rPr sz="1800" dirty="0">
                <a:latin typeface="Consolas"/>
                <a:cs typeface="Consolas"/>
              </a:rPr>
              <a:t> de </a:t>
            </a:r>
            <a:r>
              <a:rPr sz="1800" spc="-5" dirty="0">
                <a:latin typeface="Consolas"/>
                <a:cs typeface="Consolas"/>
              </a:rPr>
              <a:t>la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finestra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//Ac</a:t>
            </a:r>
            <a:r>
              <a:rPr lang="es-ES" sz="1800" spc="-5" dirty="0">
                <a:latin typeface="Consolas"/>
                <a:cs typeface="Consolas"/>
              </a:rPr>
              <a:t>c</a:t>
            </a:r>
            <a:r>
              <a:rPr sz="1800" spc="-5" dirty="0" err="1">
                <a:latin typeface="Consolas"/>
                <a:cs typeface="Consolas"/>
              </a:rPr>
              <a:t>epta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 err="1">
                <a:latin typeface="Consolas"/>
                <a:cs typeface="Consolas"/>
              </a:rPr>
              <a:t>diversos</a:t>
            </a:r>
            <a:r>
              <a:rPr sz="1800" spc="-5" dirty="0">
                <a:latin typeface="Consolas"/>
                <a:cs typeface="Consolas"/>
              </a:rPr>
              <a:t> par</a:t>
            </a:r>
            <a:r>
              <a:rPr lang="es-ES" sz="1800" spc="-5" dirty="0">
                <a:latin typeface="Consolas"/>
                <a:cs typeface="Consolas"/>
              </a:rPr>
              <a:t>à</a:t>
            </a:r>
            <a:r>
              <a:rPr sz="1800" spc="-5" dirty="0">
                <a:latin typeface="Consolas"/>
                <a:cs typeface="Consolas"/>
              </a:rPr>
              <a:t>metros, </a:t>
            </a:r>
            <a:r>
              <a:rPr lang="es-ES" sz="1800" dirty="0">
                <a:latin typeface="Consolas"/>
                <a:cs typeface="Consolas"/>
              </a:rPr>
              <a:t>per </a:t>
            </a:r>
            <a:r>
              <a:rPr lang="es-ES" sz="1800" dirty="0" err="1">
                <a:latin typeface="Consolas"/>
                <a:cs typeface="Consolas"/>
              </a:rPr>
              <a:t>exemple</a:t>
            </a:r>
            <a:r>
              <a:rPr lang="es-ES" sz="1800" dirty="0">
                <a:latin typeface="Consolas"/>
                <a:cs typeface="Consolas"/>
              </a:rPr>
              <a:t> per </a:t>
            </a:r>
            <a:r>
              <a:rPr sz="1800" dirty="0">
                <a:latin typeface="Consolas"/>
                <a:cs typeface="Consolas"/>
              </a:rPr>
              <a:t>una escala de </a:t>
            </a:r>
            <a:r>
              <a:rPr sz="1800" spc="-5" dirty="0" err="1">
                <a:latin typeface="Consolas"/>
                <a:cs typeface="Consolas"/>
              </a:rPr>
              <a:t>gris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sz="1800" spc="-5" dirty="0" err="1">
                <a:latin typeface="Consolas"/>
                <a:cs typeface="Consolas"/>
              </a:rPr>
              <a:t>valors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de 0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 err="1">
                <a:latin typeface="Consolas"/>
                <a:cs typeface="Consolas"/>
              </a:rPr>
              <a:t>negr</a:t>
            </a:r>
            <a:r>
              <a:rPr lang="es-ES" sz="1800" spc="-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spc="-5" dirty="0">
                <a:latin typeface="Consolas"/>
                <a:cs typeface="Consolas"/>
              </a:rPr>
              <a:t>255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(blanc).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background(220);</a:t>
            </a:r>
            <a:endParaRPr sz="1800" dirty="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background(255,128,0); </a:t>
            </a:r>
            <a:r>
              <a:rPr sz="1800" dirty="0">
                <a:latin typeface="Consolas"/>
                <a:cs typeface="Consolas"/>
              </a:rPr>
              <a:t>// </a:t>
            </a:r>
            <a:r>
              <a:rPr sz="1800" spc="-5" dirty="0">
                <a:latin typeface="Consolas"/>
                <a:cs typeface="Consolas"/>
              </a:rPr>
              <a:t>Color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taronja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9320" y="4954523"/>
            <a:ext cx="387096" cy="38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9" y="4570476"/>
            <a:ext cx="37795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231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</a:t>
            </a:r>
            <a:r>
              <a:rPr spc="-15" dirty="0"/>
              <a:t>C</a:t>
            </a:r>
            <a:r>
              <a:rPr spc="-5" dirty="0"/>
              <a:t>IO</a:t>
            </a:r>
            <a:r>
              <a:rPr spc="-20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169795" y="2282063"/>
            <a:ext cx="538480" cy="690245"/>
          </a:xfrm>
          <a:custGeom>
            <a:avLst/>
            <a:gdLst/>
            <a:ahLst/>
            <a:cxnLst/>
            <a:rect l="l" t="t" r="r" b="b"/>
            <a:pathLst>
              <a:path w="538480" h="690244">
                <a:moveTo>
                  <a:pt x="486599" y="633466"/>
                </a:moveTo>
                <a:lnTo>
                  <a:pt x="461518" y="653034"/>
                </a:lnTo>
                <a:lnTo>
                  <a:pt x="538353" y="689737"/>
                </a:lnTo>
                <a:lnTo>
                  <a:pt x="529079" y="643509"/>
                </a:lnTo>
                <a:lnTo>
                  <a:pt x="494411" y="643509"/>
                </a:lnTo>
                <a:lnTo>
                  <a:pt x="486599" y="633466"/>
                </a:lnTo>
                <a:close/>
              </a:path>
              <a:path w="538480" h="690244">
                <a:moveTo>
                  <a:pt x="496516" y="625730"/>
                </a:moveTo>
                <a:lnTo>
                  <a:pt x="486599" y="633466"/>
                </a:lnTo>
                <a:lnTo>
                  <a:pt x="494411" y="643509"/>
                </a:lnTo>
                <a:lnTo>
                  <a:pt x="504317" y="635762"/>
                </a:lnTo>
                <a:lnTo>
                  <a:pt x="496516" y="625730"/>
                </a:lnTo>
                <a:close/>
              </a:path>
              <a:path w="538480" h="690244">
                <a:moveTo>
                  <a:pt x="521588" y="606171"/>
                </a:moveTo>
                <a:lnTo>
                  <a:pt x="496516" y="625730"/>
                </a:lnTo>
                <a:lnTo>
                  <a:pt x="504317" y="635762"/>
                </a:lnTo>
                <a:lnTo>
                  <a:pt x="494411" y="643509"/>
                </a:lnTo>
                <a:lnTo>
                  <a:pt x="529079" y="643509"/>
                </a:lnTo>
                <a:lnTo>
                  <a:pt x="521588" y="606171"/>
                </a:lnTo>
                <a:close/>
              </a:path>
              <a:path w="538480" h="690244">
                <a:moveTo>
                  <a:pt x="9906" y="0"/>
                </a:moveTo>
                <a:lnTo>
                  <a:pt x="0" y="7874"/>
                </a:lnTo>
                <a:lnTo>
                  <a:pt x="486599" y="633466"/>
                </a:lnTo>
                <a:lnTo>
                  <a:pt x="496516" y="625730"/>
                </a:lnTo>
                <a:lnTo>
                  <a:pt x="99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9471" y="1887982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solidFill>
                  <a:srgbClr val="006FC0"/>
                </a:solidFill>
                <a:latin typeface="Calibri"/>
                <a:cs typeface="Calibri"/>
              </a:rPr>
              <a:t>Comentar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9401" y="3544061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36524" y="0"/>
                </a:moveTo>
                <a:lnTo>
                  <a:pt x="635308" y="31662"/>
                </a:lnTo>
                <a:lnTo>
                  <a:pt x="647954" y="32130"/>
                </a:lnTo>
                <a:lnTo>
                  <a:pt x="647573" y="44830"/>
                </a:lnTo>
                <a:lnTo>
                  <a:pt x="634802" y="44830"/>
                </a:lnTo>
                <a:lnTo>
                  <a:pt x="633603" y="76073"/>
                </a:lnTo>
                <a:lnTo>
                  <a:pt x="702515" y="44830"/>
                </a:lnTo>
                <a:lnTo>
                  <a:pt x="647573" y="44830"/>
                </a:lnTo>
                <a:lnTo>
                  <a:pt x="634820" y="44358"/>
                </a:lnTo>
                <a:lnTo>
                  <a:pt x="703558" y="44358"/>
                </a:lnTo>
                <a:lnTo>
                  <a:pt x="711200" y="40893"/>
                </a:lnTo>
                <a:lnTo>
                  <a:pt x="636524" y="0"/>
                </a:lnTo>
                <a:close/>
              </a:path>
              <a:path w="711200" h="76200">
                <a:moveTo>
                  <a:pt x="635308" y="31662"/>
                </a:moveTo>
                <a:lnTo>
                  <a:pt x="634820" y="44358"/>
                </a:lnTo>
                <a:lnTo>
                  <a:pt x="647573" y="44830"/>
                </a:lnTo>
                <a:lnTo>
                  <a:pt x="647954" y="32130"/>
                </a:lnTo>
                <a:lnTo>
                  <a:pt x="635308" y="31662"/>
                </a:lnTo>
                <a:close/>
              </a:path>
              <a:path w="711200" h="76200">
                <a:moveTo>
                  <a:pt x="508" y="8127"/>
                </a:moveTo>
                <a:lnTo>
                  <a:pt x="0" y="20827"/>
                </a:lnTo>
                <a:lnTo>
                  <a:pt x="634820" y="44358"/>
                </a:lnTo>
                <a:lnTo>
                  <a:pt x="635308" y="31662"/>
                </a:lnTo>
                <a:lnTo>
                  <a:pt x="508" y="812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067" y="3392804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006FC0"/>
                </a:solidFill>
                <a:latin typeface="Calibri"/>
                <a:cs typeface="Calibri"/>
              </a:rPr>
              <a:t>Fu</a:t>
            </a:r>
            <a:r>
              <a:rPr sz="1800" dirty="0" err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1800" spc="-10" dirty="0" err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800" spc="-5" dirty="0" err="1">
                <a:solidFill>
                  <a:srgbClr val="006FC0"/>
                </a:solidFill>
                <a:latin typeface="Calibri"/>
                <a:cs typeface="Calibri"/>
              </a:rPr>
              <a:t>ió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1484" y="4172711"/>
            <a:ext cx="313055" cy="653415"/>
          </a:xfrm>
          <a:custGeom>
            <a:avLst/>
            <a:gdLst/>
            <a:ahLst/>
            <a:cxnLst/>
            <a:rect l="l" t="t" r="r" b="b"/>
            <a:pathLst>
              <a:path w="313054" h="653414">
                <a:moveTo>
                  <a:pt x="272341" y="66276"/>
                </a:moveTo>
                <a:lnTo>
                  <a:pt x="0" y="647445"/>
                </a:lnTo>
                <a:lnTo>
                  <a:pt x="11429" y="652907"/>
                </a:lnTo>
                <a:lnTo>
                  <a:pt x="283909" y="71708"/>
                </a:lnTo>
                <a:lnTo>
                  <a:pt x="272341" y="66276"/>
                </a:lnTo>
                <a:close/>
              </a:path>
              <a:path w="313054" h="653414">
                <a:moveTo>
                  <a:pt x="311901" y="54737"/>
                </a:moveTo>
                <a:lnTo>
                  <a:pt x="277749" y="54737"/>
                </a:lnTo>
                <a:lnTo>
                  <a:pt x="289305" y="60198"/>
                </a:lnTo>
                <a:lnTo>
                  <a:pt x="283909" y="71708"/>
                </a:lnTo>
                <a:lnTo>
                  <a:pt x="312674" y="85217"/>
                </a:lnTo>
                <a:lnTo>
                  <a:pt x="311901" y="54737"/>
                </a:lnTo>
                <a:close/>
              </a:path>
              <a:path w="313054" h="653414">
                <a:moveTo>
                  <a:pt x="277749" y="54737"/>
                </a:moveTo>
                <a:lnTo>
                  <a:pt x="272341" y="66276"/>
                </a:lnTo>
                <a:lnTo>
                  <a:pt x="283909" y="71708"/>
                </a:lnTo>
                <a:lnTo>
                  <a:pt x="289305" y="60198"/>
                </a:lnTo>
                <a:lnTo>
                  <a:pt x="277749" y="54737"/>
                </a:lnTo>
                <a:close/>
              </a:path>
              <a:path w="313054" h="653414">
                <a:moveTo>
                  <a:pt x="310514" y="0"/>
                </a:moveTo>
                <a:lnTo>
                  <a:pt x="243712" y="52831"/>
                </a:lnTo>
                <a:lnTo>
                  <a:pt x="272341" y="66276"/>
                </a:lnTo>
                <a:lnTo>
                  <a:pt x="277749" y="54737"/>
                </a:lnTo>
                <a:lnTo>
                  <a:pt x="311901" y="54737"/>
                </a:lnTo>
                <a:lnTo>
                  <a:pt x="31051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5348" y="4840935"/>
            <a:ext cx="10013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lang="es-ES" spc="-40" dirty="0">
                <a:solidFill>
                  <a:srgbClr val="006FC0"/>
                </a:solidFill>
                <a:latin typeface="Calibri"/>
                <a:cs typeface="Calibri"/>
              </a:rPr>
              <a:t>à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0800" y="3738371"/>
            <a:ext cx="461009" cy="333375"/>
          </a:xfrm>
          <a:custGeom>
            <a:avLst/>
            <a:gdLst/>
            <a:ahLst/>
            <a:cxnLst/>
            <a:rect l="l" t="t" r="r" b="b"/>
            <a:pathLst>
              <a:path w="461009" h="333375">
                <a:moveTo>
                  <a:pt x="65572" y="39278"/>
                </a:moveTo>
                <a:lnTo>
                  <a:pt x="58203" y="49562"/>
                </a:lnTo>
                <a:lnTo>
                  <a:pt x="453517" y="332866"/>
                </a:lnTo>
                <a:lnTo>
                  <a:pt x="460882" y="322579"/>
                </a:lnTo>
                <a:lnTo>
                  <a:pt x="65572" y="39278"/>
                </a:lnTo>
                <a:close/>
              </a:path>
              <a:path w="461009" h="333375">
                <a:moveTo>
                  <a:pt x="0" y="0"/>
                </a:moveTo>
                <a:lnTo>
                  <a:pt x="39750" y="75310"/>
                </a:lnTo>
                <a:lnTo>
                  <a:pt x="58203" y="49562"/>
                </a:lnTo>
                <a:lnTo>
                  <a:pt x="47878" y="42163"/>
                </a:lnTo>
                <a:lnTo>
                  <a:pt x="55245" y="31876"/>
                </a:lnTo>
                <a:lnTo>
                  <a:pt x="70877" y="31876"/>
                </a:lnTo>
                <a:lnTo>
                  <a:pt x="84074" y="13461"/>
                </a:lnTo>
                <a:lnTo>
                  <a:pt x="0" y="0"/>
                </a:lnTo>
                <a:close/>
              </a:path>
              <a:path w="461009" h="333375">
                <a:moveTo>
                  <a:pt x="55245" y="31876"/>
                </a:moveTo>
                <a:lnTo>
                  <a:pt x="47878" y="42163"/>
                </a:lnTo>
                <a:lnTo>
                  <a:pt x="58203" y="49562"/>
                </a:lnTo>
                <a:lnTo>
                  <a:pt x="65572" y="39278"/>
                </a:lnTo>
                <a:lnTo>
                  <a:pt x="55245" y="31876"/>
                </a:lnTo>
                <a:close/>
              </a:path>
              <a:path w="461009" h="333375">
                <a:moveTo>
                  <a:pt x="70877" y="31876"/>
                </a:moveTo>
                <a:lnTo>
                  <a:pt x="55245" y="31876"/>
                </a:lnTo>
                <a:lnTo>
                  <a:pt x="65572" y="39278"/>
                </a:lnTo>
                <a:lnTo>
                  <a:pt x="70877" y="3187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9794" y="2988945"/>
            <a:ext cx="5784850" cy="1364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1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//Crear </a:t>
            </a:r>
            <a:r>
              <a:rPr sz="2400" spc="5" dirty="0">
                <a:latin typeface="Consolas"/>
                <a:cs typeface="Consolas"/>
              </a:rPr>
              <a:t>un </a:t>
            </a:r>
            <a:r>
              <a:rPr sz="2400" dirty="0">
                <a:latin typeface="Consolas"/>
                <a:cs typeface="Consolas"/>
              </a:rPr>
              <a:t>canvas de 400x400 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createCanvas(400x400);  Background(0);</a:t>
            </a:r>
            <a:endParaRPr sz="2400" dirty="0">
              <a:latin typeface="Consolas"/>
              <a:cs typeface="Consolas"/>
            </a:endParaRPr>
          </a:p>
          <a:p>
            <a:pPr marL="4037329">
              <a:lnSpc>
                <a:spcPts val="1945"/>
              </a:lnSpc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 </a:t>
            </a:r>
            <a:r>
              <a:rPr lang="es-ES" sz="1800" spc="-5" dirty="0">
                <a:solidFill>
                  <a:srgbClr val="006FC0"/>
                </a:solidFill>
                <a:latin typeface="Calibri"/>
                <a:cs typeface="Calibri"/>
              </a:rPr>
              <a:t>línea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09" y="591134"/>
            <a:ext cx="1927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dirty="0"/>
              <a:t>SOLA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452117"/>
            <a:ext cx="5284470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Quan</a:t>
            </a:r>
            <a:r>
              <a:rPr lang="es-ES" sz="1800" spc="-5" dirty="0">
                <a:latin typeface="Trebuchet MS"/>
                <a:cs typeface="Trebuchet MS"/>
              </a:rPr>
              <a:t> un programa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executat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l'ordinador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realitza</a:t>
            </a:r>
            <a:r>
              <a:rPr lang="es-ES" sz="1800" spc="-5" dirty="0">
                <a:latin typeface="Trebuchet MS"/>
                <a:cs typeface="Trebuchet MS"/>
              </a:rPr>
              <a:t>.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lang="es-ES" spc="-5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Es troba </a:t>
            </a: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un </a:t>
            </a:r>
            <a:r>
              <a:rPr lang="es-ES" sz="1800" spc="-5" dirty="0" err="1">
                <a:latin typeface="Trebuchet MS"/>
                <a:cs typeface="Trebuchet MS"/>
              </a:rPr>
              <a:t>espai</a:t>
            </a:r>
            <a:r>
              <a:rPr lang="es-ES" sz="1800" spc="-5" dirty="0">
                <a:latin typeface="Trebuchet MS"/>
                <a:cs typeface="Trebuchet MS"/>
              </a:rPr>
              <a:t> en </a:t>
            </a:r>
            <a:r>
              <a:rPr lang="es-ES" sz="1800" spc="-5" dirty="0" err="1">
                <a:latin typeface="Trebuchet MS"/>
                <a:cs typeface="Trebuchet MS"/>
              </a:rPr>
              <a:t>negre</a:t>
            </a:r>
            <a:r>
              <a:rPr lang="es-ES" sz="1800" spc="-5" dirty="0">
                <a:latin typeface="Trebuchet MS"/>
                <a:cs typeface="Trebuchet MS"/>
              </a:rPr>
              <a:t> sota de </a:t>
            </a:r>
            <a:r>
              <a:rPr lang="es-ES" sz="1800" spc="-5" dirty="0" err="1">
                <a:latin typeface="Trebuchet MS"/>
                <a:cs typeface="Trebuchet MS"/>
              </a:rPr>
              <a:t>l'editor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text</a:t>
            </a:r>
            <a:r>
              <a:rPr lang="es-ES" sz="1800" spc="-5" dirty="0">
                <a:latin typeface="Trebuchet MS"/>
                <a:cs typeface="Trebuchet MS"/>
              </a:rPr>
              <a:t>. Si </a:t>
            </a:r>
            <a:r>
              <a:rPr lang="es-ES" sz="1800" spc="-5" dirty="0" err="1">
                <a:latin typeface="Trebuchet MS"/>
                <a:cs typeface="Trebuchet MS"/>
              </a:rPr>
              <a:t>feu</a:t>
            </a:r>
            <a:r>
              <a:rPr lang="es-ES" sz="1800" spc="-5" dirty="0">
                <a:latin typeface="Trebuchet MS"/>
                <a:cs typeface="Trebuchet MS"/>
              </a:rPr>
              <a:t> servir la </a:t>
            </a:r>
            <a:r>
              <a:rPr lang="es-ES" sz="1800" spc="-5" dirty="0" err="1">
                <a:latin typeface="Trebuchet MS"/>
                <a:cs typeface="Trebuchet MS"/>
              </a:rPr>
              <a:t>versió</a:t>
            </a:r>
            <a:r>
              <a:rPr lang="es-ES" sz="1800" spc="-5" dirty="0">
                <a:latin typeface="Trebuchet MS"/>
                <a:cs typeface="Trebuchet MS"/>
              </a:rPr>
              <a:t> web, es </a:t>
            </a:r>
            <a:r>
              <a:rPr lang="es-ES" sz="1800" spc="-5" dirty="0" err="1">
                <a:latin typeface="Trebuchet MS"/>
                <a:cs typeface="Trebuchet MS"/>
              </a:rPr>
              <a:t>pot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veure</a:t>
            </a:r>
            <a:r>
              <a:rPr lang="es-ES" sz="1800" spc="-5" dirty="0">
                <a:latin typeface="Trebuchet MS"/>
                <a:cs typeface="Trebuchet MS"/>
              </a:rPr>
              <a:t> en </a:t>
            </a:r>
            <a:r>
              <a:rPr lang="es-ES" sz="1800" spc="-5" dirty="0" err="1">
                <a:latin typeface="Trebuchet MS"/>
                <a:cs typeface="Trebuchet MS"/>
              </a:rPr>
              <a:t>prement</a:t>
            </a:r>
            <a:r>
              <a:rPr lang="es-ES" sz="1800" spc="-5" dirty="0">
                <a:latin typeface="Trebuchet MS"/>
                <a:cs typeface="Trebuchet MS"/>
              </a:rPr>
              <a:t> f12 i </a:t>
            </a:r>
            <a:r>
              <a:rPr lang="es-ES" sz="1800" spc="-5" dirty="0" err="1">
                <a:latin typeface="Trebuchet MS"/>
                <a:cs typeface="Trebuchet MS"/>
              </a:rPr>
              <a:t>seleccionant</a:t>
            </a:r>
            <a:r>
              <a:rPr lang="es-ES" sz="1800" spc="-5" dirty="0">
                <a:latin typeface="Trebuchet MS"/>
                <a:cs typeface="Trebuchet MS"/>
              </a:rPr>
              <a:t> la </a:t>
            </a:r>
            <a:r>
              <a:rPr lang="es-ES" sz="1800" spc="-5" dirty="0" err="1">
                <a:latin typeface="Trebuchet MS"/>
                <a:cs typeface="Trebuchet MS"/>
              </a:rPr>
              <a:t>pestanya</a:t>
            </a:r>
            <a:r>
              <a:rPr lang="es-ES" sz="1800" spc="-5" dirty="0">
                <a:latin typeface="Trebuchet MS"/>
                <a:cs typeface="Trebuchet MS"/>
              </a:rPr>
              <a:t> Consola 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lang="es-ES" spc="-5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Com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és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molt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important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entendre</a:t>
            </a:r>
            <a:r>
              <a:rPr lang="es-ES"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 err="1">
                <a:latin typeface="Trebuchet MS"/>
                <a:cs typeface="Trebuchet MS"/>
              </a:rPr>
              <a:t>passa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dins</a:t>
            </a:r>
            <a:r>
              <a:rPr lang="es-ES" sz="1800" spc="-5" dirty="0">
                <a:latin typeface="Trebuchet MS"/>
                <a:cs typeface="Trebuchet MS"/>
              </a:rPr>
              <a:t> de el programa, hi ha les </a:t>
            </a:r>
            <a:r>
              <a:rPr lang="es-ES" sz="1800" spc="-5" dirty="0" err="1">
                <a:latin typeface="Trebuchet MS"/>
                <a:cs typeface="Trebuchet MS"/>
              </a:rPr>
              <a:t>funcions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print</a:t>
            </a:r>
            <a:r>
              <a:rPr lang="es-ES" sz="1800" spc="-5" dirty="0">
                <a:latin typeface="Trebuchet MS"/>
                <a:cs typeface="Trebuchet MS"/>
              </a:rPr>
              <a:t> () es poden usar per a: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s-ES" sz="1800" spc="-5" dirty="0">
                <a:latin typeface="Trebuchet MS"/>
                <a:cs typeface="Trebuchet MS"/>
              </a:rPr>
              <a:t>Mostrar </a:t>
            </a:r>
            <a:r>
              <a:rPr lang="es-ES" sz="1800" dirty="0">
                <a:latin typeface="Trebuchet MS"/>
                <a:cs typeface="Trebuchet MS"/>
              </a:rPr>
              <a:t>una</a:t>
            </a:r>
            <a:r>
              <a:rPr lang="es-ES" sz="1800" spc="5" dirty="0">
                <a:latin typeface="Trebuchet MS"/>
                <a:cs typeface="Trebuchet MS"/>
              </a:rPr>
              <a:t> </a:t>
            </a:r>
            <a:r>
              <a:rPr lang="es-ES" sz="1800" spc="-5" dirty="0">
                <a:latin typeface="Trebuchet MS"/>
                <a:cs typeface="Trebuchet MS"/>
              </a:rPr>
              <a:t>variable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sz="1800" spc="-5" dirty="0" err="1">
                <a:latin typeface="Trebuchet MS"/>
                <a:cs typeface="Trebuchet MS"/>
              </a:rPr>
              <a:t>Confirmar</a:t>
            </a:r>
            <a:r>
              <a:rPr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>
                <a:latin typeface="Trebuchet MS"/>
                <a:cs typeface="Trebuchet MS"/>
              </a:rPr>
              <a:t>s’</a:t>
            </a:r>
            <a:r>
              <a:rPr sz="1800" dirty="0">
                <a:latin typeface="Trebuchet MS"/>
                <a:cs typeface="Trebuchet MS"/>
              </a:rPr>
              <a:t>ha </a:t>
            </a:r>
            <a:r>
              <a:rPr sz="1800" spc="-5" dirty="0" err="1">
                <a:latin typeface="Trebuchet MS"/>
                <a:cs typeface="Trebuchet MS"/>
              </a:rPr>
              <a:t>entra</a:t>
            </a:r>
            <a:r>
              <a:rPr lang="es-ES" sz="1800" spc="-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dins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lang="es-ES" sz="1800" dirty="0" err="1">
                <a:latin typeface="Trebuchet MS"/>
                <a:cs typeface="Trebuchet MS"/>
              </a:rPr>
              <a:t>d’una</a:t>
            </a:r>
            <a:r>
              <a:rPr lang="es-ES"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condició</a:t>
            </a:r>
            <a:r>
              <a:rPr sz="1800" spc="-5" dirty="0">
                <a:latin typeface="Trebuchet MS"/>
                <a:cs typeface="Trebuchet MS"/>
              </a:rPr>
              <a:t> 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bucle</a:t>
            </a:r>
            <a:endParaRPr lang="es-ES" spc="-5" dirty="0">
              <a:latin typeface="Trebuchet MS"/>
              <a:cs typeface="Trebuchet MS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299720" algn="l"/>
              </a:tabLst>
            </a:pPr>
            <a:r>
              <a:rPr lang="es-ES" spc="-5" dirty="0">
                <a:latin typeface="Trebuchet MS"/>
                <a:cs typeface="Trebuchet MS"/>
              </a:rPr>
              <a:t>Mostrar un </a:t>
            </a:r>
            <a:r>
              <a:rPr lang="es-ES" spc="-5" dirty="0" err="1">
                <a:latin typeface="Trebuchet MS"/>
                <a:cs typeface="Trebuchet MS"/>
              </a:rPr>
              <a:t>resultat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5728" y="1252727"/>
            <a:ext cx="4283964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1447800"/>
            <a:ext cx="3713988" cy="442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729</Words>
  <Application>Microsoft Office PowerPoint</Application>
  <PresentationFormat>Panorámica</PresentationFormat>
  <Paragraphs>83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Elements de programació</vt:lpstr>
      <vt:lpstr>P5.js, el llenguatge per a gràfics</vt:lpstr>
      <vt:lpstr>Presentación de PowerPoint</vt:lpstr>
      <vt:lpstr>P5.js</vt:lpstr>
      <vt:lpstr>Elements del codi - COMENTARIS</vt:lpstr>
      <vt:lpstr>FUNCIONS</vt:lpstr>
      <vt:lpstr>FUNCIONS</vt:lpstr>
      <vt:lpstr>FUNCIONES</vt:lpstr>
      <vt:lpstr>CONSOLA</vt:lpstr>
      <vt:lpstr>CONSOLA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8</cp:revision>
  <dcterms:created xsi:type="dcterms:W3CDTF">2021-02-15T08:07:25Z</dcterms:created>
  <dcterms:modified xsi:type="dcterms:W3CDTF">2023-02-13T10:10:39Z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2021-02-15T00:00:00Z</vt:filetime>
  </property>
</Properties>
</file>