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F3F10-A3C7-A7C7-9C99-699C127E466D}" v="6" dt="2023-02-13T10:12:32.7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639F3F10-A3C7-A7C7-9C99-699C127E466D}"/>
    <pc:docChg chg="modSld">
      <pc:chgData name="Jordi Virgili Gomà" userId="S::jordi.virgili@udl.cat::15590814-2816-4d73-aa06-1e14496f9e19" providerId="AD" clId="Web-{639F3F10-A3C7-A7C7-9C99-699C127E466D}" dt="2023-02-13T10:12:32.785" v="2" actId="20577"/>
      <pc:docMkLst>
        <pc:docMk/>
      </pc:docMkLst>
      <pc:sldChg chg="modSp">
        <pc:chgData name="Jordi Virgili Gomà" userId="S::jordi.virgili@udl.cat::15590814-2816-4d73-aa06-1e14496f9e19" providerId="AD" clId="Web-{639F3F10-A3C7-A7C7-9C99-699C127E466D}" dt="2023-02-13T10:12:32.785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639F3F10-A3C7-A7C7-9C99-699C127E466D}" dt="2023-02-13T10:12:32.785" v="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6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0" y="805637"/>
            <a:ext cx="635000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533525"/>
            <a:ext cx="11607800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5697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2" y="0"/>
                  </a:moveTo>
                  <a:lnTo>
                    <a:pt x="2042668" y="0"/>
                  </a:lnTo>
                  <a:lnTo>
                    <a:pt x="0" y="6857998"/>
                  </a:lnTo>
                  <a:lnTo>
                    <a:pt x="3006852" y="6857998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92278F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244" y="0"/>
                  </a:moveTo>
                  <a:lnTo>
                    <a:pt x="0" y="0"/>
                  </a:lnTo>
                  <a:lnTo>
                    <a:pt x="1208024" y="6857998"/>
                  </a:lnTo>
                  <a:lnTo>
                    <a:pt x="2587244" y="6857998"/>
                  </a:lnTo>
                  <a:lnTo>
                    <a:pt x="2587244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54" y="0"/>
                  </a:moveTo>
                  <a:lnTo>
                    <a:pt x="0" y="3809998"/>
                  </a:lnTo>
                  <a:lnTo>
                    <a:pt x="3259454" y="3809998"/>
                  </a:lnTo>
                  <a:lnTo>
                    <a:pt x="3259454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896" y="0"/>
                  </a:moveTo>
                  <a:lnTo>
                    <a:pt x="0" y="0"/>
                  </a:lnTo>
                  <a:lnTo>
                    <a:pt x="2467355" y="6857998"/>
                  </a:lnTo>
                  <a:lnTo>
                    <a:pt x="2850896" y="6857998"/>
                  </a:lnTo>
                  <a:lnTo>
                    <a:pt x="2850896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74" y="0"/>
                  </a:moveTo>
                  <a:lnTo>
                    <a:pt x="1018921" y="0"/>
                  </a:lnTo>
                  <a:lnTo>
                    <a:pt x="0" y="6857998"/>
                  </a:lnTo>
                  <a:lnTo>
                    <a:pt x="1290574" y="6857998"/>
                  </a:lnTo>
                  <a:lnTo>
                    <a:pt x="1290574" y="0"/>
                  </a:lnTo>
                  <a:close/>
                </a:path>
              </a:pathLst>
            </a:custGeom>
            <a:solidFill>
              <a:srgbClr val="6C1C6B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6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21" y="0"/>
                  </a:moveTo>
                  <a:lnTo>
                    <a:pt x="0" y="0"/>
                  </a:lnTo>
                  <a:lnTo>
                    <a:pt x="1107185" y="6857998"/>
                  </a:lnTo>
                  <a:lnTo>
                    <a:pt x="1247521" y="6857998"/>
                  </a:lnTo>
                  <a:lnTo>
                    <a:pt x="1247521" y="0"/>
                  </a:lnTo>
                  <a:close/>
                </a:path>
              </a:pathLst>
            </a:custGeom>
            <a:solidFill>
              <a:srgbClr val="48124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53" y="0"/>
                  </a:moveTo>
                  <a:lnTo>
                    <a:pt x="0" y="3267242"/>
                  </a:lnTo>
                  <a:lnTo>
                    <a:pt x="1816353" y="3267242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81246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52950" y="1843278"/>
            <a:ext cx="24574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30" dirty="0"/>
              <a:t>a</a:t>
            </a:r>
            <a:r>
              <a:rPr lang="es-ES" spc="-30" dirty="0"/>
              <a:t>de</a:t>
            </a:r>
            <a:r>
              <a:rPr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2022/2023</a:t>
            </a:r>
            <a:r>
              <a:rPr sz="2000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</a:t>
            </a:r>
            <a:r>
              <a:rPr sz="20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Prof:</a:t>
            </a:r>
            <a:r>
              <a:rPr sz="2000" spc="-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s-ES" sz="2000" spc="-60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400" cy="10180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4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Ejemplo</a:t>
            </a:r>
            <a:r>
              <a:rPr sz="3600" spc="-95" dirty="0"/>
              <a:t> </a:t>
            </a:r>
            <a:r>
              <a:rPr sz="3600" spc="-5" dirty="0"/>
              <a:t>en</a:t>
            </a:r>
            <a:r>
              <a:rPr sz="3600" spc="-50" dirty="0"/>
              <a:t> </a:t>
            </a:r>
            <a:r>
              <a:rPr sz="3600" spc="-5" dirty="0"/>
              <a:t>p5.js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266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>
                <a:latin typeface="Trebuchet MS"/>
                <a:cs typeface="Trebuchet MS"/>
              </a:rPr>
              <a:t>Cadena</a:t>
            </a:r>
            <a:r>
              <a:rPr sz="1800" b="1" i="1" spc="-7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7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car</a:t>
            </a:r>
            <a:r>
              <a:rPr lang="es-ES" sz="1800" b="1" i="1" dirty="0">
                <a:latin typeface="Trebuchet MS"/>
                <a:cs typeface="Trebuchet MS"/>
              </a:rPr>
              <a:t>à</a:t>
            </a:r>
            <a:r>
              <a:rPr sz="1800" b="1" i="1" dirty="0" err="1">
                <a:latin typeface="Trebuchet MS"/>
                <a:cs typeface="Trebuchet MS"/>
              </a:rPr>
              <a:t>cters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895600"/>
            <a:ext cx="3610355" cy="2601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078735"/>
            <a:ext cx="4991100" cy="45156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981198"/>
            <a:ext cx="5791200" cy="4794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8" y="591134"/>
            <a:ext cx="42792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dirty="0" err="1"/>
              <a:t>Exemple</a:t>
            </a:r>
            <a:r>
              <a:rPr sz="3600" spc="-95" dirty="0"/>
              <a:t> </a:t>
            </a:r>
            <a:r>
              <a:rPr sz="3600" spc="-5" dirty="0"/>
              <a:t>en</a:t>
            </a:r>
            <a:r>
              <a:rPr sz="3600" spc="-50" dirty="0"/>
              <a:t> </a:t>
            </a:r>
            <a:r>
              <a:rPr sz="3600" spc="-5" dirty="0"/>
              <a:t>p5.js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533525"/>
            <a:ext cx="268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Car</a:t>
            </a:r>
            <a:r>
              <a:rPr lang="es-ES" sz="1800" b="1" i="1" spc="-5" dirty="0">
                <a:latin typeface="Trebuchet MS"/>
                <a:cs typeface="Trebuchet MS"/>
              </a:rPr>
              <a:t>à</a:t>
            </a:r>
            <a:r>
              <a:rPr sz="1800" b="1" i="1" spc="-5" dirty="0" err="1">
                <a:latin typeface="Trebuchet MS"/>
                <a:cs typeface="Trebuchet MS"/>
              </a:rPr>
              <a:t>cters</a:t>
            </a:r>
            <a:r>
              <a:rPr sz="1800" b="1" i="1" spc="-60" dirty="0">
                <a:latin typeface="Trebuchet MS"/>
                <a:cs typeface="Trebuchet MS"/>
              </a:rPr>
              <a:t> </a:t>
            </a:r>
            <a:r>
              <a:rPr sz="1800" b="1" i="1" spc="-5" dirty="0" err="1">
                <a:latin typeface="Trebuchet MS"/>
                <a:cs typeface="Trebuchet MS"/>
              </a:rPr>
              <a:t>especials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4931" y="3657600"/>
            <a:ext cx="4163568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Ejemplo</a:t>
            </a:r>
            <a:r>
              <a:rPr sz="3600" spc="-95" dirty="0"/>
              <a:t> </a:t>
            </a:r>
            <a:r>
              <a:rPr sz="3600" spc="-5" dirty="0"/>
              <a:t>en</a:t>
            </a:r>
            <a:r>
              <a:rPr sz="3600" spc="-50" dirty="0"/>
              <a:t> </a:t>
            </a:r>
            <a:r>
              <a:rPr sz="3600" spc="-5" dirty="0"/>
              <a:t>p5.js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77127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No es </a:t>
            </a:r>
            <a:r>
              <a:rPr lang="es-ES" sz="1800" b="1" i="1" spc="-5" dirty="0" err="1">
                <a:latin typeface="Trebuchet MS"/>
                <a:cs typeface="Trebuchet MS"/>
              </a:rPr>
              <a:t>pot</a:t>
            </a:r>
            <a:r>
              <a:rPr lang="es-ES" sz="1800" b="1" i="1" spc="-5" dirty="0">
                <a:latin typeface="Trebuchet MS"/>
                <a:cs typeface="Trebuchet MS"/>
              </a:rPr>
              <a:t> redefinir una </a:t>
            </a:r>
            <a:r>
              <a:rPr lang="es-ES" sz="1800" b="1" i="1" spc="-5" dirty="0" err="1">
                <a:latin typeface="Trebuchet MS"/>
                <a:cs typeface="Trebuchet MS"/>
              </a:rPr>
              <a:t>constant</a:t>
            </a:r>
            <a:r>
              <a:rPr lang="es-ES" sz="1800" b="1" i="1" spc="-5" dirty="0">
                <a:latin typeface="Trebuchet MS"/>
                <a:cs typeface="Trebuchet MS"/>
              </a:rPr>
              <a:t>, per </a:t>
            </a:r>
            <a:r>
              <a:rPr lang="es-ES" sz="1800" b="1" i="1" spc="-5" dirty="0" err="1">
                <a:latin typeface="Trebuchet MS"/>
                <a:cs typeface="Trebuchet MS"/>
              </a:rPr>
              <a:t>això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fem</a:t>
            </a:r>
            <a:r>
              <a:rPr lang="es-ES" sz="1800" b="1" i="1" spc="-5" dirty="0">
                <a:latin typeface="Trebuchet MS"/>
                <a:cs typeface="Trebuchet MS"/>
              </a:rPr>
              <a:t> servir variables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321050"/>
            <a:ext cx="6486144" cy="45369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805637"/>
            <a:ext cx="6350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</a:t>
            </a:r>
            <a:r>
              <a:rPr spc="-5" dirty="0" err="1"/>
              <a:t>Podem</a:t>
            </a:r>
            <a:r>
              <a:rPr spc="-65" dirty="0"/>
              <a:t> </a:t>
            </a:r>
            <a:r>
              <a:rPr lang="es-ES" spc="-5" dirty="0" err="1"/>
              <a:t>afegir</a:t>
            </a:r>
            <a:r>
              <a:rPr lang="es-ES" spc="-5" dirty="0"/>
              <a:t> </a:t>
            </a:r>
            <a:r>
              <a:rPr spc="-5" dirty="0" err="1"/>
              <a:t>interactivi</a:t>
            </a:r>
            <a:r>
              <a:rPr lang="es-ES" spc="-5" dirty="0" err="1"/>
              <a:t>tat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2660904"/>
            <a:ext cx="4267200" cy="37536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41484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 err="1"/>
              <a:t>Interactivi</a:t>
            </a:r>
            <a:r>
              <a:rPr lang="es-ES" sz="3600" spc="-10" dirty="0" err="1"/>
              <a:t>tat</a:t>
            </a:r>
            <a:r>
              <a:rPr sz="3600" spc="-50" dirty="0"/>
              <a:t> </a:t>
            </a:r>
            <a:r>
              <a:rPr sz="3600" spc="-5" dirty="0"/>
              <a:t>en</a:t>
            </a:r>
            <a:r>
              <a:rPr sz="3600" spc="-65" dirty="0"/>
              <a:t> </a:t>
            </a:r>
            <a:r>
              <a:rPr sz="3600" spc="-5" dirty="0"/>
              <a:t>p5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789622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dirty="0" err="1">
                <a:latin typeface="Trebuchet MS"/>
                <a:cs typeface="Trebuchet MS"/>
              </a:rPr>
              <a:t>Instruccións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pensades</a:t>
            </a:r>
            <a:r>
              <a:rPr lang="es-ES" sz="1800" b="1" i="1" dirty="0">
                <a:latin typeface="Trebuchet MS"/>
                <a:cs typeface="Trebuchet MS"/>
              </a:rPr>
              <a:t> per a p5: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s-ES" sz="1800" dirty="0">
                <a:latin typeface="Trebuchet MS"/>
                <a:cs typeface="Trebuchet MS"/>
              </a:rPr>
              <a:t>https://p5js.org/es/reference/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575560"/>
            <a:ext cx="4956048" cy="3154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1828799"/>
            <a:ext cx="4850891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0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</a:t>
            </a:r>
            <a:r>
              <a:rPr lang="es-ES" sz="5400" spc="-5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s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664463"/>
            <a:ext cx="5848349" cy="3931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2124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Tip</a:t>
            </a:r>
            <a:r>
              <a:rPr lang="es-ES" sz="3600" dirty="0" err="1"/>
              <a:t>us</a:t>
            </a:r>
            <a:r>
              <a:rPr sz="3600" spc="-70" dirty="0"/>
              <a:t> </a:t>
            </a:r>
            <a:r>
              <a:rPr sz="3600" spc="-5" dirty="0"/>
              <a:t>de</a:t>
            </a:r>
            <a:r>
              <a:rPr sz="3600" spc="-65" dirty="0"/>
              <a:t> </a:t>
            </a:r>
            <a:r>
              <a:rPr sz="3600" spc="-5" dirty="0"/>
              <a:t>da</a:t>
            </a:r>
            <a:r>
              <a:rPr lang="es-ES" sz="3600" spc="-5" dirty="0"/>
              <a:t>de</a:t>
            </a:r>
            <a:r>
              <a:rPr sz="3600" spc="-5" dirty="0"/>
              <a:t>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455025" cy="255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20" dirty="0" err="1">
                <a:latin typeface="Trebuchet MS"/>
                <a:cs typeface="Trebuchet MS"/>
              </a:rPr>
              <a:t>Tipus</a:t>
            </a:r>
            <a:r>
              <a:rPr lang="es-ES" sz="1800" spc="-20" dirty="0">
                <a:latin typeface="Trebuchet MS"/>
                <a:cs typeface="Trebuchet MS"/>
              </a:rPr>
              <a:t> de </a:t>
            </a:r>
            <a:r>
              <a:rPr lang="es-ES" sz="1800" spc="-20" dirty="0" err="1">
                <a:latin typeface="Trebuchet MS"/>
                <a:cs typeface="Trebuchet MS"/>
              </a:rPr>
              <a:t>dades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com</a:t>
            </a:r>
            <a:r>
              <a:rPr lang="es-ES" sz="1800" spc="-20" dirty="0">
                <a:latin typeface="Trebuchet MS"/>
                <a:cs typeface="Trebuchet MS"/>
              </a:rPr>
              <a:t> números, </a:t>
            </a:r>
            <a:r>
              <a:rPr lang="es-ES" sz="1800" spc="-20" dirty="0" err="1">
                <a:latin typeface="Trebuchet MS"/>
                <a:cs typeface="Trebuchet MS"/>
              </a:rPr>
              <a:t>lletres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paraules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imatges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colors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fonts</a:t>
            </a:r>
            <a:r>
              <a:rPr lang="es-ES" sz="1800" spc="-20" dirty="0">
                <a:latin typeface="Trebuchet MS"/>
                <a:cs typeface="Trebuchet MS"/>
              </a:rPr>
              <a:t> i </a:t>
            </a:r>
            <a:r>
              <a:rPr lang="es-ES" sz="1800" spc="-20" dirty="0" err="1">
                <a:latin typeface="Trebuchet MS"/>
                <a:cs typeface="Trebuchet MS"/>
              </a:rPr>
              <a:t>valors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booleans</a:t>
            </a:r>
            <a:r>
              <a:rPr lang="es-ES" sz="1800" spc="-20" dirty="0">
                <a:latin typeface="Trebuchet MS"/>
                <a:cs typeface="Trebuchet MS"/>
              </a:rPr>
              <a:t> (true i false).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pc="-2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20" dirty="0">
                <a:latin typeface="Trebuchet MS"/>
                <a:cs typeface="Trebuchet MS"/>
              </a:rPr>
              <a:t>El </a:t>
            </a:r>
            <a:r>
              <a:rPr lang="es-ES" sz="1800" spc="-20" dirty="0" err="1">
                <a:latin typeface="Trebuchet MS"/>
                <a:cs typeface="Trebuchet MS"/>
              </a:rPr>
              <a:t>fet</a:t>
            </a:r>
            <a:r>
              <a:rPr lang="es-ES" sz="1800" spc="-20" dirty="0">
                <a:latin typeface="Trebuchet MS"/>
                <a:cs typeface="Trebuchet MS"/>
              </a:rPr>
              <a:t> de guardar </a:t>
            </a:r>
            <a:r>
              <a:rPr lang="es-ES" sz="1800" spc="-20" dirty="0" err="1">
                <a:latin typeface="Trebuchet MS"/>
                <a:cs typeface="Trebuchet MS"/>
              </a:rPr>
              <a:t>dades</a:t>
            </a:r>
            <a:r>
              <a:rPr lang="es-ES" sz="1800" spc="-20" dirty="0">
                <a:latin typeface="Trebuchet MS"/>
                <a:cs typeface="Trebuchet MS"/>
              </a:rPr>
              <a:t> implica un </a:t>
            </a:r>
            <a:r>
              <a:rPr lang="es-ES" sz="1800" spc="-20" dirty="0" err="1">
                <a:latin typeface="Trebuchet MS"/>
                <a:cs typeface="Trebuchet MS"/>
              </a:rPr>
              <a:t>major</a:t>
            </a:r>
            <a:r>
              <a:rPr lang="es-ES" sz="1800" spc="-20" dirty="0">
                <a:latin typeface="Trebuchet MS"/>
                <a:cs typeface="Trebuchet MS"/>
              </a:rPr>
              <a:t> o menor </a:t>
            </a:r>
            <a:r>
              <a:rPr lang="es-ES" sz="1800" spc="-20" dirty="0" err="1">
                <a:latin typeface="Trebuchet MS"/>
                <a:cs typeface="Trebuchet MS"/>
              </a:rPr>
              <a:t>ús</a:t>
            </a:r>
            <a:r>
              <a:rPr lang="es-ES" sz="1800" spc="-20" dirty="0">
                <a:latin typeface="Trebuchet MS"/>
                <a:cs typeface="Trebuchet MS"/>
              </a:rPr>
              <a:t> de la </a:t>
            </a:r>
            <a:r>
              <a:rPr lang="es-ES" sz="1800" spc="-20" dirty="0" err="1">
                <a:latin typeface="Trebuchet MS"/>
                <a:cs typeface="Trebuchet MS"/>
              </a:rPr>
              <a:t>memòria</a:t>
            </a:r>
            <a:r>
              <a:rPr lang="es-ES" sz="1800" spc="-20" dirty="0">
                <a:latin typeface="Trebuchet MS"/>
                <a:cs typeface="Trebuchet MS"/>
              </a:rPr>
              <a:t> de </a:t>
            </a:r>
            <a:r>
              <a:rPr lang="es-ES" sz="1800" spc="-20" dirty="0" err="1">
                <a:latin typeface="Trebuchet MS"/>
                <a:cs typeface="Trebuchet MS"/>
              </a:rPr>
              <a:t>l'ordinador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on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estiguem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treballant</a:t>
            </a:r>
            <a:r>
              <a:rPr lang="es-ES" sz="1800" spc="-20" dirty="0">
                <a:latin typeface="Trebuchet MS"/>
                <a:cs typeface="Trebuchet MS"/>
              </a:rPr>
              <a:t>. No </a:t>
            </a:r>
            <a:r>
              <a:rPr lang="es-ES" sz="1800" spc="-20" dirty="0" err="1">
                <a:latin typeface="Trebuchet MS"/>
                <a:cs typeface="Trebuchet MS"/>
              </a:rPr>
              <a:t>és</a:t>
            </a:r>
            <a:r>
              <a:rPr lang="es-ES" sz="1800" spc="-20" dirty="0">
                <a:latin typeface="Trebuchet MS"/>
                <a:cs typeface="Trebuchet MS"/>
              </a:rPr>
              <a:t> el </a:t>
            </a:r>
            <a:r>
              <a:rPr lang="es-ES" sz="1800" spc="-20" dirty="0" err="1">
                <a:latin typeface="Trebuchet MS"/>
                <a:cs typeface="Trebuchet MS"/>
              </a:rPr>
              <a:t>mateix</a:t>
            </a:r>
            <a:r>
              <a:rPr lang="es-ES" sz="1800" spc="-20" dirty="0">
                <a:latin typeface="Trebuchet MS"/>
                <a:cs typeface="Trebuchet MS"/>
              </a:rPr>
              <a:t> guardar la </a:t>
            </a:r>
            <a:r>
              <a:rPr lang="es-ES" sz="1800" spc="-20" dirty="0" err="1">
                <a:latin typeface="Trebuchet MS"/>
                <a:cs typeface="Trebuchet MS"/>
              </a:rPr>
              <a:t>paraula</a:t>
            </a:r>
            <a:r>
              <a:rPr lang="es-ES" sz="1800" spc="-20" dirty="0">
                <a:latin typeface="Trebuchet MS"/>
                <a:cs typeface="Trebuchet MS"/>
              </a:rPr>
              <a:t> "</a:t>
            </a:r>
            <a:r>
              <a:rPr lang="es-ES" sz="1800" spc="-20" dirty="0" err="1">
                <a:latin typeface="Trebuchet MS"/>
                <a:cs typeface="Trebuchet MS"/>
              </a:rPr>
              <a:t>Andalusia</a:t>
            </a:r>
            <a:r>
              <a:rPr lang="es-ES" sz="1800" spc="-20" dirty="0">
                <a:latin typeface="Trebuchet MS"/>
                <a:cs typeface="Trebuchet MS"/>
              </a:rPr>
              <a:t>" de guardar </a:t>
            </a:r>
            <a:r>
              <a:rPr lang="es-ES" sz="1800" spc="-20" dirty="0" err="1">
                <a:latin typeface="Trebuchet MS"/>
                <a:cs typeface="Trebuchet MS"/>
              </a:rPr>
              <a:t>simplement</a:t>
            </a:r>
            <a:r>
              <a:rPr lang="es-ES" sz="1800" spc="-20" dirty="0">
                <a:latin typeface="Trebuchet MS"/>
                <a:cs typeface="Trebuchet MS"/>
              </a:rPr>
              <a:t> la "A". Cada dada </a:t>
            </a:r>
            <a:r>
              <a:rPr lang="es-ES" sz="1800" spc="-20" dirty="0" err="1">
                <a:latin typeface="Trebuchet MS"/>
                <a:cs typeface="Trebuchet MS"/>
              </a:rPr>
              <a:t>és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representat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com</a:t>
            </a:r>
            <a:r>
              <a:rPr lang="es-ES" sz="1800" spc="-20" dirty="0">
                <a:latin typeface="Trebuchet MS"/>
                <a:cs typeface="Trebuchet MS"/>
              </a:rPr>
              <a:t> una </a:t>
            </a:r>
            <a:r>
              <a:rPr lang="es-ES" sz="1800" spc="-20" dirty="0" err="1">
                <a:latin typeface="Trebuchet MS"/>
                <a:cs typeface="Trebuchet MS"/>
              </a:rPr>
              <a:t>sèrie</a:t>
            </a:r>
            <a:r>
              <a:rPr lang="es-ES" sz="1800" spc="-20" dirty="0">
                <a:latin typeface="Trebuchet MS"/>
                <a:cs typeface="Trebuchet MS"/>
              </a:rPr>
              <a:t> de bits (0s i 1s).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pc="-2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20" dirty="0" err="1">
                <a:latin typeface="Trebuchet MS"/>
                <a:cs typeface="Trebuchet MS"/>
              </a:rPr>
              <a:t>Podem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veure</a:t>
            </a:r>
            <a:r>
              <a:rPr lang="es-ES" sz="1800" spc="-20" dirty="0">
                <a:latin typeface="Trebuchet MS"/>
                <a:cs typeface="Trebuchet MS"/>
              </a:rPr>
              <a:t> una variable </a:t>
            </a:r>
            <a:r>
              <a:rPr lang="es-ES" sz="1800" spc="-20" dirty="0" err="1">
                <a:latin typeface="Trebuchet MS"/>
                <a:cs typeface="Trebuchet MS"/>
              </a:rPr>
              <a:t>com</a:t>
            </a:r>
            <a:r>
              <a:rPr lang="es-ES" sz="1800" spc="-20" dirty="0">
                <a:latin typeface="Trebuchet MS"/>
                <a:cs typeface="Trebuchet MS"/>
              </a:rPr>
              <a:t> un </a:t>
            </a:r>
            <a:r>
              <a:rPr lang="es-ES" sz="1800" spc="-20" dirty="0" err="1">
                <a:latin typeface="Trebuchet MS"/>
                <a:cs typeface="Trebuchet MS"/>
              </a:rPr>
              <a:t>contenidor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d'información</a:t>
            </a:r>
            <a:r>
              <a:rPr lang="es-ES" spc="-2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446" y="4803544"/>
            <a:ext cx="2652696" cy="1716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0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Varia</a:t>
            </a:r>
            <a:r>
              <a:rPr sz="3600" spc="-15" dirty="0"/>
              <a:t>b</a:t>
            </a:r>
            <a:r>
              <a:rPr sz="3600" dirty="0"/>
              <a:t>l</a:t>
            </a:r>
            <a:r>
              <a:rPr sz="3600" spc="-15" dirty="0"/>
              <a:t>e</a:t>
            </a:r>
            <a:r>
              <a:rPr sz="3600" dirty="0"/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595" y="2989915"/>
            <a:ext cx="3074836" cy="191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4274" y="1864885"/>
            <a:ext cx="8044180" cy="132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Una variable </a:t>
            </a:r>
            <a:r>
              <a:rPr lang="es-ES" sz="1800" spc="-5" dirty="0" err="1">
                <a:latin typeface="Trebuchet MS"/>
                <a:cs typeface="Trebuchet MS"/>
              </a:rPr>
              <a:t>pot</a:t>
            </a:r>
            <a:r>
              <a:rPr lang="es-ES" sz="1800" spc="-5" dirty="0">
                <a:latin typeface="Trebuchet MS"/>
                <a:cs typeface="Trebuchet MS"/>
              </a:rPr>
              <a:t> variar el </a:t>
            </a:r>
            <a:r>
              <a:rPr lang="es-ES" sz="1800" spc="-5" dirty="0" err="1">
                <a:latin typeface="Trebuchet MS"/>
                <a:cs typeface="Trebuchet MS"/>
              </a:rPr>
              <a:t>seu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contingut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durant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l'execució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l'algoritme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pc="-5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Cada variable té </a:t>
            </a:r>
            <a:r>
              <a:rPr lang="es-ES" sz="1800" spc="-5" dirty="0" err="1">
                <a:latin typeface="Trebuchet MS"/>
                <a:cs typeface="Trebuchet MS"/>
              </a:rPr>
              <a:t>dues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parts</a:t>
            </a:r>
            <a:r>
              <a:rPr lang="es-ES" sz="1800" spc="-5" dirty="0">
                <a:latin typeface="Trebuchet MS"/>
                <a:cs typeface="Trebuchet MS"/>
              </a:rPr>
              <a:t> un </a:t>
            </a:r>
            <a:r>
              <a:rPr lang="es-ES" sz="1800" spc="-5" dirty="0" err="1">
                <a:latin typeface="Trebuchet MS"/>
                <a:cs typeface="Trebuchet MS"/>
              </a:rPr>
              <a:t>nom</a:t>
            </a:r>
            <a:r>
              <a:rPr lang="es-ES" sz="1800" spc="-5" dirty="0">
                <a:latin typeface="Trebuchet MS"/>
                <a:cs typeface="Trebuchet MS"/>
              </a:rPr>
              <a:t> i un valor.</a:t>
            </a:r>
            <a:endParaRPr lang="es-ES" b="1" spc="-5" dirty="0">
              <a:solidFill>
                <a:srgbClr val="4F81BC"/>
              </a:solidFill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400" b="1" spc="-5" dirty="0">
              <a:solidFill>
                <a:srgbClr val="4F81BC"/>
              </a:solidFill>
              <a:latin typeface="Trebuchet MS"/>
              <a:cs typeface="Trebuchet MS"/>
            </a:endParaRPr>
          </a:p>
          <a:p>
            <a:pPr marL="3042285" lvl="6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¿De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qué tipo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puede</a:t>
            </a:r>
            <a:r>
              <a:rPr sz="1400" b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ser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Trebuchet MS"/>
                <a:cs typeface="Trebuchet MS"/>
              </a:rPr>
              <a:t>una</a:t>
            </a:r>
            <a:r>
              <a:rPr sz="1400" b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variable?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5752" y="3794696"/>
            <a:ext cx="2181225" cy="2263775"/>
            <a:chOff x="1575752" y="3794696"/>
            <a:chExt cx="2181225" cy="2263775"/>
          </a:xfrm>
        </p:grpSpPr>
        <p:sp>
          <p:nvSpPr>
            <p:cNvPr id="6" name="object 6"/>
            <p:cNvSpPr/>
            <p:nvPr/>
          </p:nvSpPr>
          <p:spPr>
            <a:xfrm>
              <a:off x="1588769" y="5378196"/>
              <a:ext cx="762000" cy="666750"/>
            </a:xfrm>
            <a:custGeom>
              <a:avLst/>
              <a:gdLst/>
              <a:ahLst/>
              <a:cxnLst/>
              <a:rect l="l" t="t" r="r" b="b"/>
              <a:pathLst>
                <a:path w="762000" h="666750">
                  <a:moveTo>
                    <a:pt x="762000" y="0"/>
                  </a:moveTo>
                  <a:lnTo>
                    <a:pt x="738165" y="33224"/>
                  </a:lnTo>
                  <a:lnTo>
                    <a:pt x="672399" y="61357"/>
                  </a:lnTo>
                  <a:lnTo>
                    <a:pt x="626481" y="72839"/>
                  </a:lnTo>
                  <a:lnTo>
                    <a:pt x="573306" y="82239"/>
                  </a:lnTo>
                  <a:lnTo>
                    <a:pt x="513950" y="89287"/>
                  </a:lnTo>
                  <a:lnTo>
                    <a:pt x="449490" y="93714"/>
                  </a:lnTo>
                  <a:lnTo>
                    <a:pt x="381000" y="95249"/>
                  </a:lnTo>
                  <a:lnTo>
                    <a:pt x="312509" y="93714"/>
                  </a:lnTo>
                  <a:lnTo>
                    <a:pt x="248049" y="89287"/>
                  </a:lnTo>
                  <a:lnTo>
                    <a:pt x="188693" y="82239"/>
                  </a:lnTo>
                  <a:lnTo>
                    <a:pt x="135518" y="72839"/>
                  </a:lnTo>
                  <a:lnTo>
                    <a:pt x="89600" y="61357"/>
                  </a:lnTo>
                  <a:lnTo>
                    <a:pt x="52013" y="48062"/>
                  </a:lnTo>
                  <a:lnTo>
                    <a:pt x="6137" y="17114"/>
                  </a:lnTo>
                  <a:lnTo>
                    <a:pt x="0" y="0"/>
                  </a:lnTo>
                  <a:lnTo>
                    <a:pt x="0" y="571499"/>
                  </a:lnTo>
                  <a:lnTo>
                    <a:pt x="23834" y="604735"/>
                  </a:lnTo>
                  <a:lnTo>
                    <a:pt x="89600" y="632867"/>
                  </a:lnTo>
                  <a:lnTo>
                    <a:pt x="135518" y="644347"/>
                  </a:lnTo>
                  <a:lnTo>
                    <a:pt x="188693" y="653745"/>
                  </a:lnTo>
                  <a:lnTo>
                    <a:pt x="248049" y="660790"/>
                  </a:lnTo>
                  <a:lnTo>
                    <a:pt x="312509" y="665215"/>
                  </a:lnTo>
                  <a:lnTo>
                    <a:pt x="381000" y="666749"/>
                  </a:lnTo>
                  <a:lnTo>
                    <a:pt x="449490" y="665215"/>
                  </a:lnTo>
                  <a:lnTo>
                    <a:pt x="513950" y="660790"/>
                  </a:lnTo>
                  <a:lnTo>
                    <a:pt x="573306" y="653745"/>
                  </a:lnTo>
                  <a:lnTo>
                    <a:pt x="626481" y="644347"/>
                  </a:lnTo>
                  <a:lnTo>
                    <a:pt x="672399" y="632867"/>
                  </a:lnTo>
                  <a:lnTo>
                    <a:pt x="709986" y="619573"/>
                  </a:lnTo>
                  <a:lnTo>
                    <a:pt x="755862" y="588620"/>
                  </a:lnTo>
                  <a:lnTo>
                    <a:pt x="762000" y="57149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8769" y="5282946"/>
              <a:ext cx="762000" cy="190500"/>
            </a:xfrm>
            <a:custGeom>
              <a:avLst/>
              <a:gdLst/>
              <a:ahLst/>
              <a:cxnLst/>
              <a:rect l="l" t="t" r="r" b="b"/>
              <a:pathLst>
                <a:path w="762000" h="190500">
                  <a:moveTo>
                    <a:pt x="381000" y="0"/>
                  </a:moveTo>
                  <a:lnTo>
                    <a:pt x="312509" y="1535"/>
                  </a:lnTo>
                  <a:lnTo>
                    <a:pt x="248049" y="5962"/>
                  </a:lnTo>
                  <a:lnTo>
                    <a:pt x="188693" y="13010"/>
                  </a:lnTo>
                  <a:lnTo>
                    <a:pt x="135518" y="22410"/>
                  </a:lnTo>
                  <a:lnTo>
                    <a:pt x="89600" y="33892"/>
                  </a:lnTo>
                  <a:lnTo>
                    <a:pt x="52013" y="47187"/>
                  </a:lnTo>
                  <a:lnTo>
                    <a:pt x="6137" y="78135"/>
                  </a:lnTo>
                  <a:lnTo>
                    <a:pt x="0" y="95249"/>
                  </a:lnTo>
                  <a:lnTo>
                    <a:pt x="6137" y="112364"/>
                  </a:lnTo>
                  <a:lnTo>
                    <a:pt x="52013" y="143312"/>
                  </a:lnTo>
                  <a:lnTo>
                    <a:pt x="89600" y="156607"/>
                  </a:lnTo>
                  <a:lnTo>
                    <a:pt x="135518" y="168089"/>
                  </a:lnTo>
                  <a:lnTo>
                    <a:pt x="188693" y="177489"/>
                  </a:lnTo>
                  <a:lnTo>
                    <a:pt x="248049" y="184537"/>
                  </a:lnTo>
                  <a:lnTo>
                    <a:pt x="312509" y="188964"/>
                  </a:lnTo>
                  <a:lnTo>
                    <a:pt x="381000" y="190499"/>
                  </a:lnTo>
                  <a:lnTo>
                    <a:pt x="449490" y="188964"/>
                  </a:lnTo>
                  <a:lnTo>
                    <a:pt x="513950" y="184537"/>
                  </a:lnTo>
                  <a:lnTo>
                    <a:pt x="573306" y="177489"/>
                  </a:lnTo>
                  <a:lnTo>
                    <a:pt x="626481" y="168089"/>
                  </a:lnTo>
                  <a:lnTo>
                    <a:pt x="672399" y="156607"/>
                  </a:lnTo>
                  <a:lnTo>
                    <a:pt x="709986" y="143312"/>
                  </a:lnTo>
                  <a:lnTo>
                    <a:pt x="755862" y="112364"/>
                  </a:lnTo>
                  <a:lnTo>
                    <a:pt x="762000" y="95249"/>
                  </a:lnTo>
                  <a:lnTo>
                    <a:pt x="755862" y="78135"/>
                  </a:lnTo>
                  <a:lnTo>
                    <a:pt x="709986" y="47187"/>
                  </a:lnTo>
                  <a:lnTo>
                    <a:pt x="672399" y="33892"/>
                  </a:lnTo>
                  <a:lnTo>
                    <a:pt x="626481" y="22410"/>
                  </a:lnTo>
                  <a:lnTo>
                    <a:pt x="573306" y="13010"/>
                  </a:lnTo>
                  <a:lnTo>
                    <a:pt x="513950" y="5962"/>
                  </a:lnTo>
                  <a:lnTo>
                    <a:pt x="449490" y="15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8769" y="5282946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95249"/>
                  </a:moveTo>
                  <a:lnTo>
                    <a:pt x="738165" y="128474"/>
                  </a:lnTo>
                  <a:lnTo>
                    <a:pt x="672399" y="156607"/>
                  </a:lnTo>
                  <a:lnTo>
                    <a:pt x="626481" y="168089"/>
                  </a:lnTo>
                  <a:lnTo>
                    <a:pt x="573306" y="177489"/>
                  </a:lnTo>
                  <a:lnTo>
                    <a:pt x="513950" y="184537"/>
                  </a:lnTo>
                  <a:lnTo>
                    <a:pt x="449490" y="188964"/>
                  </a:lnTo>
                  <a:lnTo>
                    <a:pt x="381000" y="190499"/>
                  </a:lnTo>
                  <a:lnTo>
                    <a:pt x="312509" y="188964"/>
                  </a:lnTo>
                  <a:lnTo>
                    <a:pt x="248049" y="184537"/>
                  </a:lnTo>
                  <a:lnTo>
                    <a:pt x="188693" y="177489"/>
                  </a:lnTo>
                  <a:lnTo>
                    <a:pt x="135518" y="168089"/>
                  </a:lnTo>
                  <a:lnTo>
                    <a:pt x="89600" y="156607"/>
                  </a:lnTo>
                  <a:lnTo>
                    <a:pt x="52013" y="143312"/>
                  </a:lnTo>
                  <a:lnTo>
                    <a:pt x="6137" y="112364"/>
                  </a:lnTo>
                  <a:lnTo>
                    <a:pt x="0" y="95249"/>
                  </a:lnTo>
                  <a:lnTo>
                    <a:pt x="6137" y="78135"/>
                  </a:lnTo>
                  <a:lnTo>
                    <a:pt x="52013" y="47187"/>
                  </a:lnTo>
                  <a:lnTo>
                    <a:pt x="89600" y="33892"/>
                  </a:lnTo>
                  <a:lnTo>
                    <a:pt x="135518" y="22410"/>
                  </a:lnTo>
                  <a:lnTo>
                    <a:pt x="188693" y="13010"/>
                  </a:lnTo>
                  <a:lnTo>
                    <a:pt x="248049" y="5962"/>
                  </a:lnTo>
                  <a:lnTo>
                    <a:pt x="312509" y="1535"/>
                  </a:lnTo>
                  <a:lnTo>
                    <a:pt x="381000" y="0"/>
                  </a:lnTo>
                  <a:lnTo>
                    <a:pt x="449490" y="1535"/>
                  </a:lnTo>
                  <a:lnTo>
                    <a:pt x="513950" y="5962"/>
                  </a:lnTo>
                  <a:lnTo>
                    <a:pt x="573306" y="13010"/>
                  </a:lnTo>
                  <a:lnTo>
                    <a:pt x="626481" y="22410"/>
                  </a:lnTo>
                  <a:lnTo>
                    <a:pt x="672399" y="33892"/>
                  </a:lnTo>
                  <a:lnTo>
                    <a:pt x="709986" y="47187"/>
                  </a:lnTo>
                  <a:lnTo>
                    <a:pt x="755862" y="78135"/>
                  </a:lnTo>
                  <a:lnTo>
                    <a:pt x="762000" y="95249"/>
                  </a:lnTo>
                  <a:close/>
                </a:path>
                <a:path w="762000" h="762000">
                  <a:moveTo>
                    <a:pt x="762000" y="95249"/>
                  </a:moveTo>
                  <a:lnTo>
                    <a:pt x="762000" y="666749"/>
                  </a:lnTo>
                  <a:lnTo>
                    <a:pt x="755862" y="683870"/>
                  </a:lnTo>
                  <a:lnTo>
                    <a:pt x="709986" y="714823"/>
                  </a:lnTo>
                  <a:lnTo>
                    <a:pt x="672399" y="728117"/>
                  </a:lnTo>
                  <a:lnTo>
                    <a:pt x="626481" y="739597"/>
                  </a:lnTo>
                  <a:lnTo>
                    <a:pt x="573306" y="748995"/>
                  </a:lnTo>
                  <a:lnTo>
                    <a:pt x="513950" y="756040"/>
                  </a:lnTo>
                  <a:lnTo>
                    <a:pt x="449490" y="760465"/>
                  </a:lnTo>
                  <a:lnTo>
                    <a:pt x="381000" y="761999"/>
                  </a:lnTo>
                  <a:lnTo>
                    <a:pt x="312509" y="760465"/>
                  </a:lnTo>
                  <a:lnTo>
                    <a:pt x="248049" y="756040"/>
                  </a:lnTo>
                  <a:lnTo>
                    <a:pt x="188693" y="748995"/>
                  </a:lnTo>
                  <a:lnTo>
                    <a:pt x="135518" y="739597"/>
                  </a:lnTo>
                  <a:lnTo>
                    <a:pt x="89600" y="728117"/>
                  </a:lnTo>
                  <a:lnTo>
                    <a:pt x="52013" y="714823"/>
                  </a:lnTo>
                  <a:lnTo>
                    <a:pt x="6137" y="683870"/>
                  </a:lnTo>
                  <a:lnTo>
                    <a:pt x="0" y="666749"/>
                  </a:lnTo>
                  <a:lnTo>
                    <a:pt x="0" y="95249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6869" y="3807714"/>
              <a:ext cx="685800" cy="676910"/>
            </a:xfrm>
            <a:custGeom>
              <a:avLst/>
              <a:gdLst/>
              <a:ahLst/>
              <a:cxnLst/>
              <a:rect l="l" t="t" r="r" b="b"/>
              <a:pathLst>
                <a:path w="685800" h="676910">
                  <a:moveTo>
                    <a:pt x="342900" y="0"/>
                  </a:moveTo>
                  <a:lnTo>
                    <a:pt x="296375" y="3089"/>
                  </a:lnTo>
                  <a:lnTo>
                    <a:pt x="251751" y="12087"/>
                  </a:lnTo>
                  <a:lnTo>
                    <a:pt x="209436" y="26592"/>
                  </a:lnTo>
                  <a:lnTo>
                    <a:pt x="169841" y="46199"/>
                  </a:lnTo>
                  <a:lnTo>
                    <a:pt x="133373" y="70505"/>
                  </a:lnTo>
                  <a:lnTo>
                    <a:pt x="100441" y="99107"/>
                  </a:lnTo>
                  <a:lnTo>
                    <a:pt x="71454" y="131601"/>
                  </a:lnTo>
                  <a:lnTo>
                    <a:pt x="46820" y="167583"/>
                  </a:lnTo>
                  <a:lnTo>
                    <a:pt x="26949" y="206650"/>
                  </a:lnTo>
                  <a:lnTo>
                    <a:pt x="12250" y="248399"/>
                  </a:lnTo>
                  <a:lnTo>
                    <a:pt x="3130" y="292426"/>
                  </a:lnTo>
                  <a:lnTo>
                    <a:pt x="0" y="338328"/>
                  </a:lnTo>
                  <a:lnTo>
                    <a:pt x="3130" y="384229"/>
                  </a:lnTo>
                  <a:lnTo>
                    <a:pt x="12250" y="428256"/>
                  </a:lnTo>
                  <a:lnTo>
                    <a:pt x="26949" y="470005"/>
                  </a:lnTo>
                  <a:lnTo>
                    <a:pt x="46820" y="509072"/>
                  </a:lnTo>
                  <a:lnTo>
                    <a:pt x="71454" y="545054"/>
                  </a:lnTo>
                  <a:lnTo>
                    <a:pt x="100441" y="577548"/>
                  </a:lnTo>
                  <a:lnTo>
                    <a:pt x="133373" y="606150"/>
                  </a:lnTo>
                  <a:lnTo>
                    <a:pt x="169841" y="630456"/>
                  </a:lnTo>
                  <a:lnTo>
                    <a:pt x="209436" y="650063"/>
                  </a:lnTo>
                  <a:lnTo>
                    <a:pt x="251751" y="664568"/>
                  </a:lnTo>
                  <a:lnTo>
                    <a:pt x="296375" y="673566"/>
                  </a:lnTo>
                  <a:lnTo>
                    <a:pt x="342900" y="676656"/>
                  </a:lnTo>
                  <a:lnTo>
                    <a:pt x="389424" y="673566"/>
                  </a:lnTo>
                  <a:lnTo>
                    <a:pt x="434048" y="664568"/>
                  </a:lnTo>
                  <a:lnTo>
                    <a:pt x="476363" y="650063"/>
                  </a:lnTo>
                  <a:lnTo>
                    <a:pt x="515958" y="630456"/>
                  </a:lnTo>
                  <a:lnTo>
                    <a:pt x="552426" y="606150"/>
                  </a:lnTo>
                  <a:lnTo>
                    <a:pt x="585358" y="577548"/>
                  </a:lnTo>
                  <a:lnTo>
                    <a:pt x="614345" y="545054"/>
                  </a:lnTo>
                  <a:lnTo>
                    <a:pt x="638979" y="509072"/>
                  </a:lnTo>
                  <a:lnTo>
                    <a:pt x="658850" y="470005"/>
                  </a:lnTo>
                  <a:lnTo>
                    <a:pt x="673549" y="428256"/>
                  </a:lnTo>
                  <a:lnTo>
                    <a:pt x="682669" y="384229"/>
                  </a:lnTo>
                  <a:lnTo>
                    <a:pt x="685800" y="338328"/>
                  </a:lnTo>
                  <a:lnTo>
                    <a:pt x="682669" y="292426"/>
                  </a:lnTo>
                  <a:lnTo>
                    <a:pt x="673549" y="248399"/>
                  </a:lnTo>
                  <a:lnTo>
                    <a:pt x="658850" y="206650"/>
                  </a:lnTo>
                  <a:lnTo>
                    <a:pt x="638979" y="167583"/>
                  </a:lnTo>
                  <a:lnTo>
                    <a:pt x="614345" y="131601"/>
                  </a:lnTo>
                  <a:lnTo>
                    <a:pt x="585358" y="99107"/>
                  </a:lnTo>
                  <a:lnTo>
                    <a:pt x="552426" y="70505"/>
                  </a:lnTo>
                  <a:lnTo>
                    <a:pt x="515958" y="46199"/>
                  </a:lnTo>
                  <a:lnTo>
                    <a:pt x="476363" y="26592"/>
                  </a:lnTo>
                  <a:lnTo>
                    <a:pt x="434048" y="12087"/>
                  </a:lnTo>
                  <a:lnTo>
                    <a:pt x="389424" y="308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6869" y="3807714"/>
              <a:ext cx="685800" cy="676910"/>
            </a:xfrm>
            <a:custGeom>
              <a:avLst/>
              <a:gdLst/>
              <a:ahLst/>
              <a:cxnLst/>
              <a:rect l="l" t="t" r="r" b="b"/>
              <a:pathLst>
                <a:path w="685800" h="676910">
                  <a:moveTo>
                    <a:pt x="0" y="338328"/>
                  </a:moveTo>
                  <a:lnTo>
                    <a:pt x="3130" y="292426"/>
                  </a:lnTo>
                  <a:lnTo>
                    <a:pt x="12250" y="248399"/>
                  </a:lnTo>
                  <a:lnTo>
                    <a:pt x="26949" y="206650"/>
                  </a:lnTo>
                  <a:lnTo>
                    <a:pt x="46820" y="167583"/>
                  </a:lnTo>
                  <a:lnTo>
                    <a:pt x="71454" y="131601"/>
                  </a:lnTo>
                  <a:lnTo>
                    <a:pt x="100441" y="99107"/>
                  </a:lnTo>
                  <a:lnTo>
                    <a:pt x="133373" y="70505"/>
                  </a:lnTo>
                  <a:lnTo>
                    <a:pt x="169841" y="46199"/>
                  </a:lnTo>
                  <a:lnTo>
                    <a:pt x="209436" y="26592"/>
                  </a:lnTo>
                  <a:lnTo>
                    <a:pt x="251751" y="12087"/>
                  </a:lnTo>
                  <a:lnTo>
                    <a:pt x="296375" y="3089"/>
                  </a:lnTo>
                  <a:lnTo>
                    <a:pt x="342900" y="0"/>
                  </a:lnTo>
                  <a:lnTo>
                    <a:pt x="389424" y="3089"/>
                  </a:lnTo>
                  <a:lnTo>
                    <a:pt x="434048" y="12087"/>
                  </a:lnTo>
                  <a:lnTo>
                    <a:pt x="476363" y="26592"/>
                  </a:lnTo>
                  <a:lnTo>
                    <a:pt x="515958" y="46199"/>
                  </a:lnTo>
                  <a:lnTo>
                    <a:pt x="552426" y="70505"/>
                  </a:lnTo>
                  <a:lnTo>
                    <a:pt x="585358" y="99107"/>
                  </a:lnTo>
                  <a:lnTo>
                    <a:pt x="614345" y="131601"/>
                  </a:lnTo>
                  <a:lnTo>
                    <a:pt x="638979" y="167583"/>
                  </a:lnTo>
                  <a:lnTo>
                    <a:pt x="658850" y="206650"/>
                  </a:lnTo>
                  <a:lnTo>
                    <a:pt x="673549" y="248399"/>
                  </a:lnTo>
                  <a:lnTo>
                    <a:pt x="682669" y="292426"/>
                  </a:lnTo>
                  <a:lnTo>
                    <a:pt x="685800" y="338328"/>
                  </a:lnTo>
                  <a:lnTo>
                    <a:pt x="682669" y="384229"/>
                  </a:lnTo>
                  <a:lnTo>
                    <a:pt x="673549" y="428256"/>
                  </a:lnTo>
                  <a:lnTo>
                    <a:pt x="658850" y="470005"/>
                  </a:lnTo>
                  <a:lnTo>
                    <a:pt x="638979" y="509072"/>
                  </a:lnTo>
                  <a:lnTo>
                    <a:pt x="614345" y="545054"/>
                  </a:lnTo>
                  <a:lnTo>
                    <a:pt x="585358" y="577548"/>
                  </a:lnTo>
                  <a:lnTo>
                    <a:pt x="552426" y="606150"/>
                  </a:lnTo>
                  <a:lnTo>
                    <a:pt x="515958" y="630456"/>
                  </a:lnTo>
                  <a:lnTo>
                    <a:pt x="476363" y="650063"/>
                  </a:lnTo>
                  <a:lnTo>
                    <a:pt x="434048" y="664568"/>
                  </a:lnTo>
                  <a:lnTo>
                    <a:pt x="389424" y="673566"/>
                  </a:lnTo>
                  <a:lnTo>
                    <a:pt x="342900" y="676656"/>
                  </a:lnTo>
                  <a:lnTo>
                    <a:pt x="296375" y="673566"/>
                  </a:lnTo>
                  <a:lnTo>
                    <a:pt x="251751" y="664568"/>
                  </a:lnTo>
                  <a:lnTo>
                    <a:pt x="209436" y="650063"/>
                  </a:lnTo>
                  <a:lnTo>
                    <a:pt x="169841" y="630456"/>
                  </a:lnTo>
                  <a:lnTo>
                    <a:pt x="133373" y="606150"/>
                  </a:lnTo>
                  <a:lnTo>
                    <a:pt x="100441" y="577548"/>
                  </a:lnTo>
                  <a:lnTo>
                    <a:pt x="71454" y="545054"/>
                  </a:lnTo>
                  <a:lnTo>
                    <a:pt x="46820" y="509072"/>
                  </a:lnTo>
                  <a:lnTo>
                    <a:pt x="26949" y="470005"/>
                  </a:lnTo>
                  <a:lnTo>
                    <a:pt x="12250" y="428256"/>
                  </a:lnTo>
                  <a:lnTo>
                    <a:pt x="3130" y="384229"/>
                  </a:lnTo>
                  <a:lnTo>
                    <a:pt x="0" y="338328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3105" y="5473446"/>
              <a:ext cx="800100" cy="571500"/>
            </a:xfrm>
            <a:custGeom>
              <a:avLst/>
              <a:gdLst/>
              <a:ahLst/>
              <a:cxnLst/>
              <a:rect l="l" t="t" r="r" b="b"/>
              <a:pathLst>
                <a:path w="800100" h="571500">
                  <a:moveTo>
                    <a:pt x="800099" y="0"/>
                  </a:moveTo>
                  <a:lnTo>
                    <a:pt x="0" y="0"/>
                  </a:lnTo>
                  <a:lnTo>
                    <a:pt x="0" y="571499"/>
                  </a:lnTo>
                  <a:lnTo>
                    <a:pt x="800099" y="571499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3205" y="5282946"/>
              <a:ext cx="190500" cy="762000"/>
            </a:xfrm>
            <a:custGeom>
              <a:avLst/>
              <a:gdLst/>
              <a:ahLst/>
              <a:cxnLst/>
              <a:rect l="l" t="t" r="r" b="b"/>
              <a:pathLst>
                <a:path w="190500" h="762000">
                  <a:moveTo>
                    <a:pt x="190500" y="0"/>
                  </a:moveTo>
                  <a:lnTo>
                    <a:pt x="0" y="190499"/>
                  </a:lnTo>
                  <a:lnTo>
                    <a:pt x="0" y="761999"/>
                  </a:lnTo>
                  <a:lnTo>
                    <a:pt x="190500" y="571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67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3105" y="5282946"/>
              <a:ext cx="990600" cy="190500"/>
            </a:xfrm>
            <a:custGeom>
              <a:avLst/>
              <a:gdLst/>
              <a:ahLst/>
              <a:cxnLst/>
              <a:rect l="l" t="t" r="r" b="b"/>
              <a:pathLst>
                <a:path w="990600" h="190500">
                  <a:moveTo>
                    <a:pt x="990599" y="0"/>
                  </a:moveTo>
                  <a:lnTo>
                    <a:pt x="190500" y="0"/>
                  </a:lnTo>
                  <a:lnTo>
                    <a:pt x="0" y="190499"/>
                  </a:lnTo>
                  <a:lnTo>
                    <a:pt x="800099" y="190499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F8A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3105" y="5282946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190499"/>
                  </a:moveTo>
                  <a:lnTo>
                    <a:pt x="190500" y="0"/>
                  </a:lnTo>
                  <a:lnTo>
                    <a:pt x="990599" y="0"/>
                  </a:lnTo>
                  <a:lnTo>
                    <a:pt x="990599" y="571499"/>
                  </a:lnTo>
                  <a:lnTo>
                    <a:pt x="800099" y="761999"/>
                  </a:lnTo>
                  <a:lnTo>
                    <a:pt x="0" y="761999"/>
                  </a:lnTo>
                  <a:lnTo>
                    <a:pt x="0" y="190499"/>
                  </a:lnTo>
                  <a:close/>
                </a:path>
                <a:path w="990600" h="762000">
                  <a:moveTo>
                    <a:pt x="0" y="190499"/>
                  </a:moveTo>
                  <a:lnTo>
                    <a:pt x="800099" y="190499"/>
                  </a:lnTo>
                  <a:lnTo>
                    <a:pt x="990599" y="0"/>
                  </a:lnTo>
                </a:path>
                <a:path w="990600" h="762000">
                  <a:moveTo>
                    <a:pt x="800099" y="190499"/>
                  </a:moveTo>
                  <a:lnTo>
                    <a:pt x="800099" y="761999"/>
                  </a:lnTo>
                </a:path>
              </a:pathLst>
            </a:custGeom>
            <a:ln w="25908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98650" y="39807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9305" y="3886961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199" y="0"/>
                </a:moveTo>
                <a:lnTo>
                  <a:pt x="0" y="0"/>
                </a:lnTo>
                <a:lnTo>
                  <a:pt x="0" y="609600"/>
                </a:lnTo>
                <a:lnTo>
                  <a:pt x="838199" y="609600"/>
                </a:lnTo>
                <a:lnTo>
                  <a:pt x="838199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29305" y="3886961"/>
            <a:ext cx="838200" cy="609600"/>
          </a:xfrm>
          <a:prstGeom prst="rect">
            <a:avLst/>
          </a:prstGeom>
          <a:ln w="25907">
            <a:solidFill>
              <a:srgbClr val="B66C3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95808" y="3800792"/>
            <a:ext cx="2181225" cy="2251075"/>
            <a:chOff x="6595808" y="3800792"/>
            <a:chExt cx="2181225" cy="2251075"/>
          </a:xfrm>
        </p:grpSpPr>
        <p:sp>
          <p:nvSpPr>
            <p:cNvPr id="19" name="object 19"/>
            <p:cNvSpPr/>
            <p:nvPr/>
          </p:nvSpPr>
          <p:spPr>
            <a:xfrm>
              <a:off x="6608825" y="5372099"/>
              <a:ext cx="762000" cy="666750"/>
            </a:xfrm>
            <a:custGeom>
              <a:avLst/>
              <a:gdLst/>
              <a:ahLst/>
              <a:cxnLst/>
              <a:rect l="l" t="t" r="r" b="b"/>
              <a:pathLst>
                <a:path w="762000" h="666750">
                  <a:moveTo>
                    <a:pt x="762000" y="0"/>
                  </a:moveTo>
                  <a:lnTo>
                    <a:pt x="738165" y="33224"/>
                  </a:lnTo>
                  <a:lnTo>
                    <a:pt x="672399" y="61357"/>
                  </a:lnTo>
                  <a:lnTo>
                    <a:pt x="626481" y="72839"/>
                  </a:lnTo>
                  <a:lnTo>
                    <a:pt x="573306" y="82239"/>
                  </a:lnTo>
                  <a:lnTo>
                    <a:pt x="513950" y="89287"/>
                  </a:lnTo>
                  <a:lnTo>
                    <a:pt x="449490" y="93714"/>
                  </a:lnTo>
                  <a:lnTo>
                    <a:pt x="381000" y="95250"/>
                  </a:lnTo>
                  <a:lnTo>
                    <a:pt x="312509" y="93714"/>
                  </a:lnTo>
                  <a:lnTo>
                    <a:pt x="248049" y="89287"/>
                  </a:lnTo>
                  <a:lnTo>
                    <a:pt x="188693" y="82239"/>
                  </a:lnTo>
                  <a:lnTo>
                    <a:pt x="135518" y="72839"/>
                  </a:lnTo>
                  <a:lnTo>
                    <a:pt x="89600" y="61357"/>
                  </a:lnTo>
                  <a:lnTo>
                    <a:pt x="52013" y="48062"/>
                  </a:lnTo>
                  <a:lnTo>
                    <a:pt x="6137" y="17114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3834" y="604735"/>
                  </a:lnTo>
                  <a:lnTo>
                    <a:pt x="89600" y="632867"/>
                  </a:lnTo>
                  <a:lnTo>
                    <a:pt x="135518" y="644347"/>
                  </a:lnTo>
                  <a:lnTo>
                    <a:pt x="188693" y="653745"/>
                  </a:lnTo>
                  <a:lnTo>
                    <a:pt x="248049" y="660790"/>
                  </a:lnTo>
                  <a:lnTo>
                    <a:pt x="312509" y="665215"/>
                  </a:lnTo>
                  <a:lnTo>
                    <a:pt x="381000" y="666750"/>
                  </a:lnTo>
                  <a:lnTo>
                    <a:pt x="449490" y="665215"/>
                  </a:lnTo>
                  <a:lnTo>
                    <a:pt x="513950" y="660790"/>
                  </a:lnTo>
                  <a:lnTo>
                    <a:pt x="573306" y="653745"/>
                  </a:lnTo>
                  <a:lnTo>
                    <a:pt x="626481" y="644347"/>
                  </a:lnTo>
                  <a:lnTo>
                    <a:pt x="672399" y="632867"/>
                  </a:lnTo>
                  <a:lnTo>
                    <a:pt x="709986" y="619573"/>
                  </a:lnTo>
                  <a:lnTo>
                    <a:pt x="755862" y="588620"/>
                  </a:lnTo>
                  <a:lnTo>
                    <a:pt x="762000" y="5715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08825" y="5276849"/>
              <a:ext cx="762000" cy="190500"/>
            </a:xfrm>
            <a:custGeom>
              <a:avLst/>
              <a:gdLst/>
              <a:ahLst/>
              <a:cxnLst/>
              <a:rect l="l" t="t" r="r" b="b"/>
              <a:pathLst>
                <a:path w="762000" h="190500">
                  <a:moveTo>
                    <a:pt x="381000" y="0"/>
                  </a:moveTo>
                  <a:lnTo>
                    <a:pt x="312509" y="1535"/>
                  </a:lnTo>
                  <a:lnTo>
                    <a:pt x="248049" y="5962"/>
                  </a:lnTo>
                  <a:lnTo>
                    <a:pt x="188693" y="13010"/>
                  </a:lnTo>
                  <a:lnTo>
                    <a:pt x="135518" y="22410"/>
                  </a:lnTo>
                  <a:lnTo>
                    <a:pt x="89600" y="33892"/>
                  </a:lnTo>
                  <a:lnTo>
                    <a:pt x="52013" y="47187"/>
                  </a:lnTo>
                  <a:lnTo>
                    <a:pt x="6137" y="78135"/>
                  </a:lnTo>
                  <a:lnTo>
                    <a:pt x="0" y="95250"/>
                  </a:lnTo>
                  <a:lnTo>
                    <a:pt x="6137" y="112364"/>
                  </a:lnTo>
                  <a:lnTo>
                    <a:pt x="52013" y="143312"/>
                  </a:lnTo>
                  <a:lnTo>
                    <a:pt x="89600" y="156607"/>
                  </a:lnTo>
                  <a:lnTo>
                    <a:pt x="135518" y="168089"/>
                  </a:lnTo>
                  <a:lnTo>
                    <a:pt x="188693" y="177489"/>
                  </a:lnTo>
                  <a:lnTo>
                    <a:pt x="248049" y="184537"/>
                  </a:lnTo>
                  <a:lnTo>
                    <a:pt x="312509" y="188964"/>
                  </a:lnTo>
                  <a:lnTo>
                    <a:pt x="381000" y="190500"/>
                  </a:lnTo>
                  <a:lnTo>
                    <a:pt x="449490" y="188964"/>
                  </a:lnTo>
                  <a:lnTo>
                    <a:pt x="513950" y="184537"/>
                  </a:lnTo>
                  <a:lnTo>
                    <a:pt x="573306" y="177489"/>
                  </a:lnTo>
                  <a:lnTo>
                    <a:pt x="626481" y="168089"/>
                  </a:lnTo>
                  <a:lnTo>
                    <a:pt x="672399" y="156607"/>
                  </a:lnTo>
                  <a:lnTo>
                    <a:pt x="709986" y="143312"/>
                  </a:lnTo>
                  <a:lnTo>
                    <a:pt x="755862" y="112364"/>
                  </a:lnTo>
                  <a:lnTo>
                    <a:pt x="762000" y="95250"/>
                  </a:lnTo>
                  <a:lnTo>
                    <a:pt x="755862" y="78135"/>
                  </a:lnTo>
                  <a:lnTo>
                    <a:pt x="709986" y="47187"/>
                  </a:lnTo>
                  <a:lnTo>
                    <a:pt x="672399" y="33892"/>
                  </a:lnTo>
                  <a:lnTo>
                    <a:pt x="626481" y="22410"/>
                  </a:lnTo>
                  <a:lnTo>
                    <a:pt x="573306" y="13010"/>
                  </a:lnTo>
                  <a:lnTo>
                    <a:pt x="513950" y="5962"/>
                  </a:lnTo>
                  <a:lnTo>
                    <a:pt x="449490" y="15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08825" y="52768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95250"/>
                  </a:moveTo>
                  <a:lnTo>
                    <a:pt x="738165" y="128474"/>
                  </a:lnTo>
                  <a:lnTo>
                    <a:pt x="672399" y="156607"/>
                  </a:lnTo>
                  <a:lnTo>
                    <a:pt x="626481" y="168089"/>
                  </a:lnTo>
                  <a:lnTo>
                    <a:pt x="573306" y="177489"/>
                  </a:lnTo>
                  <a:lnTo>
                    <a:pt x="513950" y="184537"/>
                  </a:lnTo>
                  <a:lnTo>
                    <a:pt x="449490" y="188964"/>
                  </a:lnTo>
                  <a:lnTo>
                    <a:pt x="381000" y="190500"/>
                  </a:lnTo>
                  <a:lnTo>
                    <a:pt x="312509" y="188964"/>
                  </a:lnTo>
                  <a:lnTo>
                    <a:pt x="248049" y="184537"/>
                  </a:lnTo>
                  <a:lnTo>
                    <a:pt x="188693" y="177489"/>
                  </a:lnTo>
                  <a:lnTo>
                    <a:pt x="135518" y="168089"/>
                  </a:lnTo>
                  <a:lnTo>
                    <a:pt x="89600" y="156607"/>
                  </a:lnTo>
                  <a:lnTo>
                    <a:pt x="52013" y="143312"/>
                  </a:lnTo>
                  <a:lnTo>
                    <a:pt x="6137" y="112364"/>
                  </a:lnTo>
                  <a:lnTo>
                    <a:pt x="0" y="95250"/>
                  </a:lnTo>
                  <a:lnTo>
                    <a:pt x="6137" y="78135"/>
                  </a:lnTo>
                  <a:lnTo>
                    <a:pt x="52013" y="47187"/>
                  </a:lnTo>
                  <a:lnTo>
                    <a:pt x="89600" y="33892"/>
                  </a:lnTo>
                  <a:lnTo>
                    <a:pt x="135518" y="22410"/>
                  </a:lnTo>
                  <a:lnTo>
                    <a:pt x="188693" y="13010"/>
                  </a:lnTo>
                  <a:lnTo>
                    <a:pt x="248049" y="5962"/>
                  </a:lnTo>
                  <a:lnTo>
                    <a:pt x="312509" y="1535"/>
                  </a:lnTo>
                  <a:lnTo>
                    <a:pt x="381000" y="0"/>
                  </a:lnTo>
                  <a:lnTo>
                    <a:pt x="449490" y="1535"/>
                  </a:lnTo>
                  <a:lnTo>
                    <a:pt x="513950" y="5962"/>
                  </a:lnTo>
                  <a:lnTo>
                    <a:pt x="573306" y="13010"/>
                  </a:lnTo>
                  <a:lnTo>
                    <a:pt x="626481" y="22410"/>
                  </a:lnTo>
                  <a:lnTo>
                    <a:pt x="672399" y="33892"/>
                  </a:lnTo>
                  <a:lnTo>
                    <a:pt x="709986" y="47187"/>
                  </a:lnTo>
                  <a:lnTo>
                    <a:pt x="755862" y="78135"/>
                  </a:lnTo>
                  <a:lnTo>
                    <a:pt x="762000" y="95250"/>
                  </a:lnTo>
                  <a:close/>
                </a:path>
                <a:path w="762000" h="762000">
                  <a:moveTo>
                    <a:pt x="762000" y="95250"/>
                  </a:moveTo>
                  <a:lnTo>
                    <a:pt x="762000" y="666750"/>
                  </a:lnTo>
                  <a:lnTo>
                    <a:pt x="755862" y="683870"/>
                  </a:lnTo>
                  <a:lnTo>
                    <a:pt x="709986" y="714823"/>
                  </a:lnTo>
                  <a:lnTo>
                    <a:pt x="672399" y="728117"/>
                  </a:lnTo>
                  <a:lnTo>
                    <a:pt x="626481" y="739597"/>
                  </a:lnTo>
                  <a:lnTo>
                    <a:pt x="573306" y="748995"/>
                  </a:lnTo>
                  <a:lnTo>
                    <a:pt x="513950" y="756040"/>
                  </a:lnTo>
                  <a:lnTo>
                    <a:pt x="449490" y="760465"/>
                  </a:lnTo>
                  <a:lnTo>
                    <a:pt x="381000" y="762000"/>
                  </a:lnTo>
                  <a:lnTo>
                    <a:pt x="312509" y="760465"/>
                  </a:lnTo>
                  <a:lnTo>
                    <a:pt x="248049" y="756040"/>
                  </a:lnTo>
                  <a:lnTo>
                    <a:pt x="188693" y="748995"/>
                  </a:lnTo>
                  <a:lnTo>
                    <a:pt x="135518" y="739597"/>
                  </a:lnTo>
                  <a:lnTo>
                    <a:pt x="89600" y="728117"/>
                  </a:lnTo>
                  <a:lnTo>
                    <a:pt x="52013" y="714823"/>
                  </a:lnTo>
                  <a:lnTo>
                    <a:pt x="6137" y="683870"/>
                  </a:lnTo>
                  <a:lnTo>
                    <a:pt x="0" y="666750"/>
                  </a:lnTo>
                  <a:lnTo>
                    <a:pt x="0" y="9525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3161" y="5467350"/>
              <a:ext cx="800100" cy="571500"/>
            </a:xfrm>
            <a:custGeom>
              <a:avLst/>
              <a:gdLst/>
              <a:ahLst/>
              <a:cxnLst/>
              <a:rect l="l" t="t" r="r" b="b"/>
              <a:pathLst>
                <a:path w="800100" h="571500">
                  <a:moveTo>
                    <a:pt x="8001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800100" y="5715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3261" y="5276849"/>
              <a:ext cx="190500" cy="762000"/>
            </a:xfrm>
            <a:custGeom>
              <a:avLst/>
              <a:gdLst/>
              <a:ahLst/>
              <a:cxnLst/>
              <a:rect l="l" t="t" r="r" b="b"/>
              <a:pathLst>
                <a:path w="190500" h="762000">
                  <a:moveTo>
                    <a:pt x="190500" y="0"/>
                  </a:moveTo>
                  <a:lnTo>
                    <a:pt x="0" y="190500"/>
                  </a:lnTo>
                  <a:lnTo>
                    <a:pt x="0" y="762000"/>
                  </a:lnTo>
                  <a:lnTo>
                    <a:pt x="190500" y="571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67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3161" y="5276849"/>
              <a:ext cx="990600" cy="190500"/>
            </a:xfrm>
            <a:custGeom>
              <a:avLst/>
              <a:gdLst/>
              <a:ahLst/>
              <a:cxnLst/>
              <a:rect l="l" t="t" r="r" b="b"/>
              <a:pathLst>
                <a:path w="990600" h="190500">
                  <a:moveTo>
                    <a:pt x="990600" y="0"/>
                  </a:moveTo>
                  <a:lnTo>
                    <a:pt x="190500" y="0"/>
                  </a:lnTo>
                  <a:lnTo>
                    <a:pt x="0" y="190500"/>
                  </a:lnTo>
                  <a:lnTo>
                    <a:pt x="800100" y="1905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8A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3161" y="5276849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190500"/>
                  </a:moveTo>
                  <a:lnTo>
                    <a:pt x="190500" y="0"/>
                  </a:lnTo>
                  <a:lnTo>
                    <a:pt x="990600" y="0"/>
                  </a:lnTo>
                  <a:lnTo>
                    <a:pt x="990600" y="571500"/>
                  </a:lnTo>
                  <a:lnTo>
                    <a:pt x="800100" y="762000"/>
                  </a:lnTo>
                  <a:lnTo>
                    <a:pt x="0" y="762000"/>
                  </a:lnTo>
                  <a:lnTo>
                    <a:pt x="0" y="190500"/>
                  </a:lnTo>
                  <a:close/>
                </a:path>
                <a:path w="990600" h="762000">
                  <a:moveTo>
                    <a:pt x="0" y="190500"/>
                  </a:moveTo>
                  <a:lnTo>
                    <a:pt x="800100" y="190500"/>
                  </a:lnTo>
                  <a:lnTo>
                    <a:pt x="990600" y="0"/>
                  </a:lnTo>
                </a:path>
                <a:path w="990600" h="762000">
                  <a:moveTo>
                    <a:pt x="800100" y="190500"/>
                  </a:moveTo>
                  <a:lnTo>
                    <a:pt x="800100" y="762000"/>
                  </a:lnTo>
                </a:path>
              </a:pathLst>
            </a:custGeom>
            <a:ln w="25908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4037" y="3813809"/>
              <a:ext cx="687705" cy="676910"/>
            </a:xfrm>
            <a:custGeom>
              <a:avLst/>
              <a:gdLst/>
              <a:ahLst/>
              <a:cxnLst/>
              <a:rect l="l" t="t" r="r" b="b"/>
              <a:pathLst>
                <a:path w="687704" h="676910">
                  <a:moveTo>
                    <a:pt x="343661" y="0"/>
                  </a:moveTo>
                  <a:lnTo>
                    <a:pt x="297041" y="3089"/>
                  </a:lnTo>
                  <a:lnTo>
                    <a:pt x="252324" y="12087"/>
                  </a:lnTo>
                  <a:lnTo>
                    <a:pt x="209919" y="26592"/>
                  </a:lnTo>
                  <a:lnTo>
                    <a:pt x="170236" y="46199"/>
                  </a:lnTo>
                  <a:lnTo>
                    <a:pt x="133686" y="70505"/>
                  </a:lnTo>
                  <a:lnTo>
                    <a:pt x="100679" y="99107"/>
                  </a:lnTo>
                  <a:lnTo>
                    <a:pt x="71624" y="131601"/>
                  </a:lnTo>
                  <a:lnTo>
                    <a:pt x="46933" y="167583"/>
                  </a:lnTo>
                  <a:lnTo>
                    <a:pt x="27015" y="206650"/>
                  </a:lnTo>
                  <a:lnTo>
                    <a:pt x="12280" y="248399"/>
                  </a:lnTo>
                  <a:lnTo>
                    <a:pt x="3138" y="292426"/>
                  </a:lnTo>
                  <a:lnTo>
                    <a:pt x="0" y="338327"/>
                  </a:lnTo>
                  <a:lnTo>
                    <a:pt x="3138" y="384229"/>
                  </a:lnTo>
                  <a:lnTo>
                    <a:pt x="12280" y="428256"/>
                  </a:lnTo>
                  <a:lnTo>
                    <a:pt x="27015" y="470005"/>
                  </a:lnTo>
                  <a:lnTo>
                    <a:pt x="46933" y="509072"/>
                  </a:lnTo>
                  <a:lnTo>
                    <a:pt x="71624" y="545054"/>
                  </a:lnTo>
                  <a:lnTo>
                    <a:pt x="100679" y="577548"/>
                  </a:lnTo>
                  <a:lnTo>
                    <a:pt x="133686" y="606150"/>
                  </a:lnTo>
                  <a:lnTo>
                    <a:pt x="170236" y="630456"/>
                  </a:lnTo>
                  <a:lnTo>
                    <a:pt x="209919" y="650063"/>
                  </a:lnTo>
                  <a:lnTo>
                    <a:pt x="252324" y="664568"/>
                  </a:lnTo>
                  <a:lnTo>
                    <a:pt x="297041" y="673566"/>
                  </a:lnTo>
                  <a:lnTo>
                    <a:pt x="343661" y="676656"/>
                  </a:lnTo>
                  <a:lnTo>
                    <a:pt x="390282" y="673566"/>
                  </a:lnTo>
                  <a:lnTo>
                    <a:pt x="434999" y="664568"/>
                  </a:lnTo>
                  <a:lnTo>
                    <a:pt x="477404" y="650063"/>
                  </a:lnTo>
                  <a:lnTo>
                    <a:pt x="517087" y="630456"/>
                  </a:lnTo>
                  <a:lnTo>
                    <a:pt x="553637" y="606150"/>
                  </a:lnTo>
                  <a:lnTo>
                    <a:pt x="586644" y="577548"/>
                  </a:lnTo>
                  <a:lnTo>
                    <a:pt x="615699" y="545054"/>
                  </a:lnTo>
                  <a:lnTo>
                    <a:pt x="640390" y="509072"/>
                  </a:lnTo>
                  <a:lnTo>
                    <a:pt x="660308" y="470005"/>
                  </a:lnTo>
                  <a:lnTo>
                    <a:pt x="675043" y="428256"/>
                  </a:lnTo>
                  <a:lnTo>
                    <a:pt x="684185" y="384229"/>
                  </a:lnTo>
                  <a:lnTo>
                    <a:pt x="687323" y="338327"/>
                  </a:lnTo>
                  <a:lnTo>
                    <a:pt x="684185" y="292426"/>
                  </a:lnTo>
                  <a:lnTo>
                    <a:pt x="675043" y="248399"/>
                  </a:lnTo>
                  <a:lnTo>
                    <a:pt x="660308" y="206650"/>
                  </a:lnTo>
                  <a:lnTo>
                    <a:pt x="640390" y="167583"/>
                  </a:lnTo>
                  <a:lnTo>
                    <a:pt x="615699" y="131601"/>
                  </a:lnTo>
                  <a:lnTo>
                    <a:pt x="586644" y="99107"/>
                  </a:lnTo>
                  <a:lnTo>
                    <a:pt x="553637" y="70505"/>
                  </a:lnTo>
                  <a:lnTo>
                    <a:pt x="517087" y="46199"/>
                  </a:lnTo>
                  <a:lnTo>
                    <a:pt x="477404" y="26592"/>
                  </a:lnTo>
                  <a:lnTo>
                    <a:pt x="434999" y="12087"/>
                  </a:lnTo>
                  <a:lnTo>
                    <a:pt x="390282" y="3089"/>
                  </a:lnTo>
                  <a:lnTo>
                    <a:pt x="3436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4037" y="3813809"/>
              <a:ext cx="687705" cy="676910"/>
            </a:xfrm>
            <a:custGeom>
              <a:avLst/>
              <a:gdLst/>
              <a:ahLst/>
              <a:cxnLst/>
              <a:rect l="l" t="t" r="r" b="b"/>
              <a:pathLst>
                <a:path w="687704" h="676910">
                  <a:moveTo>
                    <a:pt x="0" y="338327"/>
                  </a:moveTo>
                  <a:lnTo>
                    <a:pt x="3138" y="292426"/>
                  </a:lnTo>
                  <a:lnTo>
                    <a:pt x="12280" y="248399"/>
                  </a:lnTo>
                  <a:lnTo>
                    <a:pt x="27015" y="206650"/>
                  </a:lnTo>
                  <a:lnTo>
                    <a:pt x="46933" y="167583"/>
                  </a:lnTo>
                  <a:lnTo>
                    <a:pt x="71624" y="131601"/>
                  </a:lnTo>
                  <a:lnTo>
                    <a:pt x="100679" y="99107"/>
                  </a:lnTo>
                  <a:lnTo>
                    <a:pt x="133686" y="70505"/>
                  </a:lnTo>
                  <a:lnTo>
                    <a:pt x="170236" y="46199"/>
                  </a:lnTo>
                  <a:lnTo>
                    <a:pt x="209919" y="26592"/>
                  </a:lnTo>
                  <a:lnTo>
                    <a:pt x="252324" y="12087"/>
                  </a:lnTo>
                  <a:lnTo>
                    <a:pt x="297041" y="3089"/>
                  </a:lnTo>
                  <a:lnTo>
                    <a:pt x="343661" y="0"/>
                  </a:lnTo>
                  <a:lnTo>
                    <a:pt x="390282" y="3089"/>
                  </a:lnTo>
                  <a:lnTo>
                    <a:pt x="434999" y="12087"/>
                  </a:lnTo>
                  <a:lnTo>
                    <a:pt x="477404" y="26592"/>
                  </a:lnTo>
                  <a:lnTo>
                    <a:pt x="517087" y="46199"/>
                  </a:lnTo>
                  <a:lnTo>
                    <a:pt x="553637" y="70505"/>
                  </a:lnTo>
                  <a:lnTo>
                    <a:pt x="586644" y="99107"/>
                  </a:lnTo>
                  <a:lnTo>
                    <a:pt x="615699" y="131601"/>
                  </a:lnTo>
                  <a:lnTo>
                    <a:pt x="640390" y="167583"/>
                  </a:lnTo>
                  <a:lnTo>
                    <a:pt x="660308" y="206650"/>
                  </a:lnTo>
                  <a:lnTo>
                    <a:pt x="675043" y="248399"/>
                  </a:lnTo>
                  <a:lnTo>
                    <a:pt x="684185" y="292426"/>
                  </a:lnTo>
                  <a:lnTo>
                    <a:pt x="687323" y="338327"/>
                  </a:lnTo>
                  <a:lnTo>
                    <a:pt x="684185" y="384229"/>
                  </a:lnTo>
                  <a:lnTo>
                    <a:pt x="675043" y="428256"/>
                  </a:lnTo>
                  <a:lnTo>
                    <a:pt x="660308" y="470005"/>
                  </a:lnTo>
                  <a:lnTo>
                    <a:pt x="640390" y="509072"/>
                  </a:lnTo>
                  <a:lnTo>
                    <a:pt x="615699" y="545054"/>
                  </a:lnTo>
                  <a:lnTo>
                    <a:pt x="586644" y="577548"/>
                  </a:lnTo>
                  <a:lnTo>
                    <a:pt x="553637" y="606150"/>
                  </a:lnTo>
                  <a:lnTo>
                    <a:pt x="517087" y="630456"/>
                  </a:lnTo>
                  <a:lnTo>
                    <a:pt x="477404" y="650063"/>
                  </a:lnTo>
                  <a:lnTo>
                    <a:pt x="434999" y="664568"/>
                  </a:lnTo>
                  <a:lnTo>
                    <a:pt x="390282" y="673566"/>
                  </a:lnTo>
                  <a:lnTo>
                    <a:pt x="343661" y="676656"/>
                  </a:lnTo>
                  <a:lnTo>
                    <a:pt x="297041" y="673566"/>
                  </a:lnTo>
                  <a:lnTo>
                    <a:pt x="252324" y="664568"/>
                  </a:lnTo>
                  <a:lnTo>
                    <a:pt x="209919" y="650063"/>
                  </a:lnTo>
                  <a:lnTo>
                    <a:pt x="170236" y="630456"/>
                  </a:lnTo>
                  <a:lnTo>
                    <a:pt x="133686" y="606150"/>
                  </a:lnTo>
                  <a:lnTo>
                    <a:pt x="100679" y="577548"/>
                  </a:lnTo>
                  <a:lnTo>
                    <a:pt x="71624" y="545054"/>
                  </a:lnTo>
                  <a:lnTo>
                    <a:pt x="46933" y="509072"/>
                  </a:lnTo>
                  <a:lnTo>
                    <a:pt x="27015" y="470005"/>
                  </a:lnTo>
                  <a:lnTo>
                    <a:pt x="12280" y="428256"/>
                  </a:lnTo>
                  <a:lnTo>
                    <a:pt x="3138" y="384229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437132" y="3032734"/>
            <a:ext cx="1900555" cy="3799204"/>
            <a:chOff x="1437132" y="3032734"/>
            <a:chExt cx="1900555" cy="3799204"/>
          </a:xfrm>
        </p:grpSpPr>
        <p:sp>
          <p:nvSpPr>
            <p:cNvPr id="29" name="object 29"/>
            <p:cNvSpPr/>
            <p:nvPr/>
          </p:nvSpPr>
          <p:spPr>
            <a:xfrm>
              <a:off x="1905762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300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1999"/>
                  </a:lnTo>
                  <a:lnTo>
                    <a:pt x="152400" y="685800"/>
                  </a:lnTo>
                  <a:lnTo>
                    <a:pt x="114300" y="685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5762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685800"/>
                  </a:lnTo>
                  <a:lnTo>
                    <a:pt x="152400" y="685800"/>
                  </a:lnTo>
                  <a:lnTo>
                    <a:pt x="76200" y="761999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132" y="6045708"/>
              <a:ext cx="1113282" cy="5112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1808" y="6320033"/>
              <a:ext cx="910590" cy="51128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72205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299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1999"/>
                  </a:lnTo>
                  <a:lnTo>
                    <a:pt x="152399" y="685800"/>
                  </a:lnTo>
                  <a:lnTo>
                    <a:pt x="114299" y="68580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72205" y="451789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299" y="0"/>
                  </a:lnTo>
                  <a:lnTo>
                    <a:pt x="114299" y="685800"/>
                  </a:lnTo>
                  <a:lnTo>
                    <a:pt x="152399" y="685800"/>
                  </a:lnTo>
                  <a:lnTo>
                    <a:pt x="76200" y="761999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3016" y="3032734"/>
              <a:ext cx="1244358" cy="23700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197977" y="3987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75297" y="3868673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200" y="0"/>
                </a:moveTo>
                <a:lnTo>
                  <a:pt x="0" y="0"/>
                </a:lnTo>
                <a:lnTo>
                  <a:pt x="0" y="609600"/>
                </a:lnTo>
                <a:lnTo>
                  <a:pt x="838200" y="609600"/>
                </a:lnTo>
                <a:lnTo>
                  <a:pt x="8382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75297" y="3868673"/>
            <a:ext cx="838200" cy="609600"/>
          </a:xfrm>
          <a:prstGeom prst="rect">
            <a:avLst/>
          </a:prstGeom>
          <a:ln w="25907">
            <a:solidFill>
              <a:srgbClr val="B66C3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69379" y="3054095"/>
            <a:ext cx="1972945" cy="3759200"/>
            <a:chOff x="6469379" y="3054095"/>
            <a:chExt cx="1972945" cy="3759200"/>
          </a:xfrm>
        </p:grpSpPr>
        <p:sp>
          <p:nvSpPr>
            <p:cNvPr id="40" name="object 40"/>
            <p:cNvSpPr/>
            <p:nvPr/>
          </p:nvSpPr>
          <p:spPr>
            <a:xfrm>
              <a:off x="6925817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300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2000"/>
                  </a:lnTo>
                  <a:lnTo>
                    <a:pt x="152400" y="685800"/>
                  </a:lnTo>
                  <a:lnTo>
                    <a:pt x="114300" y="685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25817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685800"/>
                  </a:lnTo>
                  <a:lnTo>
                    <a:pt x="152400" y="685800"/>
                  </a:lnTo>
                  <a:lnTo>
                    <a:pt x="76200" y="76200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9379" y="6027419"/>
              <a:ext cx="1113281" cy="51128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5" y="6301744"/>
              <a:ext cx="910590" cy="51128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63155" y="3054095"/>
              <a:ext cx="1479042" cy="23545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192261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4300" y="0"/>
                  </a:moveTo>
                  <a:lnTo>
                    <a:pt x="38100" y="0"/>
                  </a:lnTo>
                  <a:lnTo>
                    <a:pt x="38100" y="685800"/>
                  </a:lnTo>
                  <a:lnTo>
                    <a:pt x="0" y="685800"/>
                  </a:lnTo>
                  <a:lnTo>
                    <a:pt x="76200" y="762000"/>
                  </a:lnTo>
                  <a:lnTo>
                    <a:pt x="152400" y="685800"/>
                  </a:lnTo>
                  <a:lnTo>
                    <a:pt x="114300" y="685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92261" y="4511801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685800"/>
                  </a:moveTo>
                  <a:lnTo>
                    <a:pt x="38100" y="685800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685800"/>
                  </a:lnTo>
                  <a:lnTo>
                    <a:pt x="152400" y="685800"/>
                  </a:lnTo>
                  <a:lnTo>
                    <a:pt x="76200" y="76200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578355" y="6097320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able  </a:t>
            </a:r>
            <a:r>
              <a:rPr sz="1800" spc="-15" dirty="0">
                <a:solidFill>
                  <a:srgbClr val="4F81BC"/>
                </a:solidFill>
                <a:latin typeface="Calibri"/>
                <a:cs typeface="Calibri"/>
              </a:rPr>
              <a:t>entera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11493" y="6078118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able  </a:t>
            </a:r>
            <a:r>
              <a:rPr sz="1800" spc="-15" dirty="0">
                <a:solidFill>
                  <a:srgbClr val="4F81BC"/>
                </a:solidFill>
                <a:latin typeface="Calibri"/>
                <a:cs typeface="Calibri"/>
              </a:rPr>
              <a:t>entera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706623" y="6045708"/>
            <a:ext cx="1113790" cy="786130"/>
            <a:chOff x="2706623" y="6045708"/>
            <a:chExt cx="1113790" cy="786130"/>
          </a:xfrm>
        </p:grpSpPr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623" y="6045708"/>
              <a:ext cx="1113281" cy="51128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8147" y="6320033"/>
              <a:ext cx="1056894" cy="51128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848736" y="6097320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able  </a:t>
            </a:r>
            <a:r>
              <a:rPr sz="1800" spc="-2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ác</a:t>
            </a:r>
            <a:r>
              <a:rPr sz="1800" spc="-35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34300" y="6021323"/>
            <a:ext cx="1113790" cy="786130"/>
            <a:chOff x="7734300" y="6021323"/>
            <a:chExt cx="1113790" cy="786130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34300" y="6021323"/>
              <a:ext cx="1113281" cy="5112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823" y="6295649"/>
              <a:ext cx="1056894" cy="51128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876413" y="6072327"/>
            <a:ext cx="77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able  </a:t>
            </a:r>
            <a:r>
              <a:rPr sz="1800" spc="-2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ác</a:t>
            </a:r>
            <a:r>
              <a:rPr sz="1800" spc="-35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744723" y="3253752"/>
            <a:ext cx="1057275" cy="786130"/>
            <a:chOff x="2744723" y="3253752"/>
            <a:chExt cx="1057275" cy="786130"/>
          </a:xfrm>
        </p:grpSpPr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8647" y="3253752"/>
              <a:ext cx="800862" cy="51128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4723" y="3528072"/>
              <a:ext cx="1056894" cy="51128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2886201" y="3303473"/>
            <a:ext cx="7772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Dato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carácter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70903" y="3268992"/>
            <a:ext cx="1057275" cy="786130"/>
            <a:chOff x="6470903" y="3268992"/>
            <a:chExt cx="1057275" cy="786130"/>
          </a:xfrm>
        </p:grpSpPr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4827" y="3268992"/>
              <a:ext cx="800862" cy="51128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0903" y="3543312"/>
              <a:ext cx="1056894" cy="51128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612763" y="3318764"/>
            <a:ext cx="779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Dato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carácter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17903" y="3191268"/>
            <a:ext cx="923290" cy="786130"/>
            <a:chOff x="1517903" y="3191268"/>
            <a:chExt cx="923290" cy="786130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4771" y="3191268"/>
              <a:ext cx="800862" cy="51128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7903" y="3465588"/>
              <a:ext cx="922782" cy="51128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659382" y="3240785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Dato 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802880" y="3227844"/>
            <a:ext cx="923290" cy="786130"/>
            <a:chOff x="7802880" y="3227844"/>
            <a:chExt cx="923290" cy="786130"/>
          </a:xfrm>
        </p:grpSpPr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89748" y="3227844"/>
              <a:ext cx="800861" cy="51128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02880" y="3502164"/>
              <a:ext cx="922781" cy="51128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7944993" y="3277870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Dato 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0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Varia</a:t>
            </a:r>
            <a:r>
              <a:rPr sz="3600" spc="-15" dirty="0"/>
              <a:t>b</a:t>
            </a:r>
            <a:r>
              <a:rPr sz="3600" dirty="0"/>
              <a:t>l</a:t>
            </a:r>
            <a:r>
              <a:rPr sz="3600" spc="-15" dirty="0"/>
              <a:t>e</a:t>
            </a:r>
            <a:r>
              <a:rPr sz="3600" dirty="0"/>
              <a:t>s</a:t>
            </a:r>
            <a:endParaRPr sz="3600"/>
          </a:p>
        </p:txBody>
      </p:sp>
      <p:sp>
        <p:nvSpPr>
          <p:cNvPr id="36" name="object 36"/>
          <p:cNvSpPr txBox="1"/>
          <p:nvPr/>
        </p:nvSpPr>
        <p:spPr>
          <a:xfrm>
            <a:off x="990600" y="1447800"/>
            <a:ext cx="8361045" cy="505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Una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variable</a:t>
            </a:r>
            <a:r>
              <a:rPr sz="1800" b="1" i="1" spc="-55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pot</a:t>
            </a:r>
            <a:r>
              <a:rPr sz="1800" b="1" i="1" spc="-55" dirty="0">
                <a:latin typeface="Trebuchet MS"/>
                <a:cs typeface="Trebuchet MS"/>
              </a:rPr>
              <a:t> </a:t>
            </a:r>
            <a:r>
              <a:rPr lang="es-ES" sz="1800" b="1" i="1" spc="-55" dirty="0">
                <a:latin typeface="Trebuchet MS"/>
                <a:cs typeface="Trebuchet MS"/>
              </a:rPr>
              <a:t>es</a:t>
            </a:r>
            <a:r>
              <a:rPr sz="1800" b="1" i="1" dirty="0">
                <a:latin typeface="Trebuchet MS"/>
                <a:cs typeface="Trebuchet MS"/>
              </a:rPr>
              <a:t>ser:</a:t>
            </a:r>
            <a:endParaRPr sz="1800" dirty="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numèrica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</a:t>
            </a:r>
          </a:p>
          <a:p>
            <a:pPr marL="1670685" lvl="2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Int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(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Integer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): Nombre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sencer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. 'No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pot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tenir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decimals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!!</a:t>
            </a:r>
          </a:p>
          <a:p>
            <a:pPr marL="1383665" lvl="2">
              <a:spcBef>
                <a:spcPts val="1690"/>
              </a:spcBef>
              <a:tabLst>
                <a:tab pos="1213485" algn="l"/>
                <a:tab pos="1214120" algn="l"/>
              </a:tabLst>
            </a:pP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Ex: 5, -150, 7810</a:t>
            </a:r>
          </a:p>
          <a:p>
            <a:pPr marL="1670685" lvl="2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Float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 Nombre decimal</a:t>
            </a:r>
          </a:p>
          <a:p>
            <a:pPr marL="1383665" lvl="2">
              <a:spcBef>
                <a:spcPts val="1690"/>
              </a:spcBef>
              <a:tabLst>
                <a:tab pos="1213485" algn="l"/>
                <a:tab pos="1214120" algn="l"/>
              </a:tabLst>
            </a:pP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Ex: 12.5, -159.87</a:t>
            </a:r>
          </a:p>
          <a:p>
            <a:pPr marL="1670685" lvl="2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Double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és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un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nom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decimal de doble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precisió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,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fins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a 13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dígits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de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precisió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.</a:t>
            </a:r>
          </a:p>
          <a:p>
            <a:pPr marL="1213485" lvl="1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text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</a:t>
            </a:r>
          </a:p>
          <a:p>
            <a:pPr marL="1670685" lvl="2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Char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 Guarda un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caràcter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. EX: “a”</a:t>
            </a:r>
          </a:p>
          <a:p>
            <a:pPr marL="1670685" lvl="2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String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 Guarda un o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més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caràcters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. EX: “Antoni”</a:t>
            </a:r>
          </a:p>
          <a:p>
            <a:pPr marL="1213485" lvl="1" indent="-287020">
              <a:spcBef>
                <a:spcPts val="1690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Booleana: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Admet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2 </a:t>
            </a:r>
            <a:r>
              <a:rPr lang="es-ES" sz="1400" b="1" spc="-5" dirty="0" err="1">
                <a:solidFill>
                  <a:srgbClr val="4F81BC"/>
                </a:solidFill>
                <a:latin typeface="Trebuchet MS"/>
                <a:cs typeface="Trebuchet MS"/>
              </a:rPr>
              <a:t>valors</a:t>
            </a: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:</a:t>
            </a:r>
          </a:p>
          <a:p>
            <a:pPr marL="926465" lvl="1">
              <a:spcBef>
                <a:spcPts val="1690"/>
              </a:spcBef>
              <a:tabLst>
                <a:tab pos="1213485" algn="l"/>
                <a:tab pos="1214120" algn="l"/>
              </a:tabLst>
            </a:pPr>
            <a:r>
              <a:rPr lang="es-ES" sz="1400" b="1" spc="-5" dirty="0">
                <a:solidFill>
                  <a:srgbClr val="4F81BC"/>
                </a:solidFill>
                <a:latin typeface="Trebuchet MS"/>
                <a:cs typeface="Trebuchet MS"/>
              </a:rPr>
              <a:t> true / false.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/>
              <a:t>Declaració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 dirty="0"/>
          </a:p>
        </p:txBody>
      </p:sp>
      <p:sp>
        <p:nvSpPr>
          <p:cNvPr id="27" name="object 27"/>
          <p:cNvSpPr txBox="1"/>
          <p:nvPr/>
        </p:nvSpPr>
        <p:spPr>
          <a:xfrm>
            <a:off x="914400" y="1600200"/>
            <a:ext cx="8579485" cy="3754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Una variable </a:t>
            </a:r>
            <a:r>
              <a:rPr lang="es-ES" sz="1800" b="1" i="1" spc="-5" dirty="0" err="1">
                <a:latin typeface="Trebuchet MS"/>
                <a:cs typeface="Trebuchet MS"/>
              </a:rPr>
              <a:t>pot</a:t>
            </a:r>
            <a:r>
              <a:rPr lang="es-ES" sz="1800" b="1" i="1" spc="-5" dirty="0">
                <a:latin typeface="Trebuchet MS"/>
                <a:cs typeface="Trebuchet MS"/>
              </a:rPr>
              <a:t> variar el </a:t>
            </a:r>
            <a:r>
              <a:rPr lang="es-ES" sz="1800" b="1" i="1" spc="-5" dirty="0" err="1">
                <a:latin typeface="Trebuchet MS"/>
                <a:cs typeface="Trebuchet MS"/>
              </a:rPr>
              <a:t>seu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contingut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durant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l'execució</a:t>
            </a:r>
            <a:r>
              <a:rPr lang="es-ES" sz="1800" b="1" i="1" spc="-5" dirty="0">
                <a:latin typeface="Trebuchet MS"/>
                <a:cs typeface="Trebuchet MS"/>
              </a:rPr>
              <a:t> de </a:t>
            </a:r>
            <a:r>
              <a:rPr lang="es-ES" sz="1800" b="1" i="1" spc="-5" dirty="0" err="1">
                <a:latin typeface="Trebuchet MS"/>
                <a:cs typeface="Trebuchet MS"/>
              </a:rPr>
              <a:t>l'algoritme</a:t>
            </a:r>
            <a:r>
              <a:rPr lang="es-ES" sz="1800" b="1" i="1" spc="-5" dirty="0">
                <a:latin typeface="Trebuchet MS"/>
                <a:cs typeface="Trebuchet MS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800" b="1" i="1" spc="-5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Una </a:t>
            </a:r>
            <a:r>
              <a:rPr lang="es-ES" sz="1800" b="1" i="1" spc="-5" dirty="0" err="1">
                <a:latin typeface="Trebuchet MS"/>
                <a:cs typeface="Trebuchet MS"/>
              </a:rPr>
              <a:t>declaració</a:t>
            </a:r>
            <a:r>
              <a:rPr lang="es-ES" sz="1800" b="1" i="1" spc="-5" dirty="0">
                <a:latin typeface="Trebuchet MS"/>
                <a:cs typeface="Trebuchet MS"/>
              </a:rPr>
              <a:t> de variable consta de la </a:t>
            </a:r>
            <a:r>
              <a:rPr lang="es-ES" sz="1800" b="1" i="1" spc="-5" dirty="0" err="1">
                <a:latin typeface="Trebuchet MS"/>
                <a:cs typeface="Trebuchet MS"/>
              </a:rPr>
              <a:t>paraula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var</a:t>
            </a:r>
            <a:r>
              <a:rPr lang="es-ES" sz="1800" b="1" i="1" spc="-5" dirty="0">
                <a:latin typeface="Trebuchet MS"/>
                <a:cs typeface="Trebuchet MS"/>
              </a:rPr>
              <a:t>, seguida </a:t>
            </a:r>
            <a:r>
              <a:rPr lang="es-ES" sz="1800" b="1" i="1" spc="-5" dirty="0" err="1">
                <a:latin typeface="Trebuchet MS"/>
                <a:cs typeface="Trebuchet MS"/>
              </a:rPr>
              <a:t>d'un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nom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triat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pel</a:t>
            </a:r>
            <a:r>
              <a:rPr lang="es-ES" sz="1800" b="1" i="1" spc="-5" dirty="0">
                <a:latin typeface="Trebuchet MS"/>
                <a:cs typeface="Trebuchet MS"/>
              </a:rPr>
              <a:t> programador.</a:t>
            </a:r>
          </a:p>
          <a:p>
            <a:pPr marL="2127885" lvl="4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pc="-5" dirty="0" err="1">
                <a:latin typeface="Trebuchet MS"/>
                <a:cs typeface="Trebuchet MS"/>
              </a:rPr>
              <a:t>var</a:t>
            </a:r>
            <a:r>
              <a:rPr lang="es-ES" spc="-5" dirty="0">
                <a:latin typeface="Trebuchet MS"/>
                <a:cs typeface="Trebuchet MS"/>
              </a:rPr>
              <a:t> </a:t>
            </a:r>
            <a:r>
              <a:rPr lang="es-ES" spc="-5" dirty="0" err="1">
                <a:latin typeface="Trebuchet MS"/>
                <a:cs typeface="Trebuchet MS"/>
              </a:rPr>
              <a:t>numzero</a:t>
            </a:r>
            <a:r>
              <a:rPr lang="es-ES" spc="-5" dirty="0">
                <a:latin typeface="Trebuchet MS"/>
                <a:cs typeface="Trebuchet MS"/>
              </a:rPr>
              <a:t> = 0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800" b="1" i="1" spc="-5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Es </a:t>
            </a:r>
            <a:r>
              <a:rPr lang="es-ES" sz="1800" b="1" i="1" spc="-5" dirty="0" err="1">
                <a:latin typeface="Trebuchet MS"/>
                <a:cs typeface="Trebuchet MS"/>
              </a:rPr>
              <a:t>recomana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assignar</a:t>
            </a:r>
            <a:r>
              <a:rPr lang="es-ES" sz="1800" b="1" i="1" spc="-5" dirty="0">
                <a:latin typeface="Trebuchet MS"/>
                <a:cs typeface="Trebuchet MS"/>
              </a:rPr>
              <a:t> un </a:t>
            </a:r>
            <a:r>
              <a:rPr lang="es-ES" sz="1800" b="1" i="1" spc="-5" dirty="0" err="1">
                <a:latin typeface="Trebuchet MS"/>
                <a:cs typeface="Trebuchet MS"/>
              </a:rPr>
              <a:t>nom</a:t>
            </a:r>
            <a:r>
              <a:rPr lang="es-ES" sz="1800" b="1" i="1" spc="-5" dirty="0">
                <a:latin typeface="Trebuchet MS"/>
                <a:cs typeface="Trebuchet MS"/>
              </a:rPr>
              <a:t> que </a:t>
            </a:r>
            <a:r>
              <a:rPr lang="es-ES" sz="1800" b="1" i="1" spc="-5" dirty="0" err="1">
                <a:latin typeface="Trebuchet MS"/>
                <a:cs typeface="Trebuchet MS"/>
              </a:rPr>
              <a:t>tingui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relació</a:t>
            </a:r>
            <a:r>
              <a:rPr lang="es-ES" sz="1800" b="1" i="1" spc="-5" dirty="0">
                <a:latin typeface="Trebuchet MS"/>
                <a:cs typeface="Trebuchet MS"/>
              </a:rPr>
              <a:t> </a:t>
            </a:r>
            <a:r>
              <a:rPr lang="es-ES" sz="1800" b="1" i="1" spc="-5" dirty="0" err="1">
                <a:latin typeface="Trebuchet MS"/>
                <a:cs typeface="Trebuchet MS"/>
              </a:rPr>
              <a:t>amb</a:t>
            </a:r>
            <a:r>
              <a:rPr lang="es-ES" sz="1800" b="1" i="1" spc="-5" dirty="0">
                <a:latin typeface="Trebuchet MS"/>
                <a:cs typeface="Trebuchet MS"/>
              </a:rPr>
              <a:t> la variable.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 err="1">
                <a:latin typeface="Trebuchet MS"/>
                <a:cs typeface="Trebuchet MS"/>
              </a:rPr>
              <a:t>num</a:t>
            </a:r>
            <a:r>
              <a:rPr lang="es-ES" sz="1800" b="1" i="1" spc="-5" dirty="0">
                <a:latin typeface="Trebuchet MS"/>
                <a:cs typeface="Trebuchet MS"/>
              </a:rPr>
              <a:t> i </a:t>
            </a:r>
            <a:r>
              <a:rPr lang="es-ES" sz="1800" b="1" i="1" spc="-5" dirty="0" err="1">
                <a:latin typeface="Trebuchet MS"/>
                <a:cs typeface="Trebuchet MS"/>
              </a:rPr>
              <a:t>Num</a:t>
            </a:r>
            <a:r>
              <a:rPr lang="es-ES" sz="1800" b="1" i="1" spc="-5" dirty="0">
                <a:latin typeface="Trebuchet MS"/>
                <a:cs typeface="Trebuchet MS"/>
              </a:rPr>
              <a:t> no </a:t>
            </a:r>
            <a:r>
              <a:rPr lang="es-ES" sz="1800" b="1" i="1" spc="-5" dirty="0" err="1">
                <a:latin typeface="Trebuchet MS"/>
                <a:cs typeface="Trebuchet MS"/>
              </a:rPr>
              <a:t>són</a:t>
            </a:r>
            <a:r>
              <a:rPr lang="es-ES" sz="1800" b="1" i="1" spc="-5" dirty="0">
                <a:latin typeface="Trebuchet MS"/>
                <a:cs typeface="Trebuchet MS"/>
              </a:rPr>
              <a:t> la </a:t>
            </a:r>
            <a:r>
              <a:rPr lang="es-ES" sz="1800" b="1" i="1" spc="-5" dirty="0" err="1">
                <a:latin typeface="Trebuchet MS"/>
                <a:cs typeface="Trebuchet MS"/>
              </a:rPr>
              <a:t>mateixa</a:t>
            </a:r>
            <a:r>
              <a:rPr lang="es-ES" sz="1800" b="1" i="1" spc="-5" dirty="0">
                <a:latin typeface="Trebuchet MS"/>
                <a:cs typeface="Trebuchet MS"/>
              </a:rPr>
              <a:t> variable !!!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800" b="1" i="1" spc="-5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5" dirty="0">
                <a:latin typeface="Trebuchet MS"/>
                <a:cs typeface="Trebuchet MS"/>
              </a:rPr>
              <a:t>normes:</a:t>
            </a: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b="1" i="1" spc="-5" dirty="0">
                <a:latin typeface="Trebuchet MS"/>
                <a:cs typeface="Trebuchet MS"/>
              </a:rPr>
              <a:t>Primera </a:t>
            </a:r>
            <a:r>
              <a:rPr lang="es-ES" b="1" i="1" spc="-5" dirty="0" err="1">
                <a:latin typeface="Trebuchet MS"/>
                <a:cs typeface="Trebuchet MS"/>
              </a:rPr>
              <a:t>lletra</a:t>
            </a:r>
            <a:r>
              <a:rPr lang="es-ES" b="1" i="1" spc="-5" dirty="0">
                <a:latin typeface="Trebuchet MS"/>
                <a:cs typeface="Trebuchet MS"/>
              </a:rPr>
              <a:t> no </a:t>
            </a:r>
            <a:r>
              <a:rPr lang="es-ES" b="1" i="1" spc="-5" dirty="0" err="1">
                <a:latin typeface="Trebuchet MS"/>
                <a:cs typeface="Trebuchet MS"/>
              </a:rPr>
              <a:t>pot</a:t>
            </a:r>
            <a:r>
              <a:rPr lang="es-ES" b="1" i="1" spc="-5" dirty="0">
                <a:latin typeface="Trebuchet MS"/>
                <a:cs typeface="Trebuchet MS"/>
              </a:rPr>
              <a:t> ser numero</a:t>
            </a: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b="1" i="1" spc="-5" dirty="0">
                <a:latin typeface="Trebuchet MS"/>
                <a:cs typeface="Trebuchet MS"/>
              </a:rPr>
              <a:t>El </a:t>
            </a:r>
            <a:r>
              <a:rPr lang="es-ES" b="1" i="1" spc="-5" dirty="0" err="1">
                <a:latin typeface="Trebuchet MS"/>
                <a:cs typeface="Trebuchet MS"/>
              </a:rPr>
              <a:t>nom</a:t>
            </a:r>
            <a:r>
              <a:rPr lang="es-ES" b="1" i="1" spc="-5" dirty="0">
                <a:latin typeface="Trebuchet MS"/>
                <a:cs typeface="Trebuchet MS"/>
              </a:rPr>
              <a:t> no </a:t>
            </a:r>
            <a:r>
              <a:rPr lang="es-ES" b="1" i="1" spc="-5" dirty="0" err="1">
                <a:latin typeface="Trebuchet MS"/>
                <a:cs typeface="Trebuchet MS"/>
              </a:rPr>
              <a:t>pot</a:t>
            </a:r>
            <a:r>
              <a:rPr lang="es-ES" b="1" i="1" spc="-5" dirty="0">
                <a:latin typeface="Trebuchet MS"/>
                <a:cs typeface="Trebuchet MS"/>
              </a:rPr>
              <a:t> ser una </a:t>
            </a:r>
            <a:r>
              <a:rPr lang="es-ES" b="1" i="1" spc="-5" dirty="0" err="1">
                <a:latin typeface="Trebuchet MS"/>
                <a:cs typeface="Trebuchet MS"/>
              </a:rPr>
              <a:t>paraula</a:t>
            </a:r>
            <a:r>
              <a:rPr lang="es-ES" b="1" i="1" spc="-5" dirty="0">
                <a:latin typeface="Trebuchet MS"/>
                <a:cs typeface="Trebuchet MS"/>
              </a:rPr>
              <a:t> reservada</a:t>
            </a: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b="1" i="1" spc="-5" dirty="0">
                <a:latin typeface="Trebuchet MS"/>
                <a:cs typeface="Trebuchet MS"/>
              </a:rPr>
              <a:t>No </a:t>
            </a:r>
            <a:r>
              <a:rPr lang="es-ES" b="1" i="1" spc="-5" dirty="0" err="1">
                <a:latin typeface="Trebuchet MS"/>
                <a:cs typeface="Trebuchet MS"/>
              </a:rPr>
              <a:t>espais</a:t>
            </a:r>
            <a:r>
              <a:rPr lang="es-ES" b="1" i="1" spc="-5" dirty="0">
                <a:latin typeface="Trebuchet MS"/>
                <a:cs typeface="Trebuchet MS"/>
              </a:rPr>
              <a:t> : </a:t>
            </a:r>
            <a:r>
              <a:rPr lang="es-ES" b="1" i="1" spc="-5" dirty="0" err="1">
                <a:latin typeface="Trebuchet MS"/>
                <a:cs typeface="Trebuchet MS"/>
              </a:rPr>
              <a:t>miVariable</a:t>
            </a:r>
            <a:r>
              <a:rPr lang="es-ES" b="1" i="1" spc="-5" dirty="0">
                <a:latin typeface="Trebuchet MS"/>
                <a:cs typeface="Trebuchet MS"/>
              </a:rPr>
              <a:t> o </a:t>
            </a:r>
            <a:r>
              <a:rPr lang="es-ES" b="1" i="1" spc="-5" dirty="0" err="1">
                <a:latin typeface="Trebuchet MS"/>
                <a:cs typeface="Trebuchet MS"/>
              </a:rPr>
              <a:t>mi_variable</a:t>
            </a:r>
            <a:r>
              <a:rPr lang="es-ES" b="1" i="1" spc="-5" dirty="0">
                <a:latin typeface="Trebuchet MS"/>
                <a:cs typeface="Trebuchet MS"/>
              </a:rPr>
              <a:t> 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Declaración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2100" y="1533525"/>
            <a:ext cx="6849109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Ejemplo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declaraciones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y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asignaciones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valor: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469900" marR="5618480" algn="just">
              <a:lnSpc>
                <a:spcPct val="100000"/>
              </a:lnSpc>
            </a:pPr>
            <a:r>
              <a:rPr sz="1800" i="1" spc="-10" dirty="0">
                <a:latin typeface="Consolas"/>
                <a:cs typeface="Consolas"/>
              </a:rPr>
              <a:t>var</a:t>
            </a:r>
            <a:r>
              <a:rPr sz="1800" i="1" spc="-10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x;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10" dirty="0">
                <a:latin typeface="Consolas"/>
                <a:cs typeface="Consolas"/>
              </a:rPr>
              <a:t>var</a:t>
            </a:r>
            <a:r>
              <a:rPr sz="1800" i="1" spc="-10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y;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10" dirty="0">
                <a:latin typeface="Consolas"/>
                <a:cs typeface="Consolas"/>
              </a:rPr>
              <a:t>var</a:t>
            </a:r>
            <a:r>
              <a:rPr sz="1800" i="1" spc="-10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Consolas"/>
                <a:cs typeface="Consolas"/>
              </a:rPr>
              <a:t>x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500;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//Asigna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el valor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500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la variable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x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Consolas"/>
                <a:cs typeface="Consolas"/>
              </a:rPr>
              <a:t>y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124.6;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//Asigna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el</a:t>
            </a:r>
            <a:r>
              <a:rPr sz="1800" i="1" spc="-2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valor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124.6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 </a:t>
            </a:r>
            <a:r>
              <a:rPr sz="1800" i="1" spc="-10" dirty="0">
                <a:latin typeface="Consolas"/>
                <a:cs typeface="Consolas"/>
              </a:rPr>
              <a:t>la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variable</a:t>
            </a:r>
            <a:r>
              <a:rPr sz="1800" i="1" dirty="0">
                <a:latin typeface="Consolas"/>
                <a:cs typeface="Consolas"/>
              </a:rPr>
              <a:t> y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false;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//Asigna el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valor false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5" dirty="0">
                <a:latin typeface="Consolas"/>
                <a:cs typeface="Consolas"/>
              </a:rPr>
              <a:t> la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variable </a:t>
            </a:r>
            <a:r>
              <a:rPr sz="1800" i="1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En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p5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no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indicamos</a:t>
            </a:r>
            <a:r>
              <a:rPr sz="1800" b="1" i="1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el</a:t>
            </a:r>
            <a:r>
              <a:rPr sz="1800" b="1" i="1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tipo</a:t>
            </a:r>
            <a:r>
              <a:rPr sz="1800" b="1" i="1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900" i="1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se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onsolas"/>
                <a:cs typeface="Consolas"/>
              </a:rPr>
              <a:t>inicializa!!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2307334"/>
            <a:ext cx="4952999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/>
              <a:t>Declaració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85925"/>
            <a:ext cx="6261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 err="1">
                <a:latin typeface="Trebuchet MS"/>
                <a:cs typeface="Trebuchet MS"/>
              </a:rPr>
              <a:t>Puede</a:t>
            </a:r>
            <a:r>
              <a:rPr sz="1800" b="1" i="1" spc="-45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fer</a:t>
            </a:r>
            <a:r>
              <a:rPr lang="es-ES" sz="1800" b="1" i="1" dirty="0">
                <a:latin typeface="Trebuchet MS"/>
                <a:cs typeface="Trebuchet MS"/>
              </a:rPr>
              <a:t>-se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r>
              <a:rPr sz="1800" b="1" i="1" spc="-5" dirty="0">
                <a:latin typeface="Trebuchet MS"/>
                <a:cs typeface="Trebuchet MS"/>
              </a:rPr>
              <a:t> </a:t>
            </a:r>
            <a:r>
              <a:rPr sz="1800" b="1" i="1" spc="-5" dirty="0" err="1">
                <a:latin typeface="Trebuchet MS"/>
                <a:cs typeface="Trebuchet MS"/>
              </a:rPr>
              <a:t>declaració</a:t>
            </a:r>
            <a:r>
              <a:rPr lang="es-ES" sz="1800" b="1" i="1" spc="-5" dirty="0">
                <a:latin typeface="Trebuchet MS"/>
                <a:cs typeface="Trebuchet MS"/>
              </a:rPr>
              <a:t>n i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as</a:t>
            </a:r>
            <a:r>
              <a:rPr lang="es-ES" sz="1800" b="1" i="1" spc="-5" dirty="0">
                <a:latin typeface="Trebuchet MS"/>
                <a:cs typeface="Trebuchet MS"/>
              </a:rPr>
              <a:t>s</a:t>
            </a:r>
            <a:r>
              <a:rPr sz="1800" b="1" i="1" spc="-5" dirty="0" err="1">
                <a:latin typeface="Trebuchet MS"/>
                <a:cs typeface="Trebuchet MS"/>
              </a:rPr>
              <a:t>ignació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a</a:t>
            </a:r>
            <a:r>
              <a:rPr lang="es-ES" b="1" i="1" spc="-25" dirty="0" err="1">
                <a:latin typeface="Trebuchet MS"/>
                <a:cs typeface="Trebuchet MS"/>
              </a:rPr>
              <a:t>lhora</a:t>
            </a:r>
            <a:r>
              <a:rPr sz="1800" b="1" i="1" spc="-5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5050" y="2298850"/>
          <a:ext cx="1819274" cy="77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500;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124.6;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i="1" spc="-5" dirty="0">
                          <a:latin typeface="Consolas"/>
                          <a:cs typeface="Consolas"/>
                        </a:rPr>
                        <a:t>false;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6900" y="3576320"/>
            <a:ext cx="843470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9085" marR="5080" indent="-287020">
              <a:lnSpc>
                <a:spcPts val="2110"/>
              </a:lnSpc>
              <a:spcBef>
                <a:spcPts val="2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IMPORTANT !! En </a:t>
            </a:r>
            <a:r>
              <a:rPr lang="es-ES" sz="1800" b="1" i="1" spc="-25" dirty="0" err="1">
                <a:solidFill>
                  <a:srgbClr val="FF0000"/>
                </a:solidFill>
                <a:latin typeface="Trebuchet MS"/>
                <a:cs typeface="Trebuchet MS"/>
              </a:rPr>
              <a:t>l'execució</a:t>
            </a:r>
            <a:r>
              <a:rPr lang="es-ES"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 de </a:t>
            </a:r>
            <a:r>
              <a:rPr lang="es-ES" sz="1800" b="1" i="1" spc="-25" dirty="0" err="1">
                <a:solidFill>
                  <a:srgbClr val="FF0000"/>
                </a:solidFill>
                <a:latin typeface="Trebuchet MS"/>
                <a:cs typeface="Trebuchet MS"/>
              </a:rPr>
              <a:t>l'algoritme</a:t>
            </a:r>
            <a:r>
              <a:rPr lang="es-ES"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800" b="1" i="1" spc="-25" dirty="0" err="1">
                <a:solidFill>
                  <a:srgbClr val="FF0000"/>
                </a:solidFill>
                <a:latin typeface="Trebuchet MS"/>
                <a:cs typeface="Trebuchet MS"/>
              </a:rPr>
              <a:t>pot</a:t>
            </a:r>
            <a:r>
              <a:rPr lang="es-ES"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800" b="1" i="1" spc="-25" dirty="0" err="1">
                <a:solidFill>
                  <a:srgbClr val="FF0000"/>
                </a:solidFill>
                <a:latin typeface="Trebuchet MS"/>
                <a:cs typeface="Trebuchet MS"/>
              </a:rPr>
              <a:t>canviar</a:t>
            </a:r>
            <a:r>
              <a:rPr lang="es-ES" sz="18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 el valor de la variable</a:t>
            </a:r>
            <a:r>
              <a:rPr sz="18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03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/>
              <a:t>Declaració</a:t>
            </a:r>
            <a:r>
              <a:rPr sz="3600" spc="-50" dirty="0"/>
              <a:t> </a:t>
            </a:r>
            <a:r>
              <a:rPr sz="3600" spc="-5" dirty="0"/>
              <a:t>de</a:t>
            </a:r>
            <a:r>
              <a:rPr sz="3600" spc="-85" dirty="0"/>
              <a:t> </a:t>
            </a:r>
            <a:r>
              <a:rPr sz="3600" spc="-5" dirty="0"/>
              <a:t>variables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16991" y="1990420"/>
            <a:ext cx="8356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El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“=“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lang="es-ES" sz="1800" b="1" i="1" dirty="0">
                <a:latin typeface="Trebuchet MS"/>
                <a:cs typeface="Trebuchet MS"/>
              </a:rPr>
              <a:t>'</a:t>
            </a:r>
            <a:r>
              <a:rPr sz="1800" b="1" i="1" dirty="0" err="1">
                <a:latin typeface="Trebuchet MS"/>
                <a:cs typeface="Trebuchet MS"/>
              </a:rPr>
              <a:t>utiliza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lang="es-ES" sz="1800" b="1" i="1" dirty="0">
                <a:latin typeface="Trebuchet MS"/>
                <a:cs typeface="Trebuchet MS"/>
              </a:rPr>
              <a:t>per a </a:t>
            </a:r>
            <a:r>
              <a:rPr sz="1800" b="1" i="1" spc="-5" dirty="0" err="1">
                <a:latin typeface="Trebuchet MS"/>
                <a:cs typeface="Trebuchet MS"/>
              </a:rPr>
              <a:t>asignar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 err="1">
                <a:latin typeface="Trebuchet MS"/>
                <a:cs typeface="Trebuchet MS"/>
              </a:rPr>
              <a:t>valors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lang="es-ES" sz="1800" b="1" i="1" spc="-5" dirty="0">
                <a:latin typeface="Trebuchet MS"/>
                <a:cs typeface="Trebuchet MS"/>
              </a:rPr>
              <a:t>Posa </a:t>
            </a:r>
            <a:r>
              <a:rPr sz="1800" b="1" i="1" dirty="0">
                <a:latin typeface="Trebuchet MS"/>
                <a:cs typeface="Trebuchet MS"/>
              </a:rPr>
              <a:t>el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valor</a:t>
            </a:r>
            <a:r>
              <a:rPr sz="1800" b="1" i="1" dirty="0">
                <a:latin typeface="Trebuchet MS"/>
                <a:cs typeface="Trebuchet MS"/>
              </a:rPr>
              <a:t> que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lang="es-ES" sz="1800" b="1" i="1" dirty="0">
                <a:latin typeface="Trebuchet MS"/>
                <a:cs typeface="Trebuchet MS"/>
              </a:rPr>
              <a:t>del </a:t>
            </a:r>
            <a:r>
              <a:rPr lang="es-ES" sz="1800" b="1" i="1" dirty="0" err="1">
                <a:latin typeface="Trebuchet MS"/>
                <a:cs typeface="Trebuchet MS"/>
              </a:rPr>
              <a:t>costat</a:t>
            </a:r>
            <a:endParaRPr sz="18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s-ES" sz="1800" b="1" i="1" dirty="0" err="1">
                <a:latin typeface="Trebuchet MS"/>
                <a:cs typeface="Trebuchet MS"/>
              </a:rPr>
              <a:t>dret</a:t>
            </a:r>
            <a:r>
              <a:rPr sz="1800" b="1" i="1" spc="-5" dirty="0">
                <a:latin typeface="Trebuchet MS"/>
                <a:cs typeface="Trebuchet MS"/>
              </a:rPr>
              <a:t>,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a</a:t>
            </a:r>
            <a:r>
              <a:rPr sz="1800" b="1" i="1" spc="-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la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variable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del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costat</a:t>
            </a:r>
            <a:r>
              <a:rPr lang="es-ES" sz="1800" b="1" i="1" dirty="0">
                <a:latin typeface="Trebuchet MS"/>
                <a:cs typeface="Trebuchet MS"/>
              </a:rPr>
              <a:t> </a:t>
            </a:r>
            <a:r>
              <a:rPr lang="es-ES" sz="1800" b="1" i="1" dirty="0" err="1">
                <a:latin typeface="Trebuchet MS"/>
                <a:cs typeface="Trebuchet MS"/>
              </a:rPr>
              <a:t>esquerra</a:t>
            </a:r>
            <a:r>
              <a:rPr sz="1800" b="1" i="1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191" y="2806446"/>
            <a:ext cx="1279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olas"/>
                <a:cs typeface="Consolas"/>
              </a:rPr>
              <a:t>x</a:t>
            </a:r>
            <a:r>
              <a:rPr sz="1800" i="1" spc="-5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5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500;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onsolas"/>
                <a:cs typeface="Consolas"/>
              </a:rPr>
              <a:t>124.6</a:t>
            </a:r>
            <a:r>
              <a:rPr sz="1800" i="1" spc="-4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=</a:t>
            </a:r>
            <a:r>
              <a:rPr sz="1800" i="1" spc="-4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683" y="3080461"/>
            <a:ext cx="1153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0000"/>
                </a:solidFill>
                <a:latin typeface="Consolas"/>
                <a:cs typeface="Consolas"/>
              </a:rPr>
              <a:t>¡¡ER</a:t>
            </a:r>
            <a:r>
              <a:rPr sz="1800" i="1" dirty="0">
                <a:solidFill>
                  <a:srgbClr val="FF0000"/>
                </a:solidFill>
                <a:latin typeface="Consolas"/>
                <a:cs typeface="Consolas"/>
              </a:rPr>
              <a:t>RO</a:t>
            </a:r>
            <a:r>
              <a:rPr sz="1800" i="1" spc="-15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i="1" dirty="0">
                <a:solidFill>
                  <a:srgbClr val="FF0000"/>
                </a:solidFill>
                <a:latin typeface="Consolas"/>
                <a:cs typeface="Consolas"/>
              </a:rPr>
              <a:t>!!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971800"/>
            <a:ext cx="6638544" cy="3742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861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940" algn="l"/>
              </a:tabLst>
            </a:pPr>
            <a:r>
              <a:rPr lang="es-ES" sz="3600" dirty="0" err="1"/>
              <a:t>Exemple</a:t>
            </a:r>
            <a:r>
              <a:rPr sz="3600" spc="-55" dirty="0"/>
              <a:t> </a:t>
            </a:r>
            <a:r>
              <a:rPr sz="3600" spc="-5" dirty="0"/>
              <a:t>e</a:t>
            </a:r>
            <a:r>
              <a:rPr sz="3600" dirty="0"/>
              <a:t>n</a:t>
            </a:r>
            <a:r>
              <a:rPr sz="3600" spc="-5" dirty="0"/>
              <a:t> </a:t>
            </a:r>
            <a:r>
              <a:rPr sz="3600" spc="-15" dirty="0"/>
              <a:t>p</a:t>
            </a:r>
            <a:r>
              <a:rPr sz="3600" dirty="0"/>
              <a:t>5</a:t>
            </a:r>
            <a:r>
              <a:rPr sz="3600" spc="-25" dirty="0"/>
              <a:t> </a:t>
            </a:r>
            <a:r>
              <a:rPr sz="3600" spc="-5" dirty="0"/>
              <a:t>(varia</a:t>
            </a:r>
            <a:r>
              <a:rPr sz="3600" spc="-15" dirty="0"/>
              <a:t>b</a:t>
            </a:r>
            <a:r>
              <a:rPr sz="3600" dirty="0"/>
              <a:t>l</a:t>
            </a:r>
            <a:r>
              <a:rPr sz="3600" spc="-15" dirty="0"/>
              <a:t>e</a:t>
            </a:r>
            <a:r>
              <a:rPr sz="3600" dirty="0"/>
              <a:t>s</a:t>
            </a:r>
            <a:r>
              <a:rPr sz="3600" spc="-35" dirty="0"/>
              <a:t> </a:t>
            </a:r>
            <a:r>
              <a:rPr sz="3600" dirty="0"/>
              <a:t>i	</a:t>
            </a:r>
            <a:r>
              <a:rPr sz="3600" spc="-5" dirty="0"/>
              <a:t>constant</a:t>
            </a:r>
            <a:r>
              <a:rPr sz="3600" spc="-10" dirty="0"/>
              <a:t>s</a:t>
            </a:r>
            <a:r>
              <a:rPr sz="360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33525"/>
            <a:ext cx="562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b="1" i="1" spc="-5" dirty="0" err="1">
                <a:latin typeface="Trebuchet MS"/>
                <a:cs typeface="Trebuchet MS"/>
              </a:rPr>
              <a:t>Versió</a:t>
            </a:r>
            <a:r>
              <a:rPr lang="es-ES" b="1" i="1" spc="-5" dirty="0">
                <a:latin typeface="Trebuchet MS"/>
                <a:cs typeface="Trebuchet MS"/>
              </a:rPr>
              <a:t> online del </a:t>
            </a:r>
            <a:r>
              <a:rPr lang="es-ES" b="1" i="1" spc="-5" dirty="0" err="1">
                <a:latin typeface="Trebuchet MS"/>
                <a:cs typeface="Trebuchet MS"/>
              </a:rPr>
              <a:t>entorn</a:t>
            </a:r>
            <a:r>
              <a:rPr lang="es-ES" b="1" i="1" spc="-5" dirty="0">
                <a:latin typeface="Trebuchet MS"/>
                <a:cs typeface="Trebuchet MS"/>
              </a:rPr>
              <a:t> de </a:t>
            </a:r>
            <a:r>
              <a:rPr lang="es-ES" b="1" i="1" spc="-5" dirty="0" err="1">
                <a:latin typeface="Trebuchet MS"/>
                <a:cs typeface="Trebuchet MS"/>
              </a:rPr>
              <a:t>processing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141220"/>
            <a:ext cx="4639056" cy="4411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3398520"/>
            <a:ext cx="4639056" cy="1405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568</Words>
  <Application>Microsoft Office PowerPoint</Application>
  <PresentationFormat>Panorámica</PresentationFormat>
  <Paragraphs>97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Dades</vt:lpstr>
      <vt:lpstr>Tipus de dades</vt:lpstr>
      <vt:lpstr>Variables</vt:lpstr>
      <vt:lpstr>Variables</vt:lpstr>
      <vt:lpstr>Declaració de variables</vt:lpstr>
      <vt:lpstr>Declaración de variables</vt:lpstr>
      <vt:lpstr>Declaració de variables</vt:lpstr>
      <vt:lpstr>Declaració de variables</vt:lpstr>
      <vt:lpstr>Exemple en p5 (variables i constants)</vt:lpstr>
      <vt:lpstr>Ejemplo en p5.js</vt:lpstr>
      <vt:lpstr>Exemple en p5.js</vt:lpstr>
      <vt:lpstr>Ejemplo en p5.js</vt:lpstr>
      <vt:lpstr>¿Podem afegir interactivitat?</vt:lpstr>
      <vt:lpstr>Interactivitat en p5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6</cp:revision>
  <dcterms:created xsi:type="dcterms:W3CDTF">2021-03-02T12:47:13Z</dcterms:created>
  <dcterms:modified xsi:type="dcterms:W3CDTF">2023-02-13T10:12:33Z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2021-03-02T00:00:00Z</vt:filetime>
  </property>
</Properties>
</file>