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59956-81AE-73BE-2AF0-A0E17678DD8F}" v="4" dt="2023-02-13T10:12:44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66E59956-81AE-73BE-2AF0-A0E17678DD8F}"/>
    <pc:docChg chg="modSld">
      <pc:chgData name="Jordi Virgili Gomà" userId="S::jordi.virgili@udl.cat::15590814-2816-4d73-aa06-1e14496f9e19" providerId="AD" clId="Web-{66E59956-81AE-73BE-2AF0-A0E17678DD8F}" dt="2023-02-13T10:12:44.858" v="1" actId="20577"/>
      <pc:docMkLst>
        <pc:docMk/>
      </pc:docMkLst>
      <pc:sldChg chg="modSp">
        <pc:chgData name="Jordi Virgili Gomà" userId="S::jordi.virgili@udl.cat::15590814-2816-4d73-aa06-1e14496f9e19" providerId="AD" clId="Web-{66E59956-81AE-73BE-2AF0-A0E17678DD8F}" dt="2023-02-13T10:12:44.858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66E59956-81AE-73BE-2AF0-A0E17678DD8F}" dt="2023-02-13T10:12:44.858" v="1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42084"/>
            <a:ext cx="1099820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93289" y="1843278"/>
            <a:ext cx="5438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Figuras</a:t>
            </a:r>
            <a:r>
              <a:rPr sz="5400" spc="-70" dirty="0"/>
              <a:t> </a:t>
            </a:r>
            <a:r>
              <a:rPr sz="5400" spc="-15" dirty="0"/>
              <a:t>primitivas</a:t>
            </a:r>
            <a:endParaRPr sz="5400"/>
          </a:p>
        </p:txBody>
      </p:sp>
      <p:sp>
        <p:nvSpPr>
          <p:cNvPr id="13" name="object 13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/>
          <p:nvPr/>
        </p:nvSpPr>
        <p:spPr>
          <a:xfrm>
            <a:off x="8935211" y="3518865"/>
            <a:ext cx="3134868" cy="3223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30283" y="3713988"/>
            <a:ext cx="2564892" cy="2653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1185659"/>
            <a:ext cx="3979164" cy="532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1380744"/>
            <a:ext cx="3409188" cy="475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8628" y="234614"/>
            <a:ext cx="2675585" cy="3320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7544" y="393191"/>
            <a:ext cx="2177796" cy="2823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6435" y="3396946"/>
            <a:ext cx="2807207" cy="3461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1507" y="3592067"/>
            <a:ext cx="2237231" cy="289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615" y="3233915"/>
            <a:ext cx="3150235" cy="3624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0688" y="3428998"/>
            <a:ext cx="2580132" cy="3332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376427"/>
            <a:ext cx="3840479" cy="3037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46592" y="571500"/>
            <a:ext cx="3400044" cy="24673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185927"/>
            <a:ext cx="2741548" cy="3503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4591" y="381000"/>
            <a:ext cx="2171700" cy="2933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015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5" dirty="0"/>
              <a:t> </a:t>
            </a:r>
            <a:r>
              <a:rPr spc="-5" dirty="0"/>
              <a:t>triangle()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41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</a:t>
            </a:r>
            <a:r>
              <a:rPr sz="1800" b="1" i="1" dirty="0">
                <a:latin typeface="Trebuchet MS"/>
                <a:cs typeface="Trebuchet MS"/>
              </a:rPr>
              <a:t>tiene seis </a:t>
            </a:r>
            <a:r>
              <a:rPr sz="1800" b="1" i="1" spc="-5" dirty="0">
                <a:latin typeface="Trebuchet MS"/>
                <a:cs typeface="Trebuchet MS"/>
              </a:rPr>
              <a:t>parámetros: dos </a:t>
            </a:r>
            <a:r>
              <a:rPr sz="1800" b="1" i="1" dirty="0">
                <a:latin typeface="Trebuchet MS"/>
                <a:cs typeface="Trebuchet MS"/>
              </a:rPr>
              <a:t>por cada punto </a:t>
            </a:r>
            <a:r>
              <a:rPr sz="1800" b="1" i="1" spc="-5" dirty="0">
                <a:latin typeface="Trebuchet MS"/>
                <a:cs typeface="Trebuchet MS"/>
              </a:rPr>
              <a:t>de coordenadas</a:t>
            </a:r>
            <a:r>
              <a:rPr sz="1800" b="1" i="1" spc="-17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las </a:t>
            </a:r>
            <a:r>
              <a:rPr sz="1800" b="1" i="1" spc="-5" dirty="0">
                <a:latin typeface="Trebuchet MS"/>
                <a:cs typeface="Trebuchet MS"/>
              </a:rPr>
              <a:t>líneas, </a:t>
            </a:r>
            <a:r>
              <a:rPr sz="1800" b="1" i="1" dirty="0">
                <a:latin typeface="Trebuchet MS"/>
                <a:cs typeface="Trebuchet MS"/>
              </a:rPr>
              <a:t>o sea, </a:t>
            </a:r>
            <a:r>
              <a:rPr sz="1800" b="1" i="1" spc="-5" dirty="0">
                <a:latin typeface="Trebuchet MS"/>
                <a:cs typeface="Trebuchet MS"/>
              </a:rPr>
              <a:t>dos coordenadas por </a:t>
            </a:r>
            <a:r>
              <a:rPr sz="1800" b="1" i="1" dirty="0">
                <a:latin typeface="Trebuchet MS"/>
                <a:cs typeface="Trebuchet MS"/>
              </a:rPr>
              <a:t>cada </a:t>
            </a:r>
            <a:r>
              <a:rPr sz="1800" b="1" i="1" spc="-5" dirty="0">
                <a:latin typeface="Trebuchet MS"/>
                <a:cs typeface="Trebuchet MS"/>
              </a:rPr>
              <a:t>vértice del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triangulo.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04" y="1938482"/>
            <a:ext cx="9400032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476" y="2133600"/>
            <a:ext cx="8830056" cy="432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24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5" dirty="0"/>
              <a:t> </a:t>
            </a:r>
            <a:r>
              <a:rPr spc="-5" dirty="0"/>
              <a:t>quad()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199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crea </a:t>
            </a:r>
            <a:r>
              <a:rPr sz="1800" b="1" i="1" dirty="0">
                <a:latin typeface="Trebuchet MS"/>
                <a:cs typeface="Trebuchet MS"/>
              </a:rPr>
              <a:t>un </a:t>
            </a:r>
            <a:r>
              <a:rPr sz="1800" b="1" i="1" spc="-5" dirty="0">
                <a:latin typeface="Trebuchet MS"/>
                <a:cs typeface="Trebuchet MS"/>
              </a:rPr>
              <a:t>cuadrilátero </a:t>
            </a:r>
            <a:r>
              <a:rPr sz="1800" b="1" i="1" dirty="0">
                <a:latin typeface="Trebuchet MS"/>
                <a:cs typeface="Trebuchet MS"/>
              </a:rPr>
              <a:t>y tiene </a:t>
            </a:r>
            <a:r>
              <a:rPr sz="1800" b="1" i="1" spc="-5" dirty="0">
                <a:latin typeface="Trebuchet MS"/>
                <a:cs typeface="Trebuchet MS"/>
              </a:rPr>
              <a:t>ocho parámetros: dos </a:t>
            </a:r>
            <a:r>
              <a:rPr sz="1800" b="1" i="1" dirty="0">
                <a:latin typeface="Trebuchet MS"/>
                <a:cs typeface="Trebuchet MS"/>
              </a:rPr>
              <a:t>por</a:t>
            </a:r>
            <a:r>
              <a:rPr sz="1800" b="1" i="1" spc="-114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cada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punto </a:t>
            </a:r>
            <a:r>
              <a:rPr sz="1800" b="1" i="1" spc="-5" dirty="0">
                <a:latin typeface="Trebuchet MS"/>
                <a:cs typeface="Trebuchet MS"/>
              </a:rPr>
              <a:t>de coordenadas de </a:t>
            </a:r>
            <a:r>
              <a:rPr sz="1800" b="1" i="1" dirty="0">
                <a:latin typeface="Trebuchet MS"/>
                <a:cs typeface="Trebuchet MS"/>
              </a:rPr>
              <a:t>las </a:t>
            </a:r>
            <a:r>
              <a:rPr sz="1800" b="1" i="1" spc="-5" dirty="0">
                <a:latin typeface="Trebuchet MS"/>
                <a:cs typeface="Trebuchet MS"/>
              </a:rPr>
              <a:t>líneas (los</a:t>
            </a:r>
            <a:r>
              <a:rPr sz="1800" b="1" i="1" spc="-114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vértices).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2014715"/>
            <a:ext cx="9543288" cy="4843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808" y="2209800"/>
            <a:ext cx="8973312" cy="435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261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40" dirty="0"/>
              <a:t> </a:t>
            </a:r>
            <a:r>
              <a:rPr dirty="0"/>
              <a:t>rect()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365884"/>
            <a:ext cx="8647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crea </a:t>
            </a:r>
            <a:r>
              <a:rPr sz="1800" b="1" i="1" dirty="0">
                <a:latin typeface="Trebuchet MS"/>
                <a:cs typeface="Trebuchet MS"/>
              </a:rPr>
              <a:t>un </a:t>
            </a:r>
            <a:r>
              <a:rPr sz="1800" b="1" i="1" spc="-5" dirty="0">
                <a:latin typeface="Trebuchet MS"/>
                <a:cs typeface="Trebuchet MS"/>
              </a:rPr>
              <a:t>rectángulo </a:t>
            </a:r>
            <a:r>
              <a:rPr sz="1800" b="1" i="1" dirty="0">
                <a:latin typeface="Trebuchet MS"/>
                <a:cs typeface="Trebuchet MS"/>
              </a:rPr>
              <a:t>y tiene cuatro </a:t>
            </a:r>
            <a:r>
              <a:rPr sz="1800" b="1" i="1" spc="-5" dirty="0">
                <a:latin typeface="Trebuchet MS"/>
                <a:cs typeface="Trebuchet MS"/>
              </a:rPr>
              <a:t>parámetros: </a:t>
            </a:r>
            <a:r>
              <a:rPr sz="1800" b="1" i="1" dirty="0">
                <a:latin typeface="Trebuchet MS"/>
                <a:cs typeface="Trebuchet MS"/>
              </a:rPr>
              <a:t>x, </a:t>
            </a:r>
            <a:r>
              <a:rPr sz="1800" b="1" i="1" spc="-85" dirty="0">
                <a:latin typeface="Trebuchet MS"/>
                <a:cs typeface="Trebuchet MS"/>
              </a:rPr>
              <a:t>y, </a:t>
            </a:r>
            <a:r>
              <a:rPr sz="1800" b="1" i="1" spc="-5" dirty="0">
                <a:latin typeface="Trebuchet MS"/>
                <a:cs typeface="Trebuchet MS"/>
              </a:rPr>
              <a:t>ancho </a:t>
            </a:r>
            <a:r>
              <a:rPr sz="1800" b="1" i="1" dirty="0">
                <a:latin typeface="Trebuchet MS"/>
                <a:cs typeface="Trebuchet MS"/>
              </a:rPr>
              <a:t>y  alto </a:t>
            </a:r>
            <a:r>
              <a:rPr sz="1800" b="1" i="1" spc="-5" dirty="0">
                <a:latin typeface="Trebuchet MS"/>
                <a:cs typeface="Trebuchet MS"/>
              </a:rPr>
              <a:t>(los vértices). </a:t>
            </a:r>
            <a:r>
              <a:rPr sz="1800" b="1" i="1" dirty="0">
                <a:latin typeface="Trebuchet MS"/>
                <a:cs typeface="Trebuchet MS"/>
              </a:rPr>
              <a:t>Además existe un quinto parámetro para indicar el</a:t>
            </a:r>
            <a:r>
              <a:rPr sz="1800" b="1" i="1" spc="-35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índice  </a:t>
            </a:r>
            <a:r>
              <a:rPr sz="1800" b="1" i="1" spc="-5" dirty="0">
                <a:latin typeface="Trebuchet MS"/>
                <a:cs typeface="Trebuchet MS"/>
              </a:rPr>
              <a:t>de redondeado de los</a:t>
            </a:r>
            <a:r>
              <a:rPr sz="1800" b="1" i="1" spc="-7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bordes.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31" y="2090967"/>
            <a:ext cx="9438132" cy="476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804" y="2286000"/>
            <a:ext cx="8868156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1255" y="4264139"/>
            <a:ext cx="316242" cy="918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36441" y="4801361"/>
            <a:ext cx="1250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Bordes 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ados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763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ellipse()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515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crea </a:t>
            </a:r>
            <a:r>
              <a:rPr sz="1800" b="1" i="1" dirty="0">
                <a:latin typeface="Trebuchet MS"/>
                <a:cs typeface="Trebuchet MS"/>
              </a:rPr>
              <a:t>una elipse y tiene cuatro </a:t>
            </a:r>
            <a:r>
              <a:rPr sz="1800" b="1" i="1" spc="-5" dirty="0">
                <a:latin typeface="Trebuchet MS"/>
                <a:cs typeface="Trebuchet MS"/>
              </a:rPr>
              <a:t>parámetros: x_centro,</a:t>
            </a:r>
            <a:r>
              <a:rPr sz="1800" b="1" i="1" spc="-15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y_centro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i="1" spc="-5" dirty="0">
                <a:latin typeface="Trebuchet MS"/>
                <a:cs typeface="Trebuchet MS"/>
              </a:rPr>
              <a:t>ancho </a:t>
            </a:r>
            <a:r>
              <a:rPr sz="1800" b="1" i="1" dirty="0">
                <a:latin typeface="Trebuchet MS"/>
                <a:cs typeface="Trebuchet MS"/>
              </a:rPr>
              <a:t>y </a:t>
            </a:r>
            <a:r>
              <a:rPr sz="1800" b="1" i="1" spc="-5" dirty="0">
                <a:latin typeface="Trebuchet MS"/>
                <a:cs typeface="Trebuchet MS"/>
              </a:rPr>
              <a:t>alto. Si </a:t>
            </a:r>
            <a:r>
              <a:rPr sz="1800" b="1" i="1" dirty="0">
                <a:latin typeface="Trebuchet MS"/>
                <a:cs typeface="Trebuchet MS"/>
              </a:rPr>
              <a:t>el </a:t>
            </a:r>
            <a:r>
              <a:rPr sz="1800" b="1" i="1" spc="-5" dirty="0">
                <a:latin typeface="Trebuchet MS"/>
                <a:cs typeface="Trebuchet MS"/>
              </a:rPr>
              <a:t>ancho </a:t>
            </a:r>
            <a:r>
              <a:rPr sz="1800" b="1" i="1" dirty="0">
                <a:latin typeface="Trebuchet MS"/>
                <a:cs typeface="Trebuchet MS"/>
              </a:rPr>
              <a:t>y el alto </a:t>
            </a:r>
            <a:r>
              <a:rPr sz="1800" b="1" i="1" spc="-5" dirty="0">
                <a:latin typeface="Trebuchet MS"/>
                <a:cs typeface="Trebuchet MS"/>
              </a:rPr>
              <a:t>son iguales, </a:t>
            </a:r>
            <a:r>
              <a:rPr sz="1800" b="1" i="1" dirty="0">
                <a:latin typeface="Trebuchet MS"/>
                <a:cs typeface="Trebuchet MS"/>
              </a:rPr>
              <a:t>se crea </a:t>
            </a:r>
            <a:r>
              <a:rPr sz="1800" b="1" i="1" spc="-5" dirty="0">
                <a:latin typeface="Trebuchet MS"/>
                <a:cs typeface="Trebuchet MS"/>
              </a:rPr>
              <a:t>un</a:t>
            </a:r>
            <a:r>
              <a:rPr sz="1800" b="1" i="1" spc="-14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círculo.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923" y="2014710"/>
            <a:ext cx="9581388" cy="4843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995" y="2209800"/>
            <a:ext cx="9011412" cy="439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1011" y="4444022"/>
            <a:ext cx="6380986" cy="241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6084" y="4639055"/>
            <a:ext cx="6067044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347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Orden </a:t>
            </a:r>
            <a:r>
              <a:rPr spc="-5" dirty="0"/>
              <a:t>de</a:t>
            </a:r>
            <a:r>
              <a:rPr spc="-100" dirty="0"/>
              <a:t> </a:t>
            </a:r>
            <a:r>
              <a:rPr spc="-5" dirty="0"/>
              <a:t>dibujo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1442084"/>
            <a:ext cx="85591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420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orden en que dibujamos </a:t>
            </a:r>
            <a:r>
              <a:rPr sz="1800" dirty="0">
                <a:latin typeface="Trebuchet MS"/>
                <a:cs typeface="Trebuchet MS"/>
              </a:rPr>
              <a:t>las </a:t>
            </a:r>
            <a:r>
              <a:rPr sz="1800" spc="-5" dirty="0">
                <a:latin typeface="Trebuchet MS"/>
                <a:cs typeface="Trebuchet MS"/>
              </a:rPr>
              <a:t>figuras </a:t>
            </a:r>
            <a:r>
              <a:rPr sz="1800" b="1" dirty="0">
                <a:latin typeface="Trebuchet MS"/>
                <a:cs typeface="Trebuchet MS"/>
              </a:rPr>
              <a:t>en el </a:t>
            </a:r>
            <a:r>
              <a:rPr sz="1800" b="1" spc="-5" dirty="0">
                <a:latin typeface="Trebuchet MS"/>
                <a:cs typeface="Trebuchet MS"/>
              </a:rPr>
              <a:t>código</a:t>
            </a:r>
            <a:r>
              <a:rPr sz="1800" spc="-5" dirty="0">
                <a:latin typeface="Trebuchet MS"/>
                <a:cs typeface="Trebuchet MS"/>
              </a:rPr>
              <a:t>, define qué figuras  aparecerán </a:t>
            </a:r>
            <a:r>
              <a:rPr sz="1800" dirty="0">
                <a:latin typeface="Trebuchet MS"/>
                <a:cs typeface="Trebuchet MS"/>
              </a:rPr>
              <a:t>sobre </a:t>
            </a:r>
            <a:r>
              <a:rPr sz="1800" spc="-10" dirty="0">
                <a:latin typeface="Trebuchet MS"/>
                <a:cs typeface="Trebuchet MS"/>
              </a:rPr>
              <a:t>otras </a:t>
            </a:r>
            <a:r>
              <a:rPr sz="1800" spc="-5" dirty="0">
                <a:latin typeface="Trebuchet MS"/>
                <a:cs typeface="Trebuchet MS"/>
              </a:rPr>
              <a:t>en el </a:t>
            </a:r>
            <a:r>
              <a:rPr sz="1800" dirty="0">
                <a:latin typeface="Trebuchet MS"/>
                <a:cs typeface="Trebuchet MS"/>
              </a:rPr>
              <a:t>lienzo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trabajo.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Si </a:t>
            </a:r>
            <a:r>
              <a:rPr sz="1800" spc="-5" dirty="0">
                <a:latin typeface="Trebuchet MS"/>
                <a:cs typeface="Trebuchet MS"/>
              </a:rPr>
              <a:t>dibujamos un rectángulo en </a:t>
            </a:r>
            <a:r>
              <a:rPr sz="1800" dirty="0">
                <a:latin typeface="Trebuchet MS"/>
                <a:cs typeface="Trebuchet MS"/>
              </a:rPr>
              <a:t>la primera </a:t>
            </a:r>
            <a:r>
              <a:rPr sz="1800" spc="-5" dirty="0">
                <a:latin typeface="Trebuchet MS"/>
                <a:cs typeface="Trebuchet MS"/>
              </a:rPr>
              <a:t>línea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ejecución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una </a:t>
            </a:r>
            <a:r>
              <a:rPr sz="1800" dirty="0">
                <a:latin typeface="Trebuchet MS"/>
                <a:cs typeface="Trebuchet MS"/>
              </a:rPr>
              <a:t>elipse </a:t>
            </a:r>
            <a:r>
              <a:rPr sz="1800" spc="-5" dirty="0">
                <a:latin typeface="Trebuchet MS"/>
                <a:cs typeface="Trebuchet MS"/>
              </a:rPr>
              <a:t>en  </a:t>
            </a:r>
            <a:r>
              <a:rPr sz="1800" dirty="0">
                <a:latin typeface="Trebuchet MS"/>
                <a:cs typeface="Trebuchet MS"/>
              </a:rPr>
              <a:t>la segunda, </a:t>
            </a:r>
            <a:r>
              <a:rPr sz="1800" spc="-5" dirty="0">
                <a:latin typeface="Trebuchet MS"/>
                <a:cs typeface="Trebuchet MS"/>
              </a:rPr>
              <a:t>el rectángulo aparecerá debajo </a:t>
            </a:r>
            <a:r>
              <a:rPr sz="1800" dirty="0">
                <a:latin typeface="Trebuchet MS"/>
                <a:cs typeface="Trebuchet MS"/>
              </a:rPr>
              <a:t>de la </a:t>
            </a:r>
            <a:r>
              <a:rPr sz="1800" spc="-5" dirty="0">
                <a:latin typeface="Trebuchet MS"/>
                <a:cs typeface="Trebuchet MS"/>
              </a:rPr>
              <a:t>elipse cuando ejecutemos  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Si </a:t>
            </a:r>
            <a:r>
              <a:rPr sz="1800" spc="-5" dirty="0">
                <a:latin typeface="Trebuchet MS"/>
                <a:cs typeface="Trebuchet MS"/>
              </a:rPr>
              <a:t>modificamos el orden el </a:t>
            </a:r>
            <a:r>
              <a:rPr sz="1800" spc="-10" dirty="0">
                <a:latin typeface="Trebuchet MS"/>
                <a:cs typeface="Trebuchet MS"/>
              </a:rPr>
              <a:t>rectángulo </a:t>
            </a:r>
            <a:r>
              <a:rPr sz="1800" spc="-5" dirty="0">
                <a:latin typeface="Trebuchet MS"/>
                <a:cs typeface="Trebuchet MS"/>
              </a:rPr>
              <a:t>aparecerá encima.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Esta técnica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10" dirty="0">
                <a:latin typeface="Trebuchet MS"/>
                <a:cs typeface="Trebuchet MS"/>
              </a:rPr>
              <a:t>conoce </a:t>
            </a:r>
            <a:r>
              <a:rPr sz="1800" spc="-5" dirty="0">
                <a:latin typeface="Trebuchet MS"/>
                <a:cs typeface="Trebuchet MS"/>
              </a:rPr>
              <a:t>como “Técnica del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pintor”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634508"/>
            <a:ext cx="6303264" cy="2223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4" y="4829555"/>
            <a:ext cx="5827776" cy="167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ias!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448" y="537972"/>
            <a:ext cx="6642354" cy="4452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334375" cy="358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pantalla de un ordenador es una rejilla de pequeños elementos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luminosos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llamados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píxeles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El </a:t>
            </a:r>
            <a:r>
              <a:rPr sz="1800" spc="-5" dirty="0">
                <a:latin typeface="Trebuchet MS"/>
                <a:cs typeface="Trebuchet MS"/>
              </a:rPr>
              <a:t>tamaño </a:t>
            </a:r>
            <a:r>
              <a:rPr sz="1800" dirty="0">
                <a:latin typeface="Trebuchet MS"/>
                <a:cs typeface="Trebuchet MS"/>
              </a:rPr>
              <a:t>de la </a:t>
            </a:r>
            <a:r>
              <a:rPr sz="1800" spc="-5" dirty="0">
                <a:latin typeface="Trebuchet MS"/>
                <a:cs typeface="Trebuchet MS"/>
              </a:rPr>
              <a:t>ventana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representación está controlada por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función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ts val="2135"/>
              </a:lnSpc>
            </a:pPr>
            <a:r>
              <a:rPr sz="1800" b="1" i="1" spc="-10" dirty="0">
                <a:latin typeface="Consolas"/>
                <a:cs typeface="Consolas"/>
              </a:rPr>
              <a:t>createCanvas</a:t>
            </a:r>
            <a:r>
              <a:rPr sz="1800" spc="-10" dirty="0">
                <a:latin typeface="Trebuchet MS"/>
                <a:cs typeface="Trebuchet MS"/>
              </a:rPr>
              <a:t>():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createCanvas(ancho,</a:t>
            </a:r>
            <a:r>
              <a:rPr sz="1800" spc="-10" dirty="0">
                <a:solidFill>
                  <a:srgbClr val="1F48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alto);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función </a:t>
            </a:r>
            <a:r>
              <a:rPr sz="1800" spc="-10" dirty="0">
                <a:latin typeface="Consolas"/>
                <a:cs typeface="Consolas"/>
              </a:rPr>
              <a:t>createCanvas() </a:t>
            </a:r>
            <a:r>
              <a:rPr sz="1800" spc="-5" dirty="0">
                <a:latin typeface="Trebuchet MS"/>
                <a:cs typeface="Trebuchet MS"/>
              </a:rPr>
              <a:t>tiene dos parámetros: el primero establece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Trebuchet MS"/>
                <a:cs typeface="Trebuchet MS"/>
              </a:rPr>
              <a:t>ancho de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ventana 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segundo su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alto.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//Define un lienzo </a:t>
            </a:r>
            <a:r>
              <a:rPr sz="1800" dirty="0">
                <a:solidFill>
                  <a:srgbClr val="1F487C"/>
                </a:solidFill>
                <a:latin typeface="Consolas"/>
                <a:cs typeface="Consolas"/>
              </a:rPr>
              <a:t>de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320 de ancho </a:t>
            </a:r>
            <a:r>
              <a:rPr sz="1800" dirty="0">
                <a:solidFill>
                  <a:srgbClr val="1F487C"/>
                </a:solidFill>
                <a:latin typeface="Consolas"/>
                <a:cs typeface="Consolas"/>
              </a:rPr>
              <a:t>y </a:t>
            </a:r>
            <a:r>
              <a:rPr sz="1800" spc="-5" dirty="0">
                <a:solidFill>
                  <a:srgbClr val="1F487C"/>
                </a:solidFill>
                <a:latin typeface="Consolas"/>
                <a:cs typeface="Consolas"/>
              </a:rPr>
              <a:t>240 de alto (píxeles).  createCanvas(320,240);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484414"/>
            <a:ext cx="9314688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972" y="1679448"/>
            <a:ext cx="8744712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8575" y="1401571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1923288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0659" y="5692140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1996" y="5695188"/>
            <a:ext cx="205739" cy="205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4083" y="1895855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2611" y="1923288"/>
            <a:ext cx="205739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3271" y="1283208"/>
            <a:ext cx="1583690" cy="76200"/>
          </a:xfrm>
          <a:custGeom>
            <a:avLst/>
            <a:gdLst/>
            <a:ahLst/>
            <a:cxnLst/>
            <a:rect l="l" t="t" r="r" b="b"/>
            <a:pathLst>
              <a:path w="1583689" h="76200">
                <a:moveTo>
                  <a:pt x="1507108" y="0"/>
                </a:moveTo>
                <a:lnTo>
                  <a:pt x="1507108" y="76200"/>
                </a:lnTo>
                <a:lnTo>
                  <a:pt x="1570608" y="44450"/>
                </a:lnTo>
                <a:lnTo>
                  <a:pt x="1519808" y="44450"/>
                </a:lnTo>
                <a:lnTo>
                  <a:pt x="1519808" y="31750"/>
                </a:lnTo>
                <a:lnTo>
                  <a:pt x="1570608" y="31750"/>
                </a:lnTo>
                <a:lnTo>
                  <a:pt x="1507108" y="0"/>
                </a:lnTo>
                <a:close/>
              </a:path>
              <a:path w="1583689" h="76200">
                <a:moveTo>
                  <a:pt x="15071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07108" y="44450"/>
                </a:lnTo>
                <a:lnTo>
                  <a:pt x="1507108" y="31750"/>
                </a:lnTo>
                <a:close/>
              </a:path>
              <a:path w="1583689" h="76200">
                <a:moveTo>
                  <a:pt x="1570608" y="31750"/>
                </a:moveTo>
                <a:lnTo>
                  <a:pt x="1519808" y="31750"/>
                </a:lnTo>
                <a:lnTo>
                  <a:pt x="1519808" y="44450"/>
                </a:lnTo>
                <a:lnTo>
                  <a:pt x="1570608" y="44450"/>
                </a:lnTo>
                <a:lnTo>
                  <a:pt x="1583308" y="38100"/>
                </a:lnTo>
                <a:lnTo>
                  <a:pt x="15706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3603" y="941070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5171" y="1324355"/>
            <a:ext cx="76200" cy="1583690"/>
          </a:xfrm>
          <a:custGeom>
            <a:avLst/>
            <a:gdLst/>
            <a:ahLst/>
            <a:cxnLst/>
            <a:rect l="l" t="t" r="r" b="b"/>
            <a:pathLst>
              <a:path w="76200" h="1583689">
                <a:moveTo>
                  <a:pt x="31750" y="1507109"/>
                </a:moveTo>
                <a:lnTo>
                  <a:pt x="0" y="1507109"/>
                </a:lnTo>
                <a:lnTo>
                  <a:pt x="38100" y="1583309"/>
                </a:lnTo>
                <a:lnTo>
                  <a:pt x="69850" y="1519809"/>
                </a:lnTo>
                <a:lnTo>
                  <a:pt x="31750" y="1519809"/>
                </a:lnTo>
                <a:lnTo>
                  <a:pt x="31750" y="1507109"/>
                </a:lnTo>
                <a:close/>
              </a:path>
              <a:path w="76200" h="1583689">
                <a:moveTo>
                  <a:pt x="44450" y="0"/>
                </a:moveTo>
                <a:lnTo>
                  <a:pt x="31750" y="0"/>
                </a:lnTo>
                <a:lnTo>
                  <a:pt x="31750" y="1519809"/>
                </a:lnTo>
                <a:lnTo>
                  <a:pt x="44450" y="1519809"/>
                </a:lnTo>
                <a:lnTo>
                  <a:pt x="44450" y="0"/>
                </a:lnTo>
                <a:close/>
              </a:path>
              <a:path w="76200" h="1583689">
                <a:moveTo>
                  <a:pt x="76200" y="1507109"/>
                </a:moveTo>
                <a:lnTo>
                  <a:pt x="44450" y="1507109"/>
                </a:lnTo>
                <a:lnTo>
                  <a:pt x="44450" y="1519809"/>
                </a:lnTo>
                <a:lnTo>
                  <a:pt x="69850" y="1519809"/>
                </a:lnTo>
                <a:lnTo>
                  <a:pt x="76200" y="1507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66971" y="205447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7629" y="1389329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10" dirty="0">
                <a:latin typeface="Calibri"/>
                <a:cs typeface="Calibri"/>
              </a:rPr>
              <a:t>0,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6809" y="1401571"/>
            <a:ext cx="68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2009" y="5886703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8575" y="5886703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400)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93280" y="3770376"/>
            <a:ext cx="207264" cy="205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2886" y="3383026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200)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8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point()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78955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</a:t>
            </a:r>
            <a:r>
              <a:rPr sz="1800" b="1" i="1" dirty="0">
                <a:latin typeface="Trebuchet MS"/>
                <a:cs typeface="Trebuchet MS"/>
              </a:rPr>
              <a:t>tiene </a:t>
            </a:r>
            <a:r>
              <a:rPr sz="1800" b="1" i="1" spc="-5" dirty="0">
                <a:latin typeface="Trebuchet MS"/>
                <a:cs typeface="Trebuchet MS"/>
              </a:rPr>
              <a:t>dos </a:t>
            </a:r>
            <a:r>
              <a:rPr sz="1800" b="1" i="1" dirty="0">
                <a:latin typeface="Trebuchet MS"/>
                <a:cs typeface="Trebuchet MS"/>
              </a:rPr>
              <a:t>parámetros: el primero es la </a:t>
            </a:r>
            <a:r>
              <a:rPr sz="1800" b="1" i="1" spc="-5" dirty="0">
                <a:latin typeface="Trebuchet MS"/>
                <a:cs typeface="Trebuchet MS"/>
              </a:rPr>
              <a:t>coordenada </a:t>
            </a:r>
            <a:r>
              <a:rPr sz="1800" b="1" i="1" dirty="0">
                <a:latin typeface="Trebuchet MS"/>
                <a:cs typeface="Trebuchet MS"/>
              </a:rPr>
              <a:t>x y</a:t>
            </a:r>
            <a:r>
              <a:rPr sz="1800" b="1" i="1" spc="-2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el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Trebuchet MS"/>
                <a:cs typeface="Trebuchet MS"/>
              </a:rPr>
              <a:t>segundo es la </a:t>
            </a:r>
            <a:r>
              <a:rPr sz="1800" b="1" i="1" spc="-5" dirty="0">
                <a:latin typeface="Trebuchet MS"/>
                <a:cs typeface="Trebuchet MS"/>
              </a:rPr>
              <a:t>coordenada</a:t>
            </a:r>
            <a:r>
              <a:rPr sz="1800" b="1" i="1" spc="-80" dirty="0">
                <a:latin typeface="Trebuchet MS"/>
                <a:cs typeface="Trebuchet MS"/>
              </a:rPr>
              <a:t> </a:t>
            </a:r>
            <a:r>
              <a:rPr sz="1800" b="1" i="1" spc="-85" dirty="0">
                <a:latin typeface="Trebuchet MS"/>
                <a:cs typeface="Trebuchet MS"/>
              </a:rPr>
              <a:t>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2319502"/>
            <a:ext cx="9418320" cy="453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336" y="2514600"/>
            <a:ext cx="8848344" cy="417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48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30" dirty="0"/>
              <a:t> </a:t>
            </a:r>
            <a:r>
              <a:rPr spc="-5" dirty="0"/>
              <a:t>point()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68364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¿Y los valores </a:t>
            </a:r>
            <a:r>
              <a:rPr sz="1800" b="1" i="1" dirty="0">
                <a:latin typeface="Trebuchet MS"/>
                <a:cs typeface="Trebuchet MS"/>
              </a:rPr>
              <a:t>negativos o </a:t>
            </a:r>
            <a:r>
              <a:rPr sz="1800" b="1" i="1" spc="-5" dirty="0">
                <a:latin typeface="Trebuchet MS"/>
                <a:cs typeface="Trebuchet MS"/>
              </a:rPr>
              <a:t>los </a:t>
            </a:r>
            <a:r>
              <a:rPr sz="1800" b="1" i="1" dirty="0">
                <a:latin typeface="Trebuchet MS"/>
                <a:cs typeface="Trebuchet MS"/>
              </a:rPr>
              <a:t>que salen </a:t>
            </a:r>
            <a:r>
              <a:rPr sz="1800" b="1" i="1" spc="-5" dirty="0">
                <a:latin typeface="Trebuchet MS"/>
                <a:cs typeface="Trebuchet MS"/>
              </a:rPr>
              <a:t>del rango de</a:t>
            </a:r>
            <a:r>
              <a:rPr sz="1800" b="1" i="1" spc="-21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dibujo?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"/>
              <a:tabLst>
                <a:tab pos="12141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No dan </a:t>
            </a:r>
            <a:r>
              <a:rPr sz="1800" b="1" i="1" dirty="0">
                <a:latin typeface="Trebuchet MS"/>
                <a:cs typeface="Trebuchet MS"/>
              </a:rPr>
              <a:t>error pero no se</a:t>
            </a:r>
            <a:r>
              <a:rPr sz="1800" b="1" i="1" spc="-100" dirty="0">
                <a:latin typeface="Trebuchet MS"/>
                <a:cs typeface="Trebuchet MS"/>
              </a:rPr>
              <a:t> </a:t>
            </a:r>
            <a:r>
              <a:rPr sz="1800" b="1" i="1" spc="-5" dirty="0" err="1">
                <a:latin typeface="Trebuchet MS"/>
                <a:cs typeface="Trebuchet MS"/>
              </a:rPr>
              <a:t>verán</a:t>
            </a:r>
            <a:r>
              <a:rPr lang="es-ES" sz="1800" b="1" i="1" spc="-5" dirty="0">
                <a:latin typeface="Trebuchet MS"/>
                <a:cs typeface="Trebuchet MS"/>
              </a:rPr>
              <a:t> al estar fuera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327" y="2301214"/>
            <a:ext cx="9323832" cy="455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2496311"/>
            <a:ext cx="87538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189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Figuras </a:t>
            </a:r>
            <a:r>
              <a:rPr spc="-10" dirty="0"/>
              <a:t>primitives </a:t>
            </a:r>
            <a:r>
              <a:rPr dirty="0"/>
              <a:t>–</a:t>
            </a:r>
            <a:r>
              <a:rPr spc="-114" dirty="0"/>
              <a:t> </a:t>
            </a:r>
            <a:r>
              <a:rPr spc="-5" dirty="0"/>
              <a:t>line()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518284"/>
            <a:ext cx="8306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Esta función </a:t>
            </a:r>
            <a:r>
              <a:rPr sz="1800" b="1" i="1" dirty="0">
                <a:latin typeface="Trebuchet MS"/>
                <a:cs typeface="Trebuchet MS"/>
              </a:rPr>
              <a:t>tiene cuatro </a:t>
            </a:r>
            <a:r>
              <a:rPr sz="1800" b="1" i="1" spc="-5" dirty="0">
                <a:latin typeface="Trebuchet MS"/>
                <a:cs typeface="Trebuchet MS"/>
              </a:rPr>
              <a:t>parámetros: los dos </a:t>
            </a:r>
            <a:r>
              <a:rPr sz="1800" b="1" i="1" dirty="0">
                <a:latin typeface="Trebuchet MS"/>
                <a:cs typeface="Trebuchet MS"/>
              </a:rPr>
              <a:t>primeros son la </a:t>
            </a:r>
            <a:r>
              <a:rPr sz="1800" b="1" i="1" spc="-5" dirty="0">
                <a:latin typeface="Trebuchet MS"/>
                <a:cs typeface="Trebuchet MS"/>
              </a:rPr>
              <a:t>posición</a:t>
            </a:r>
            <a:r>
              <a:rPr sz="1800" b="1" i="1" spc="-14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i="1" spc="-5" dirty="0">
                <a:latin typeface="Trebuchet MS"/>
                <a:cs typeface="Trebuchet MS"/>
              </a:rPr>
              <a:t>inicio </a:t>
            </a:r>
            <a:r>
              <a:rPr sz="1800" b="1" i="1" dirty="0">
                <a:latin typeface="Trebuchet MS"/>
                <a:cs typeface="Trebuchet MS"/>
              </a:rPr>
              <a:t>y </a:t>
            </a:r>
            <a:r>
              <a:rPr sz="1800" b="1" i="1" spc="-5" dirty="0">
                <a:latin typeface="Trebuchet MS"/>
                <a:cs typeface="Trebuchet MS"/>
              </a:rPr>
              <a:t>los dos </a:t>
            </a:r>
            <a:r>
              <a:rPr sz="1800" b="1" i="1" dirty="0">
                <a:latin typeface="Trebuchet MS"/>
                <a:cs typeface="Trebuchet MS"/>
              </a:rPr>
              <a:t>restantes la </a:t>
            </a:r>
            <a:r>
              <a:rPr sz="1800" b="1" i="1" spc="-5" dirty="0">
                <a:latin typeface="Trebuchet MS"/>
                <a:cs typeface="Trebuchet MS"/>
              </a:rPr>
              <a:t>coordenada</a:t>
            </a:r>
            <a:r>
              <a:rPr sz="1800" b="1" i="1" spc="-10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final.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527" y="2167138"/>
            <a:ext cx="9409176" cy="4690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362200"/>
            <a:ext cx="8839200" cy="420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/>
          <p:nvPr/>
        </p:nvSpPr>
        <p:spPr>
          <a:xfrm>
            <a:off x="1731264" y="1371600"/>
            <a:ext cx="634593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/>
          <p:nvPr/>
        </p:nvSpPr>
        <p:spPr>
          <a:xfrm>
            <a:off x="4072128" y="86851"/>
            <a:ext cx="6513576" cy="677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81940"/>
            <a:ext cx="5943600" cy="6294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5454" y="1375028"/>
            <a:ext cx="29070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b="1" i="1" dirty="0">
                <a:latin typeface="Trebuchet MS"/>
                <a:cs typeface="Trebuchet MS"/>
              </a:rPr>
              <a:t>En </a:t>
            </a:r>
            <a:r>
              <a:rPr sz="1800" b="1" i="1" spc="-5" dirty="0">
                <a:latin typeface="Trebuchet MS"/>
                <a:cs typeface="Trebuchet MS"/>
              </a:rPr>
              <a:t>esta </a:t>
            </a:r>
            <a:r>
              <a:rPr sz="1800" b="1" i="1" spc="-10" dirty="0">
                <a:latin typeface="Trebuchet MS"/>
                <a:cs typeface="Trebuchet MS"/>
              </a:rPr>
              <a:t>figura </a:t>
            </a:r>
            <a:r>
              <a:rPr sz="1800" b="1" i="1" dirty="0">
                <a:latin typeface="Trebuchet MS"/>
                <a:cs typeface="Trebuchet MS"/>
              </a:rPr>
              <a:t>y en </a:t>
            </a:r>
            <a:r>
              <a:rPr sz="1800" b="1" i="1" spc="-5" dirty="0">
                <a:latin typeface="Trebuchet MS"/>
                <a:cs typeface="Trebuchet MS"/>
              </a:rPr>
              <a:t>las  figuras </a:t>
            </a:r>
            <a:r>
              <a:rPr sz="1800" b="1" i="1" spc="-10" dirty="0">
                <a:latin typeface="Trebuchet MS"/>
                <a:cs typeface="Trebuchet MS"/>
              </a:rPr>
              <a:t>de </a:t>
            </a:r>
            <a:r>
              <a:rPr sz="1800" b="1" i="1" spc="-5" dirty="0">
                <a:latin typeface="Trebuchet MS"/>
                <a:cs typeface="Trebuchet MS"/>
              </a:rPr>
              <a:t>las  siguientes diapositivas,  </a:t>
            </a:r>
            <a:r>
              <a:rPr sz="1800" b="1" i="1" dirty="0">
                <a:latin typeface="Trebuchet MS"/>
                <a:cs typeface="Trebuchet MS"/>
              </a:rPr>
              <a:t>se </a:t>
            </a:r>
            <a:r>
              <a:rPr sz="1800" b="1" i="1" spc="-5" dirty="0">
                <a:latin typeface="Trebuchet MS"/>
                <a:cs typeface="Trebuchet MS"/>
              </a:rPr>
              <a:t>pueden </a:t>
            </a:r>
            <a:r>
              <a:rPr sz="1800" b="1" i="1" dirty="0">
                <a:latin typeface="Trebuchet MS"/>
                <a:cs typeface="Trebuchet MS"/>
              </a:rPr>
              <a:t>ver  </a:t>
            </a:r>
            <a:r>
              <a:rPr sz="1800" b="1" i="1" spc="-5" dirty="0">
                <a:latin typeface="Trebuchet MS"/>
                <a:cs typeface="Trebuchet MS"/>
              </a:rPr>
              <a:t>coordenadas </a:t>
            </a:r>
            <a:r>
              <a:rPr sz="1800" b="1" i="1" dirty="0">
                <a:latin typeface="Trebuchet MS"/>
                <a:cs typeface="Trebuchet MS"/>
              </a:rPr>
              <a:t>negativas  </a:t>
            </a:r>
            <a:r>
              <a:rPr sz="1800" b="1" i="1" spc="-5" dirty="0">
                <a:latin typeface="Trebuchet MS"/>
                <a:cs typeface="Trebuchet MS"/>
              </a:rPr>
              <a:t>porque </a:t>
            </a:r>
            <a:r>
              <a:rPr sz="1800" b="1" i="1" dirty="0">
                <a:latin typeface="Trebuchet MS"/>
                <a:cs typeface="Trebuchet MS"/>
              </a:rPr>
              <a:t>el </a:t>
            </a:r>
            <a:r>
              <a:rPr sz="1800" b="1" i="1" spc="-5" dirty="0">
                <a:latin typeface="Trebuchet MS"/>
                <a:cs typeface="Trebuchet MS"/>
              </a:rPr>
              <a:t>origen </a:t>
            </a:r>
            <a:r>
              <a:rPr sz="1800" b="1" i="1" spc="-15" dirty="0">
                <a:latin typeface="Trebuchet MS"/>
                <a:cs typeface="Trebuchet MS"/>
              </a:rPr>
              <a:t>de  </a:t>
            </a:r>
            <a:r>
              <a:rPr sz="1800" b="1" i="1" spc="-5" dirty="0">
                <a:latin typeface="Trebuchet MS"/>
                <a:cs typeface="Trebuchet MS"/>
              </a:rPr>
              <a:t>coordenadas</a:t>
            </a:r>
            <a:r>
              <a:rPr sz="1800" b="1" i="1" spc="53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(punto  </a:t>
            </a:r>
            <a:r>
              <a:rPr sz="1800" b="1" i="1" spc="-5" dirty="0">
                <a:latin typeface="Trebuchet MS"/>
                <a:cs typeface="Trebuchet MS"/>
              </a:rPr>
              <a:t>(0,0) está definido </a:t>
            </a:r>
            <a:r>
              <a:rPr sz="1800" b="1" i="1" dirty="0">
                <a:latin typeface="Trebuchet MS"/>
                <a:cs typeface="Trebuchet MS"/>
              </a:rPr>
              <a:t>en  el centro </a:t>
            </a:r>
            <a:r>
              <a:rPr sz="1800" b="1" i="1" spc="-5" dirty="0">
                <a:latin typeface="Trebuchet MS"/>
                <a:cs typeface="Trebuchet MS"/>
              </a:rPr>
              <a:t>de la</a:t>
            </a:r>
            <a:r>
              <a:rPr sz="1800" b="1" i="1" spc="-10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imagen.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b="1" i="1" spc="-5" dirty="0">
                <a:latin typeface="Trebuchet MS"/>
                <a:cs typeface="Trebuchet MS"/>
              </a:rPr>
              <a:t>Desde </a:t>
            </a:r>
            <a:r>
              <a:rPr sz="1800" b="1" i="1" dirty="0">
                <a:latin typeface="Trebuchet MS"/>
                <a:cs typeface="Trebuchet MS"/>
              </a:rPr>
              <a:t>el </a:t>
            </a:r>
            <a:r>
              <a:rPr sz="1800" b="1" i="1" spc="-5" dirty="0">
                <a:latin typeface="Trebuchet MS"/>
                <a:cs typeface="Trebuchet MS"/>
              </a:rPr>
              <a:t>origen </a:t>
            </a:r>
            <a:r>
              <a:rPr sz="1800" b="1" i="1" dirty="0">
                <a:latin typeface="Trebuchet MS"/>
                <a:cs typeface="Trebuchet MS"/>
              </a:rPr>
              <a:t>de  </a:t>
            </a:r>
            <a:r>
              <a:rPr sz="1800" b="1" i="1" spc="-5" dirty="0">
                <a:latin typeface="Trebuchet MS"/>
                <a:cs typeface="Trebuchet MS"/>
              </a:rPr>
              <a:t>coordenadas, derecha</a:t>
            </a:r>
            <a:r>
              <a:rPr sz="1800" b="1" i="1" spc="-3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966" y="4667504"/>
            <a:ext cx="824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rebuchet MS"/>
                <a:cs typeface="Trebuchet MS"/>
              </a:rPr>
              <a:t>hacia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Trebuchet MS"/>
                <a:cs typeface="Trebuchet MS"/>
              </a:rPr>
              <a:t>val</a:t>
            </a: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res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741" y="4667504"/>
            <a:ext cx="1552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5385" algn="l"/>
              </a:tabLst>
            </a:pP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sz="1800" b="1" i="1" spc="-15" dirty="0">
                <a:latin typeface="Trebuchet MS"/>
                <a:cs typeface="Trebuchet MS"/>
              </a:rPr>
              <a:t>r</a:t>
            </a:r>
            <a:r>
              <a:rPr sz="1800" b="1" i="1" dirty="0">
                <a:latin typeface="Trebuchet MS"/>
                <a:cs typeface="Trebuchet MS"/>
              </a:rPr>
              <a:t>r</a:t>
            </a:r>
            <a:r>
              <a:rPr sz="1800" b="1" i="1" spc="-15" dirty="0">
                <a:latin typeface="Trebuchet MS"/>
                <a:cs typeface="Trebuchet MS"/>
              </a:rPr>
              <a:t>i</a:t>
            </a:r>
            <a:r>
              <a:rPr sz="1800" b="1" i="1" spc="-5" dirty="0">
                <a:latin typeface="Trebuchet MS"/>
                <a:cs typeface="Trebuchet MS"/>
              </a:rPr>
              <a:t>b</a:t>
            </a:r>
            <a:r>
              <a:rPr sz="1800" b="1" i="1" dirty="0">
                <a:latin typeface="Trebuchet MS"/>
                <a:cs typeface="Trebuchet MS"/>
              </a:rPr>
              <a:t>a	son</a:t>
            </a:r>
            <a:endParaRPr sz="18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tabLst>
                <a:tab pos="1410335" algn="l"/>
              </a:tabLst>
            </a:pPr>
            <a:r>
              <a:rPr sz="1800" b="1" i="1" dirty="0">
                <a:latin typeface="Trebuchet MS"/>
                <a:cs typeface="Trebuchet MS"/>
              </a:rPr>
              <a:t>p</a:t>
            </a: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spc="-15" dirty="0">
                <a:latin typeface="Trebuchet MS"/>
                <a:cs typeface="Trebuchet MS"/>
              </a:rPr>
              <a:t>s</a:t>
            </a:r>
            <a:r>
              <a:rPr sz="1800" b="1" i="1" dirty="0">
                <a:latin typeface="Trebuchet MS"/>
                <a:cs typeface="Trebuchet MS"/>
              </a:rPr>
              <a:t>itiv</a:t>
            </a: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s	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966" y="5216397"/>
            <a:ext cx="261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rebuchet MS"/>
                <a:cs typeface="Trebuchet MS"/>
              </a:rPr>
              <a:t>abajo y a </a:t>
            </a:r>
            <a:r>
              <a:rPr sz="1800" b="1" i="1" spc="-10" dirty="0">
                <a:latin typeface="Trebuchet MS"/>
                <a:cs typeface="Trebuchet MS"/>
              </a:rPr>
              <a:t>la </a:t>
            </a:r>
            <a:r>
              <a:rPr sz="1800" b="1" i="1" spc="-5" dirty="0">
                <a:latin typeface="Trebuchet MS"/>
                <a:cs typeface="Trebuchet MS"/>
              </a:rPr>
              <a:t>izquierda,  </a:t>
            </a:r>
            <a:r>
              <a:rPr sz="1800" b="1" i="1" dirty="0">
                <a:latin typeface="Trebuchet MS"/>
                <a:cs typeface="Trebuchet MS"/>
              </a:rPr>
              <a:t>son </a:t>
            </a:r>
            <a:r>
              <a:rPr sz="1800" b="1" i="1" spc="-5" dirty="0">
                <a:latin typeface="Trebuchet MS"/>
                <a:cs typeface="Trebuchet MS"/>
              </a:rPr>
              <a:t>valores</a:t>
            </a:r>
            <a:r>
              <a:rPr sz="1800" b="1" i="1" spc="-6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negativos.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640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Coordenadas</a:t>
            </a:r>
          </a:p>
        </p:txBody>
      </p:sp>
      <p:sp>
        <p:nvSpPr>
          <p:cNvPr id="3" name="object 3"/>
          <p:cNvSpPr/>
          <p:nvPr/>
        </p:nvSpPr>
        <p:spPr>
          <a:xfrm>
            <a:off x="1018032" y="1176477"/>
            <a:ext cx="7670292" cy="548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3103" y="1371600"/>
            <a:ext cx="7100316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477</Words>
  <Application>Microsoft Office PowerPoint</Application>
  <PresentationFormat>Panorámica</PresentationFormat>
  <Paragraphs>67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Figuras primitivas</vt:lpstr>
      <vt:lpstr>Coordenadas</vt:lpstr>
      <vt:lpstr>Coordenadas</vt:lpstr>
      <vt:lpstr>Figuras primitives – point()</vt:lpstr>
      <vt:lpstr>Figuras primitives – point()</vt:lpstr>
      <vt:lpstr>Figuras primitives – line()</vt:lpstr>
      <vt:lpstr>Coordenadas</vt:lpstr>
      <vt:lpstr>Coordenadas</vt:lpstr>
      <vt:lpstr>Coordenadas</vt:lpstr>
      <vt:lpstr>Coordenadas</vt:lpstr>
      <vt:lpstr>Figuras primitives – triangle()</vt:lpstr>
      <vt:lpstr>Figuras primitives – quad()</vt:lpstr>
      <vt:lpstr>Figuras primitives – rect()</vt:lpstr>
      <vt:lpstr>Figuras primitives – ellipse()</vt:lpstr>
      <vt:lpstr>Orden de dibujo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3</cp:revision>
  <dcterms:created xsi:type="dcterms:W3CDTF">2021-02-15T08:59:30Z</dcterms:created>
  <dcterms:modified xsi:type="dcterms:W3CDTF">2023-02-13T10:12:48Z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