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E37B4-7A4C-3780-00F1-8295AA9503BD}" v="6" dt="2023-02-13T10:12:45.4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1E4E37B4-7A4C-3780-00F1-8295AA9503BD}"/>
    <pc:docChg chg="modSld">
      <pc:chgData name="Jordi Virgili Gomà" userId="S::jordi.virgili@udl.cat::15590814-2816-4d73-aa06-1e14496f9e19" providerId="AD" clId="Web-{1E4E37B4-7A4C-3780-00F1-8295AA9503BD}" dt="2023-02-13T10:12:41.564" v="1" actId="20577"/>
      <pc:docMkLst>
        <pc:docMk/>
      </pc:docMkLst>
      <pc:sldChg chg="modSp">
        <pc:chgData name="Jordi Virgili Gomà" userId="S::jordi.virgili@udl.cat::15590814-2816-4d73-aa06-1e14496f9e19" providerId="AD" clId="Web-{1E4E37B4-7A4C-3780-00F1-8295AA9503BD}" dt="2023-02-13T10:12:41.564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1E4E37B4-7A4C-3780-00F1-8295AA9503BD}" dt="2023-02-13T10:12:41.564" v="1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42084"/>
            <a:ext cx="1099820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93289" y="1843278"/>
            <a:ext cx="5438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 err="1"/>
              <a:t>Figur</a:t>
            </a:r>
            <a:r>
              <a:rPr lang="es-ES" sz="5400" spc="-15" dirty="0"/>
              <a:t>e</a:t>
            </a:r>
            <a:r>
              <a:rPr sz="5400" spc="-15" dirty="0"/>
              <a:t>s</a:t>
            </a:r>
            <a:r>
              <a:rPr sz="5400" spc="-70" dirty="0"/>
              <a:t> </a:t>
            </a:r>
            <a:r>
              <a:rPr sz="5400" spc="-15" dirty="0" err="1"/>
              <a:t>primitiv</a:t>
            </a:r>
            <a:r>
              <a:rPr lang="es-ES" sz="5400" spc="-15" dirty="0"/>
              <a:t>e</a:t>
            </a:r>
            <a:r>
              <a:rPr sz="5400" spc="-15" dirty="0"/>
              <a:t>s</a:t>
            </a:r>
            <a:endParaRPr sz="5400" dirty="0"/>
          </a:p>
        </p:txBody>
      </p:sp>
      <p:sp>
        <p:nvSpPr>
          <p:cNvPr id="13" name="object 13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 Prof: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400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4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Coordenad</a:t>
            </a:r>
            <a:r>
              <a:rPr lang="es-ES" spc="-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935211" y="3518865"/>
            <a:ext cx="3134868" cy="3223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30283" y="3713988"/>
            <a:ext cx="2564892" cy="2653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1185659"/>
            <a:ext cx="3979164" cy="532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1380744"/>
            <a:ext cx="3409188" cy="475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8628" y="234614"/>
            <a:ext cx="2675585" cy="3320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7544" y="393191"/>
            <a:ext cx="2177796" cy="2823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6435" y="3396946"/>
            <a:ext cx="2807207" cy="3461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1507" y="3592067"/>
            <a:ext cx="2237231" cy="2895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5615" y="3233915"/>
            <a:ext cx="3150235" cy="3624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0688" y="3428998"/>
            <a:ext cx="2580132" cy="3332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376427"/>
            <a:ext cx="3840479" cy="3037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46592" y="571500"/>
            <a:ext cx="3400044" cy="24673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185927"/>
            <a:ext cx="2741548" cy="35036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4591" y="381000"/>
            <a:ext cx="2171700" cy="2933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6015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5" dirty="0"/>
              <a:t> </a:t>
            </a:r>
            <a:r>
              <a:rPr spc="-5" dirty="0"/>
              <a:t>triangle()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41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Aquesta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funció</a:t>
            </a:r>
            <a:r>
              <a:rPr lang="es-ES" sz="1800" b="1" i="1" spc="-5" dirty="0">
                <a:latin typeface="Trebuchet MS"/>
                <a:cs typeface="Trebuchet MS"/>
              </a:rPr>
              <a:t> té </a:t>
            </a:r>
            <a:r>
              <a:rPr lang="es-ES" sz="1800" b="1" i="1" spc="-5" dirty="0" err="1">
                <a:latin typeface="Trebuchet MS"/>
                <a:cs typeface="Trebuchet MS"/>
              </a:rPr>
              <a:t>sis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paràmetres</a:t>
            </a:r>
            <a:r>
              <a:rPr lang="es-ES" sz="1800" b="1" i="1" spc="-5" dirty="0">
                <a:latin typeface="Trebuchet MS"/>
                <a:cs typeface="Trebuchet MS"/>
              </a:rPr>
              <a:t>: dos per cada </a:t>
            </a:r>
            <a:r>
              <a:rPr lang="es-ES" sz="1800" b="1" i="1" spc="-5" dirty="0" err="1">
                <a:latin typeface="Trebuchet MS"/>
                <a:cs typeface="Trebuchet MS"/>
              </a:rPr>
              <a:t>punt</a:t>
            </a:r>
            <a:r>
              <a:rPr lang="es-ES" sz="1800" b="1" i="1" spc="-5" dirty="0">
                <a:latin typeface="Trebuchet MS"/>
                <a:cs typeface="Trebuchet MS"/>
              </a:rPr>
              <a:t> de </a:t>
            </a:r>
            <a:r>
              <a:rPr lang="es-ES" sz="1800" b="1" i="1" spc="-5" dirty="0" err="1">
                <a:latin typeface="Trebuchet MS"/>
                <a:cs typeface="Trebuchet MS"/>
              </a:rPr>
              <a:t>coordenades</a:t>
            </a:r>
            <a:r>
              <a:rPr lang="es-ES" sz="1800" b="1" i="1" spc="-5" dirty="0">
                <a:latin typeface="Trebuchet MS"/>
                <a:cs typeface="Trebuchet MS"/>
              </a:rPr>
              <a:t> de les </a:t>
            </a:r>
            <a:r>
              <a:rPr lang="es-ES" sz="1800" b="1" i="1" spc="-5" dirty="0" err="1">
                <a:latin typeface="Trebuchet MS"/>
                <a:cs typeface="Trebuchet MS"/>
              </a:rPr>
              <a:t>línies</a:t>
            </a:r>
            <a:r>
              <a:rPr lang="es-ES" sz="1800" b="1" i="1" spc="-5" dirty="0">
                <a:latin typeface="Trebuchet MS"/>
                <a:cs typeface="Trebuchet MS"/>
              </a:rPr>
              <a:t>, </a:t>
            </a:r>
            <a:r>
              <a:rPr lang="es-ES" sz="1800" b="1" i="1" spc="-5" dirty="0" err="1">
                <a:latin typeface="Trebuchet MS"/>
                <a:cs typeface="Trebuchet MS"/>
              </a:rPr>
              <a:t>és</a:t>
            </a:r>
            <a:r>
              <a:rPr lang="es-ES" sz="1800" b="1" i="1" spc="-5" dirty="0">
                <a:latin typeface="Trebuchet MS"/>
                <a:cs typeface="Trebuchet MS"/>
              </a:rPr>
              <a:t> a </a:t>
            </a:r>
            <a:r>
              <a:rPr lang="es-ES" sz="1800" b="1" i="1" spc="-5" dirty="0" err="1">
                <a:latin typeface="Trebuchet MS"/>
                <a:cs typeface="Trebuchet MS"/>
              </a:rPr>
              <a:t>dir</a:t>
            </a:r>
            <a:r>
              <a:rPr lang="es-ES" sz="1800" b="1" i="1" spc="-5" dirty="0">
                <a:latin typeface="Trebuchet MS"/>
                <a:cs typeface="Trebuchet MS"/>
              </a:rPr>
              <a:t>, </a:t>
            </a:r>
            <a:r>
              <a:rPr lang="es-ES" sz="1800" b="1" i="1" spc="-5" dirty="0" err="1">
                <a:latin typeface="Trebuchet MS"/>
                <a:cs typeface="Trebuchet MS"/>
              </a:rPr>
              <a:t>dues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coordenades</a:t>
            </a:r>
            <a:r>
              <a:rPr lang="es-ES" sz="1800" b="1" i="1" spc="-5" dirty="0">
                <a:latin typeface="Trebuchet MS"/>
                <a:cs typeface="Trebuchet MS"/>
              </a:rPr>
              <a:t> per cada </a:t>
            </a:r>
            <a:r>
              <a:rPr lang="es-ES" sz="1800" b="1" i="1" spc="-5" dirty="0" err="1">
                <a:latin typeface="Trebuchet MS"/>
                <a:cs typeface="Trebuchet MS"/>
              </a:rPr>
              <a:t>vèrtex</a:t>
            </a:r>
            <a:r>
              <a:rPr lang="es-ES" sz="1800" b="1" i="1" spc="-5" dirty="0">
                <a:latin typeface="Trebuchet MS"/>
                <a:cs typeface="Trebuchet MS"/>
              </a:rPr>
              <a:t> de el </a:t>
            </a:r>
            <a:r>
              <a:rPr lang="es-ES" sz="1800" b="1" i="1" spc="-5" dirty="0" err="1">
                <a:latin typeface="Trebuchet MS"/>
                <a:cs typeface="Trebuchet MS"/>
              </a:rPr>
              <a:t>triangle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04" y="1938482"/>
            <a:ext cx="9400032" cy="489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476" y="2133600"/>
            <a:ext cx="8830056" cy="432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424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5" dirty="0"/>
              <a:t> </a:t>
            </a:r>
            <a:r>
              <a:rPr spc="-5" dirty="0"/>
              <a:t>quad()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199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Aquesta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funció</a:t>
            </a:r>
            <a:r>
              <a:rPr lang="es-ES" sz="1800" b="1" i="1" spc="-5" dirty="0">
                <a:latin typeface="Trebuchet MS"/>
                <a:cs typeface="Trebuchet MS"/>
              </a:rPr>
              <a:t> crea un </a:t>
            </a:r>
            <a:r>
              <a:rPr lang="es-ES" sz="1800" b="1" i="1" spc="-5" dirty="0" err="1">
                <a:latin typeface="Trebuchet MS"/>
                <a:cs typeface="Trebuchet MS"/>
              </a:rPr>
              <a:t>quadrilàter</a:t>
            </a:r>
            <a:r>
              <a:rPr lang="es-ES" sz="1800" b="1" i="1" spc="-5" dirty="0">
                <a:latin typeface="Trebuchet MS"/>
                <a:cs typeface="Trebuchet MS"/>
              </a:rPr>
              <a:t> i té </a:t>
            </a:r>
            <a:r>
              <a:rPr lang="es-ES" sz="1800" b="1" i="1" spc="-5" dirty="0" err="1">
                <a:latin typeface="Trebuchet MS"/>
                <a:cs typeface="Trebuchet MS"/>
              </a:rPr>
              <a:t>vuit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paràmetres</a:t>
            </a:r>
            <a:r>
              <a:rPr lang="es-ES" sz="1800" b="1" i="1" spc="-5" dirty="0">
                <a:latin typeface="Trebuchet MS"/>
                <a:cs typeface="Trebuchet MS"/>
              </a:rPr>
              <a:t>: dos per cada </a:t>
            </a:r>
            <a:r>
              <a:rPr lang="es-ES" sz="1800" b="1" i="1" spc="-5" dirty="0" err="1">
                <a:latin typeface="Trebuchet MS"/>
                <a:cs typeface="Trebuchet MS"/>
              </a:rPr>
              <a:t>punt</a:t>
            </a:r>
            <a:r>
              <a:rPr lang="es-ES" sz="1800" b="1" i="1" spc="-5" dirty="0">
                <a:latin typeface="Trebuchet MS"/>
                <a:cs typeface="Trebuchet MS"/>
              </a:rPr>
              <a:t> de </a:t>
            </a:r>
            <a:r>
              <a:rPr lang="es-ES" sz="1800" b="1" i="1" spc="-5" dirty="0" err="1">
                <a:latin typeface="Trebuchet MS"/>
                <a:cs typeface="Trebuchet MS"/>
              </a:rPr>
              <a:t>coordenades</a:t>
            </a:r>
            <a:r>
              <a:rPr lang="es-ES" sz="1800" b="1" i="1" spc="-5" dirty="0">
                <a:latin typeface="Trebuchet MS"/>
                <a:cs typeface="Trebuchet MS"/>
              </a:rPr>
              <a:t> de les </a:t>
            </a:r>
            <a:r>
              <a:rPr lang="es-ES" sz="1800" b="1" i="1" spc="-5" dirty="0" err="1">
                <a:latin typeface="Trebuchet MS"/>
                <a:cs typeface="Trebuchet MS"/>
              </a:rPr>
              <a:t>línies</a:t>
            </a:r>
            <a:r>
              <a:rPr lang="es-ES" sz="1800" b="1" i="1" spc="-5" dirty="0">
                <a:latin typeface="Trebuchet MS"/>
                <a:cs typeface="Trebuchet MS"/>
              </a:rPr>
              <a:t> (</a:t>
            </a:r>
            <a:r>
              <a:rPr lang="es-ES" sz="1800" b="1" i="1" spc="-5" dirty="0" err="1">
                <a:latin typeface="Trebuchet MS"/>
                <a:cs typeface="Trebuchet MS"/>
              </a:rPr>
              <a:t>els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vèrtexs</a:t>
            </a:r>
            <a:r>
              <a:rPr lang="es-ES" sz="1800" b="1" i="1" spc="-5" dirty="0">
                <a:latin typeface="Trebuchet MS"/>
                <a:cs typeface="Trebuchet MS"/>
              </a:rPr>
              <a:t>).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6" y="2014715"/>
            <a:ext cx="9543288" cy="4843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808" y="2209800"/>
            <a:ext cx="8973312" cy="435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261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40" dirty="0"/>
              <a:t> </a:t>
            </a:r>
            <a:r>
              <a:rPr dirty="0"/>
              <a:t>rect()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365884"/>
            <a:ext cx="86474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Aquesta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funció</a:t>
            </a:r>
            <a:r>
              <a:rPr lang="es-ES" sz="1800" b="1" i="1" spc="-5" dirty="0">
                <a:latin typeface="Trebuchet MS"/>
                <a:cs typeface="Trebuchet MS"/>
              </a:rPr>
              <a:t> crea un </a:t>
            </a:r>
            <a:r>
              <a:rPr lang="es-ES" sz="1800" b="1" i="1" spc="-5" dirty="0" err="1">
                <a:latin typeface="Trebuchet MS"/>
                <a:cs typeface="Trebuchet MS"/>
              </a:rPr>
              <a:t>rectangle</a:t>
            </a:r>
            <a:r>
              <a:rPr lang="es-ES" sz="1800" b="1" i="1" spc="-5" dirty="0">
                <a:latin typeface="Trebuchet MS"/>
                <a:cs typeface="Trebuchet MS"/>
              </a:rPr>
              <a:t> i té </a:t>
            </a:r>
            <a:r>
              <a:rPr lang="es-ES" sz="1800" b="1" i="1" spc="-5" dirty="0" err="1">
                <a:latin typeface="Trebuchet MS"/>
                <a:cs typeface="Trebuchet MS"/>
              </a:rPr>
              <a:t>quatre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paràmetres</a:t>
            </a:r>
            <a:r>
              <a:rPr lang="es-ES" sz="1800" b="1" i="1" spc="-5" dirty="0">
                <a:latin typeface="Trebuchet MS"/>
                <a:cs typeface="Trebuchet MS"/>
              </a:rPr>
              <a:t>: x, y, </a:t>
            </a:r>
            <a:r>
              <a:rPr lang="es-ES" sz="1800" b="1" i="1" spc="-5" dirty="0" err="1">
                <a:latin typeface="Trebuchet MS"/>
                <a:cs typeface="Trebuchet MS"/>
              </a:rPr>
              <a:t>ample</a:t>
            </a:r>
            <a:r>
              <a:rPr lang="es-ES" sz="1800" b="1" i="1" spc="-5" dirty="0">
                <a:latin typeface="Trebuchet MS"/>
                <a:cs typeface="Trebuchet MS"/>
              </a:rPr>
              <a:t> i </a:t>
            </a:r>
            <a:r>
              <a:rPr lang="es-ES" sz="1800" b="1" i="1" spc="-5" dirty="0" err="1">
                <a:latin typeface="Trebuchet MS"/>
                <a:cs typeface="Trebuchet MS"/>
              </a:rPr>
              <a:t>alt</a:t>
            </a:r>
            <a:r>
              <a:rPr lang="es-ES" sz="1800" b="1" i="1" spc="-5" dirty="0">
                <a:latin typeface="Trebuchet MS"/>
                <a:cs typeface="Trebuchet MS"/>
              </a:rPr>
              <a:t> (</a:t>
            </a:r>
            <a:r>
              <a:rPr lang="es-ES" sz="1800" b="1" i="1" spc="-5" dirty="0" err="1">
                <a:latin typeface="Trebuchet MS"/>
                <a:cs typeface="Trebuchet MS"/>
              </a:rPr>
              <a:t>els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vèrtexs</a:t>
            </a:r>
            <a:r>
              <a:rPr lang="es-ES" sz="1800" b="1" i="1" spc="-5" dirty="0">
                <a:latin typeface="Trebuchet MS"/>
                <a:cs typeface="Trebuchet MS"/>
              </a:rPr>
              <a:t>). A </a:t>
            </a:r>
            <a:r>
              <a:rPr lang="es-ES" sz="1800" b="1" i="1" spc="-5" dirty="0" err="1">
                <a:latin typeface="Trebuchet MS"/>
                <a:cs typeface="Trebuchet MS"/>
              </a:rPr>
              <a:t>més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existeix</a:t>
            </a:r>
            <a:r>
              <a:rPr lang="es-ES" sz="1800" b="1" i="1" spc="-5" dirty="0">
                <a:latin typeface="Trebuchet MS"/>
                <a:cs typeface="Trebuchet MS"/>
              </a:rPr>
              <a:t> un </a:t>
            </a:r>
            <a:r>
              <a:rPr lang="es-ES" sz="1800" b="1" i="1" spc="-5" dirty="0" err="1">
                <a:latin typeface="Trebuchet MS"/>
                <a:cs typeface="Trebuchet MS"/>
              </a:rPr>
              <a:t>cinquè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</a:t>
            </a:r>
            <a:r>
              <a:rPr lang="es-ES" sz="1800" b="1" i="1" spc="-5" dirty="0">
                <a:latin typeface="Trebuchet MS"/>
                <a:cs typeface="Trebuchet MS"/>
              </a:rPr>
              <a:t> per indicar </a:t>
            </a:r>
            <a:r>
              <a:rPr lang="es-ES" sz="1800" b="1" i="1" spc="-5" dirty="0" err="1">
                <a:latin typeface="Trebuchet MS"/>
                <a:cs typeface="Trebuchet MS"/>
              </a:rPr>
              <a:t>l'índex</a:t>
            </a:r>
            <a:r>
              <a:rPr lang="es-ES" sz="1800" b="1" i="1" spc="-5" dirty="0">
                <a:latin typeface="Trebuchet MS"/>
                <a:cs typeface="Trebuchet MS"/>
              </a:rPr>
              <a:t> de </a:t>
            </a:r>
            <a:r>
              <a:rPr lang="es-ES" sz="1800" b="1" i="1" spc="-5" dirty="0" err="1">
                <a:latin typeface="Trebuchet MS"/>
                <a:cs typeface="Trebuchet MS"/>
              </a:rPr>
              <a:t>arrodonit</a:t>
            </a:r>
            <a:r>
              <a:rPr lang="es-ES" sz="1800" b="1" i="1" spc="-5" dirty="0">
                <a:latin typeface="Trebuchet MS"/>
                <a:cs typeface="Trebuchet MS"/>
              </a:rPr>
              <a:t> de les </a:t>
            </a:r>
            <a:r>
              <a:rPr lang="es-ES" sz="1800" b="1" i="1" spc="-5" dirty="0" err="1">
                <a:latin typeface="Trebuchet MS"/>
                <a:cs typeface="Trebuchet MS"/>
              </a:rPr>
              <a:t>voreres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31" y="2090967"/>
            <a:ext cx="9438132" cy="476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804" y="2286000"/>
            <a:ext cx="8868156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1255" y="4264139"/>
            <a:ext cx="316242" cy="918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6441" y="4801361"/>
            <a:ext cx="1250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Bordes 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ados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763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0" dirty="0"/>
              <a:t> </a:t>
            </a:r>
            <a:r>
              <a:rPr spc="-5" dirty="0"/>
              <a:t>ellipse()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515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Aquesta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funció</a:t>
            </a:r>
            <a:r>
              <a:rPr lang="es-ES" sz="1800" b="1" i="1" spc="-5" dirty="0">
                <a:latin typeface="Trebuchet MS"/>
                <a:cs typeface="Trebuchet MS"/>
              </a:rPr>
              <a:t> crea un </a:t>
            </a:r>
            <a:r>
              <a:rPr lang="es-ES" sz="1800" b="1" i="1" spc="-5" dirty="0" err="1">
                <a:latin typeface="Trebuchet MS"/>
                <a:cs typeface="Trebuchet MS"/>
              </a:rPr>
              <a:t>el·lipse</a:t>
            </a:r>
            <a:r>
              <a:rPr lang="es-ES" sz="1800" b="1" i="1" spc="-5" dirty="0">
                <a:latin typeface="Trebuchet MS"/>
                <a:cs typeface="Trebuchet MS"/>
              </a:rPr>
              <a:t> i té </a:t>
            </a:r>
            <a:r>
              <a:rPr lang="es-ES" sz="1800" b="1" i="1" spc="-5" dirty="0" err="1">
                <a:latin typeface="Trebuchet MS"/>
                <a:cs typeface="Trebuchet MS"/>
              </a:rPr>
              <a:t>quatre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paràmetres</a:t>
            </a:r>
            <a:r>
              <a:rPr lang="es-ES" sz="1800" b="1" i="1" spc="-5" dirty="0">
                <a:latin typeface="Trebuchet MS"/>
                <a:cs typeface="Trebuchet MS"/>
              </a:rPr>
              <a:t>: </a:t>
            </a:r>
            <a:r>
              <a:rPr lang="es-ES" sz="1800" b="1" i="1" spc="-5" dirty="0" err="1">
                <a:latin typeface="Trebuchet MS"/>
                <a:cs typeface="Trebuchet MS"/>
              </a:rPr>
              <a:t>x_centre</a:t>
            </a:r>
            <a:r>
              <a:rPr lang="es-ES" sz="1800" b="1" i="1" spc="-5" dirty="0">
                <a:latin typeface="Trebuchet MS"/>
                <a:cs typeface="Trebuchet MS"/>
              </a:rPr>
              <a:t>, </a:t>
            </a:r>
            <a:r>
              <a:rPr lang="es-ES" sz="1800" b="1" i="1" spc="-5" dirty="0" err="1">
                <a:latin typeface="Trebuchet MS"/>
                <a:cs typeface="Trebuchet MS"/>
              </a:rPr>
              <a:t>y_centre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ample</a:t>
            </a:r>
            <a:r>
              <a:rPr lang="es-ES" sz="1800" b="1" i="1" spc="-5" dirty="0">
                <a:latin typeface="Trebuchet MS"/>
                <a:cs typeface="Trebuchet MS"/>
              </a:rPr>
              <a:t> i </a:t>
            </a:r>
            <a:r>
              <a:rPr lang="es-ES" sz="1800" b="1" i="1" spc="-5" dirty="0" err="1">
                <a:latin typeface="Trebuchet MS"/>
                <a:cs typeface="Trebuchet MS"/>
              </a:rPr>
              <a:t>alt</a:t>
            </a:r>
            <a:r>
              <a:rPr lang="es-ES" sz="1800" b="1" i="1" spc="-5" dirty="0">
                <a:latin typeface="Trebuchet MS"/>
                <a:cs typeface="Trebuchet MS"/>
              </a:rPr>
              <a:t>. Si </a:t>
            </a:r>
            <a:r>
              <a:rPr lang="es-ES" sz="1800" b="1" i="1" spc="-5" dirty="0" err="1">
                <a:latin typeface="Trebuchet MS"/>
                <a:cs typeface="Trebuchet MS"/>
              </a:rPr>
              <a:t>l'ample</a:t>
            </a:r>
            <a:r>
              <a:rPr lang="es-ES" sz="1800" b="1" i="1" spc="-5" dirty="0">
                <a:latin typeface="Trebuchet MS"/>
                <a:cs typeface="Trebuchet MS"/>
              </a:rPr>
              <a:t> i </a:t>
            </a:r>
            <a:r>
              <a:rPr lang="es-ES" sz="1800" b="1" i="1" spc="-5" dirty="0" err="1">
                <a:latin typeface="Trebuchet MS"/>
                <a:cs typeface="Trebuchet MS"/>
              </a:rPr>
              <a:t>l'alt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són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iguals</a:t>
            </a:r>
            <a:r>
              <a:rPr lang="es-ES" sz="1800" b="1" i="1" spc="-5" dirty="0">
                <a:latin typeface="Trebuchet MS"/>
                <a:cs typeface="Trebuchet MS"/>
              </a:rPr>
              <a:t>, es crea un </a:t>
            </a:r>
            <a:r>
              <a:rPr lang="es-ES" sz="1800" b="1" i="1" spc="-5" dirty="0" err="1">
                <a:latin typeface="Trebuchet MS"/>
                <a:cs typeface="Trebuchet MS"/>
              </a:rPr>
              <a:t>cercle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923" y="2014710"/>
            <a:ext cx="9581388" cy="4843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995" y="2209800"/>
            <a:ext cx="9011412" cy="439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1011" y="4444022"/>
            <a:ext cx="6380986" cy="2413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6084" y="4639055"/>
            <a:ext cx="6067044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347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Ord</a:t>
            </a:r>
            <a:r>
              <a:rPr lang="es-ES" dirty="0"/>
              <a:t>r</a:t>
            </a:r>
            <a:r>
              <a:rPr dirty="0"/>
              <a:t>e </a:t>
            </a:r>
            <a:r>
              <a:rPr spc="-5" dirty="0"/>
              <a:t>de</a:t>
            </a:r>
            <a:r>
              <a:rPr spc="-100" dirty="0"/>
              <a:t> </a:t>
            </a:r>
            <a:r>
              <a:rPr spc="-5" dirty="0" err="1"/>
              <a:t>dibu</a:t>
            </a:r>
            <a:r>
              <a:rPr lang="es-ES" spc="-5" dirty="0" err="1"/>
              <a:t>ix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6900" y="1442084"/>
            <a:ext cx="855916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4203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dirty="0" err="1">
                <a:latin typeface="Trebuchet MS"/>
                <a:cs typeface="Trebuchet MS"/>
              </a:rPr>
              <a:t>L'ordre</a:t>
            </a:r>
            <a:r>
              <a:rPr lang="es-ES" sz="1800" dirty="0">
                <a:latin typeface="Trebuchet MS"/>
                <a:cs typeface="Trebuchet MS"/>
              </a:rPr>
              <a:t> en </a:t>
            </a:r>
            <a:r>
              <a:rPr lang="es-ES" sz="1800" dirty="0" err="1">
                <a:latin typeface="Trebuchet MS"/>
                <a:cs typeface="Trebuchet MS"/>
              </a:rPr>
              <a:t>què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dibuixem</a:t>
            </a:r>
            <a:r>
              <a:rPr lang="es-ES" sz="1800" dirty="0">
                <a:latin typeface="Trebuchet MS"/>
                <a:cs typeface="Trebuchet MS"/>
              </a:rPr>
              <a:t> les figures en el </a:t>
            </a:r>
            <a:r>
              <a:rPr lang="es-ES" sz="1800" dirty="0" err="1">
                <a:latin typeface="Trebuchet MS"/>
                <a:cs typeface="Trebuchet MS"/>
              </a:rPr>
              <a:t>codi</a:t>
            </a:r>
            <a:r>
              <a:rPr lang="es-ES" sz="1800" dirty="0">
                <a:latin typeface="Trebuchet MS"/>
                <a:cs typeface="Trebuchet MS"/>
              </a:rPr>
              <a:t>, </a:t>
            </a:r>
            <a:r>
              <a:rPr lang="es-ES" sz="1800" dirty="0" err="1">
                <a:latin typeface="Trebuchet MS"/>
                <a:cs typeface="Trebuchet MS"/>
              </a:rPr>
              <a:t>defineix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quines</a:t>
            </a:r>
            <a:r>
              <a:rPr lang="es-ES" sz="1800" dirty="0">
                <a:latin typeface="Trebuchet MS"/>
                <a:cs typeface="Trebuchet MS"/>
              </a:rPr>
              <a:t> figures </a:t>
            </a:r>
            <a:r>
              <a:rPr lang="es-ES" sz="1800" dirty="0" err="1">
                <a:latin typeface="Trebuchet MS"/>
                <a:cs typeface="Trebuchet MS"/>
              </a:rPr>
              <a:t>apareixeran</a:t>
            </a:r>
            <a:r>
              <a:rPr lang="es-ES" sz="1800" dirty="0">
                <a:latin typeface="Trebuchet MS"/>
                <a:cs typeface="Trebuchet MS"/>
              </a:rPr>
              <a:t> sobre </a:t>
            </a:r>
            <a:r>
              <a:rPr lang="es-ES" sz="1800" dirty="0" err="1">
                <a:latin typeface="Trebuchet MS"/>
                <a:cs typeface="Trebuchet MS"/>
              </a:rPr>
              <a:t>altres</a:t>
            </a:r>
            <a:r>
              <a:rPr lang="es-ES" sz="1800" dirty="0">
                <a:latin typeface="Trebuchet MS"/>
                <a:cs typeface="Trebuchet MS"/>
              </a:rPr>
              <a:t> en el </a:t>
            </a:r>
            <a:r>
              <a:rPr lang="es-ES" sz="1800" dirty="0" err="1">
                <a:latin typeface="Trebuchet MS"/>
                <a:cs typeface="Trebuchet MS"/>
              </a:rPr>
              <a:t>llenç</a:t>
            </a:r>
            <a:r>
              <a:rPr lang="es-ES" sz="1800" dirty="0">
                <a:latin typeface="Trebuchet MS"/>
                <a:cs typeface="Trebuchet MS"/>
              </a:rPr>
              <a:t> de </a:t>
            </a:r>
            <a:r>
              <a:rPr lang="es-ES" sz="1800" dirty="0" err="1">
                <a:latin typeface="Trebuchet MS"/>
                <a:cs typeface="Trebuchet MS"/>
              </a:rPr>
              <a:t>treball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dirty="0">
                <a:latin typeface="Trebuchet MS"/>
                <a:cs typeface="Trebuchet MS"/>
              </a:rPr>
              <a:t>Si </a:t>
            </a:r>
            <a:r>
              <a:rPr lang="es-ES" sz="1800" dirty="0" err="1">
                <a:latin typeface="Trebuchet MS"/>
                <a:cs typeface="Trebuchet MS"/>
              </a:rPr>
              <a:t>dibuixem</a:t>
            </a:r>
            <a:r>
              <a:rPr lang="es-ES" sz="1800" dirty="0">
                <a:latin typeface="Trebuchet MS"/>
                <a:cs typeface="Trebuchet MS"/>
              </a:rPr>
              <a:t> un </a:t>
            </a:r>
            <a:r>
              <a:rPr lang="es-ES" sz="1800" dirty="0" err="1">
                <a:latin typeface="Trebuchet MS"/>
                <a:cs typeface="Trebuchet MS"/>
              </a:rPr>
              <a:t>rectangle</a:t>
            </a:r>
            <a:r>
              <a:rPr lang="es-ES" sz="1800" dirty="0">
                <a:latin typeface="Trebuchet MS"/>
                <a:cs typeface="Trebuchet MS"/>
              </a:rPr>
              <a:t> en la primera </a:t>
            </a:r>
            <a:r>
              <a:rPr lang="es-ES" sz="1800" dirty="0" err="1">
                <a:latin typeface="Trebuchet MS"/>
                <a:cs typeface="Trebuchet MS"/>
              </a:rPr>
              <a:t>línia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d'execució</a:t>
            </a:r>
            <a:r>
              <a:rPr lang="es-ES" sz="1800" dirty="0">
                <a:latin typeface="Trebuchet MS"/>
                <a:cs typeface="Trebuchet MS"/>
              </a:rPr>
              <a:t> i una </a:t>
            </a:r>
            <a:r>
              <a:rPr lang="es-ES" sz="1800" dirty="0" err="1">
                <a:latin typeface="Trebuchet MS"/>
                <a:cs typeface="Trebuchet MS"/>
              </a:rPr>
              <a:t>el·lipse</a:t>
            </a:r>
            <a:r>
              <a:rPr lang="es-ES" sz="1800" dirty="0">
                <a:latin typeface="Trebuchet MS"/>
                <a:cs typeface="Trebuchet MS"/>
              </a:rPr>
              <a:t> en la </a:t>
            </a:r>
            <a:r>
              <a:rPr lang="es-ES" sz="1800" dirty="0" err="1">
                <a:latin typeface="Trebuchet MS"/>
                <a:cs typeface="Trebuchet MS"/>
              </a:rPr>
              <a:t>segona</a:t>
            </a:r>
            <a:r>
              <a:rPr lang="es-ES" sz="1800" dirty="0">
                <a:latin typeface="Trebuchet MS"/>
                <a:cs typeface="Trebuchet MS"/>
              </a:rPr>
              <a:t>, el </a:t>
            </a:r>
            <a:r>
              <a:rPr lang="es-ES" sz="1800" dirty="0" err="1">
                <a:latin typeface="Trebuchet MS"/>
                <a:cs typeface="Trebuchet MS"/>
              </a:rPr>
              <a:t>rectangle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apareixerà</a:t>
            </a:r>
            <a:r>
              <a:rPr lang="es-ES" sz="1800" dirty="0">
                <a:latin typeface="Trebuchet MS"/>
                <a:cs typeface="Trebuchet MS"/>
              </a:rPr>
              <a:t> sota de </a:t>
            </a:r>
            <a:r>
              <a:rPr lang="es-ES" sz="1800" dirty="0" err="1">
                <a:latin typeface="Trebuchet MS"/>
                <a:cs typeface="Trebuchet MS"/>
              </a:rPr>
              <a:t>l'el·lipse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quan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executem</a:t>
            </a:r>
            <a:r>
              <a:rPr lang="es-ES" sz="1800" dirty="0">
                <a:latin typeface="Trebuchet MS"/>
                <a:cs typeface="Trebuchet MS"/>
              </a:rPr>
              <a:t> el programa.</a:t>
            </a:r>
          </a:p>
          <a:p>
            <a:pPr marL="756285" marR="5080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dirty="0">
                <a:latin typeface="Trebuchet MS"/>
                <a:cs typeface="Trebuchet MS"/>
              </a:rPr>
              <a:t>Si </a:t>
            </a:r>
            <a:r>
              <a:rPr lang="es-ES" sz="1800" dirty="0" err="1">
                <a:latin typeface="Trebuchet MS"/>
                <a:cs typeface="Trebuchet MS"/>
              </a:rPr>
              <a:t>modifiquem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l'ordre</a:t>
            </a:r>
            <a:r>
              <a:rPr lang="es-ES" sz="1800" dirty="0">
                <a:latin typeface="Trebuchet MS"/>
                <a:cs typeface="Trebuchet MS"/>
              </a:rPr>
              <a:t> el </a:t>
            </a:r>
            <a:r>
              <a:rPr lang="es-ES" sz="1800" dirty="0" err="1">
                <a:latin typeface="Trebuchet MS"/>
                <a:cs typeface="Trebuchet MS"/>
              </a:rPr>
              <a:t>rectangle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apareixerà</a:t>
            </a:r>
            <a:r>
              <a:rPr lang="es-ES" sz="1800" dirty="0">
                <a:latin typeface="Trebuchet MS"/>
                <a:cs typeface="Trebuchet MS"/>
              </a:rPr>
              <a:t> a sobre.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Aquesta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tècnica</a:t>
            </a:r>
            <a:r>
              <a:rPr lang="es-ES" sz="1800" spc="-5" dirty="0">
                <a:latin typeface="Trebuchet MS"/>
                <a:cs typeface="Trebuchet MS"/>
              </a:rPr>
              <a:t> es </a:t>
            </a:r>
            <a:r>
              <a:rPr lang="es-ES" sz="1800" spc="-5" dirty="0" err="1">
                <a:latin typeface="Trebuchet MS"/>
                <a:cs typeface="Trebuchet MS"/>
              </a:rPr>
              <a:t>coneix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"</a:t>
            </a:r>
            <a:r>
              <a:rPr lang="es-ES" sz="1800" spc="-5" dirty="0" err="1">
                <a:latin typeface="Trebuchet MS"/>
                <a:cs typeface="Trebuchet MS"/>
              </a:rPr>
              <a:t>Tècnica</a:t>
            </a:r>
            <a:r>
              <a:rPr lang="es-ES" sz="1800" spc="-5" dirty="0">
                <a:latin typeface="Trebuchet MS"/>
                <a:cs typeface="Trebuchet MS"/>
              </a:rPr>
              <a:t> del pintor“.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634508"/>
            <a:ext cx="6303264" cy="2223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4" y="4829555"/>
            <a:ext cx="5827776" cy="167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0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</a:t>
            </a:r>
            <a:r>
              <a:rPr lang="es-ES" sz="5400" spc="-5" dirty="0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448" y="537972"/>
            <a:ext cx="6642354" cy="4452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Coordenad</a:t>
            </a:r>
            <a:r>
              <a:rPr lang="es-ES" spc="-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334375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pantalla </a:t>
            </a:r>
            <a:r>
              <a:rPr lang="es-ES" sz="1800" spc="-5" dirty="0" err="1">
                <a:latin typeface="Trebuchet MS"/>
                <a:cs typeface="Trebuchet MS"/>
              </a:rPr>
              <a:t>d'un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ordinador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una </a:t>
            </a:r>
            <a:r>
              <a:rPr lang="es-ES" sz="1800" spc="-5" dirty="0" err="1">
                <a:latin typeface="Trebuchet MS"/>
                <a:cs typeface="Trebuchet MS"/>
              </a:rPr>
              <a:t>reixa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petits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elements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lluminosos</a:t>
            </a:r>
            <a:r>
              <a:rPr lang="es-ES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anomenats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píxels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800" spc="-5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mida de la </a:t>
            </a:r>
            <a:r>
              <a:rPr lang="es-ES" sz="1800" spc="-5" dirty="0" err="1">
                <a:latin typeface="Trebuchet MS"/>
                <a:cs typeface="Trebuchet MS"/>
              </a:rPr>
              <a:t>finestra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representació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està</a:t>
            </a:r>
            <a:r>
              <a:rPr lang="es-ES" sz="1800" spc="-5" dirty="0">
                <a:latin typeface="Trebuchet MS"/>
                <a:cs typeface="Trebuchet MS"/>
              </a:rPr>
              <a:t> controlada per 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pc="-5" dirty="0">
                <a:latin typeface="Trebuchet MS"/>
                <a:cs typeface="Trebuchet MS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s-ES" sz="1800" spc="-5" dirty="0">
                <a:solidFill>
                  <a:srgbClr val="1F487C"/>
                </a:solidFill>
                <a:latin typeface="Trebuchet MS"/>
                <a:cs typeface="Consolas"/>
              </a:rPr>
              <a:t>	</a:t>
            </a:r>
            <a:r>
              <a:rPr sz="1800" spc="-5" dirty="0" err="1">
                <a:solidFill>
                  <a:srgbClr val="1F487C"/>
                </a:solidFill>
                <a:latin typeface="Consolas"/>
                <a:cs typeface="Consolas"/>
              </a:rPr>
              <a:t>createCanvas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(ancho,</a:t>
            </a:r>
            <a:r>
              <a:rPr sz="1800" spc="-10" dirty="0">
                <a:solidFill>
                  <a:srgbClr val="1F48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alto);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createCanvas</a:t>
            </a:r>
            <a:r>
              <a:rPr lang="es-ES" sz="1800" spc="-5" dirty="0">
                <a:latin typeface="Trebuchet MS"/>
                <a:cs typeface="Trebuchet MS"/>
              </a:rPr>
              <a:t> () té dos </a:t>
            </a:r>
            <a:r>
              <a:rPr lang="es-ES" sz="1800" spc="-5" dirty="0" err="1">
                <a:latin typeface="Trebuchet MS"/>
                <a:cs typeface="Trebuchet MS"/>
              </a:rPr>
              <a:t>paràmetres</a:t>
            </a:r>
            <a:r>
              <a:rPr lang="es-ES" sz="1800" spc="-5" dirty="0">
                <a:latin typeface="Trebuchet MS"/>
                <a:cs typeface="Trebuchet MS"/>
              </a:rPr>
              <a:t>: el primer </a:t>
            </a:r>
            <a:r>
              <a:rPr lang="es-ES" sz="1800" spc="-5" dirty="0" err="1">
                <a:latin typeface="Trebuchet MS"/>
                <a:cs typeface="Trebuchet MS"/>
              </a:rPr>
              <a:t>estableix</a:t>
            </a:r>
            <a:r>
              <a:rPr lang="es-ES" sz="1800" spc="-5" dirty="0">
                <a:latin typeface="Trebuchet MS"/>
                <a:cs typeface="Trebuchet MS"/>
              </a:rPr>
              <a:t> el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amplada</a:t>
            </a:r>
            <a:r>
              <a:rPr lang="es-ES" sz="1800" spc="-5" dirty="0">
                <a:latin typeface="Trebuchet MS"/>
                <a:cs typeface="Trebuchet MS"/>
              </a:rPr>
              <a:t> de la </a:t>
            </a:r>
            <a:r>
              <a:rPr lang="es-ES" sz="1800" spc="-5" dirty="0" err="1">
                <a:latin typeface="Trebuchet MS"/>
                <a:cs typeface="Trebuchet MS"/>
              </a:rPr>
              <a:t>finestra</a:t>
            </a:r>
            <a:r>
              <a:rPr lang="es-ES" sz="1800" spc="-5" dirty="0">
                <a:latin typeface="Trebuchet MS"/>
                <a:cs typeface="Trebuchet MS"/>
              </a:rPr>
              <a:t> i el </a:t>
            </a:r>
            <a:r>
              <a:rPr lang="es-ES" sz="1800" spc="-5" dirty="0" err="1">
                <a:latin typeface="Trebuchet MS"/>
                <a:cs typeface="Trebuchet MS"/>
              </a:rPr>
              <a:t>segon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seu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alt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//Define un lienzo </a:t>
            </a:r>
            <a:r>
              <a:rPr sz="1800" dirty="0">
                <a:solidFill>
                  <a:srgbClr val="1F487C"/>
                </a:solidFill>
                <a:latin typeface="Consolas"/>
                <a:cs typeface="Consolas"/>
              </a:rPr>
              <a:t>de 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320 de ancho </a:t>
            </a:r>
            <a:r>
              <a:rPr sz="1800" dirty="0">
                <a:solidFill>
                  <a:srgbClr val="1F487C"/>
                </a:solidFill>
                <a:latin typeface="Consolas"/>
                <a:cs typeface="Consolas"/>
              </a:rPr>
              <a:t>y 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240 de alto (píxeles).  createCanvas(320,240);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Coordenad</a:t>
            </a:r>
            <a:r>
              <a:rPr lang="es-ES" spc="-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484414"/>
            <a:ext cx="9314688" cy="479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972" y="1679448"/>
            <a:ext cx="8744712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8575" y="1401571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1923288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0659" y="5692140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1996" y="5695188"/>
            <a:ext cx="205739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4083" y="1895855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2611" y="1923288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3271" y="1283208"/>
            <a:ext cx="1583690" cy="76200"/>
          </a:xfrm>
          <a:custGeom>
            <a:avLst/>
            <a:gdLst/>
            <a:ahLst/>
            <a:cxnLst/>
            <a:rect l="l" t="t" r="r" b="b"/>
            <a:pathLst>
              <a:path w="1583689" h="76200">
                <a:moveTo>
                  <a:pt x="1507108" y="0"/>
                </a:moveTo>
                <a:lnTo>
                  <a:pt x="1507108" y="76200"/>
                </a:lnTo>
                <a:lnTo>
                  <a:pt x="1570608" y="44450"/>
                </a:lnTo>
                <a:lnTo>
                  <a:pt x="1519808" y="44450"/>
                </a:lnTo>
                <a:lnTo>
                  <a:pt x="1519808" y="31750"/>
                </a:lnTo>
                <a:lnTo>
                  <a:pt x="1570608" y="31750"/>
                </a:lnTo>
                <a:lnTo>
                  <a:pt x="1507108" y="0"/>
                </a:lnTo>
                <a:close/>
              </a:path>
              <a:path w="1583689" h="76200">
                <a:moveTo>
                  <a:pt x="15071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07108" y="44450"/>
                </a:lnTo>
                <a:lnTo>
                  <a:pt x="1507108" y="31750"/>
                </a:lnTo>
                <a:close/>
              </a:path>
              <a:path w="1583689" h="76200">
                <a:moveTo>
                  <a:pt x="1570608" y="31750"/>
                </a:moveTo>
                <a:lnTo>
                  <a:pt x="1519808" y="31750"/>
                </a:lnTo>
                <a:lnTo>
                  <a:pt x="1519808" y="44450"/>
                </a:lnTo>
                <a:lnTo>
                  <a:pt x="1570608" y="44450"/>
                </a:lnTo>
                <a:lnTo>
                  <a:pt x="1583308" y="38100"/>
                </a:lnTo>
                <a:lnTo>
                  <a:pt x="15706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3603" y="941070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5171" y="1324355"/>
            <a:ext cx="76200" cy="1583690"/>
          </a:xfrm>
          <a:custGeom>
            <a:avLst/>
            <a:gdLst/>
            <a:ahLst/>
            <a:cxnLst/>
            <a:rect l="l" t="t" r="r" b="b"/>
            <a:pathLst>
              <a:path w="76200" h="1583689">
                <a:moveTo>
                  <a:pt x="31750" y="1507109"/>
                </a:moveTo>
                <a:lnTo>
                  <a:pt x="0" y="1507109"/>
                </a:lnTo>
                <a:lnTo>
                  <a:pt x="38100" y="1583309"/>
                </a:lnTo>
                <a:lnTo>
                  <a:pt x="69850" y="1519809"/>
                </a:lnTo>
                <a:lnTo>
                  <a:pt x="31750" y="1519809"/>
                </a:lnTo>
                <a:lnTo>
                  <a:pt x="31750" y="1507109"/>
                </a:lnTo>
                <a:close/>
              </a:path>
              <a:path w="76200" h="1583689">
                <a:moveTo>
                  <a:pt x="44450" y="0"/>
                </a:moveTo>
                <a:lnTo>
                  <a:pt x="31750" y="0"/>
                </a:lnTo>
                <a:lnTo>
                  <a:pt x="31750" y="1519809"/>
                </a:lnTo>
                <a:lnTo>
                  <a:pt x="44450" y="1519809"/>
                </a:lnTo>
                <a:lnTo>
                  <a:pt x="44450" y="0"/>
                </a:lnTo>
                <a:close/>
              </a:path>
              <a:path w="76200" h="1583689">
                <a:moveTo>
                  <a:pt x="76200" y="1507109"/>
                </a:moveTo>
                <a:lnTo>
                  <a:pt x="44450" y="1507109"/>
                </a:lnTo>
                <a:lnTo>
                  <a:pt x="44450" y="1519809"/>
                </a:lnTo>
                <a:lnTo>
                  <a:pt x="69850" y="1519809"/>
                </a:lnTo>
                <a:lnTo>
                  <a:pt x="76200" y="1507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66971" y="205447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7629" y="1389329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10" dirty="0">
                <a:latin typeface="Calibri"/>
                <a:cs typeface="Calibri"/>
              </a:rPr>
              <a:t>0,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6809" y="1401571"/>
            <a:ext cx="68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2009" y="5886703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400)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8575" y="5886703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400)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93280" y="3770376"/>
            <a:ext cx="207264" cy="205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2886" y="3383026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200)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48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0" dirty="0"/>
              <a:t> </a:t>
            </a:r>
            <a:r>
              <a:rPr spc="-5" dirty="0"/>
              <a:t>point()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78955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Aquesta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funció</a:t>
            </a:r>
            <a:r>
              <a:rPr lang="es-ES" sz="1800" b="1" i="1" spc="-5" dirty="0">
                <a:latin typeface="Trebuchet MS"/>
                <a:cs typeface="Trebuchet MS"/>
              </a:rPr>
              <a:t> té dos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paràmetres</a:t>
            </a:r>
            <a:r>
              <a:rPr lang="es-ES" sz="1800" b="1" i="1" spc="-5" dirty="0">
                <a:latin typeface="Trebuchet MS"/>
                <a:cs typeface="Trebuchet MS"/>
              </a:rPr>
              <a:t>: el primer </a:t>
            </a:r>
            <a:r>
              <a:rPr lang="es-ES" sz="1800" b="1" i="1" spc="-5" dirty="0" err="1">
                <a:latin typeface="Trebuchet MS"/>
                <a:cs typeface="Trebuchet MS"/>
              </a:rPr>
              <a:t>és</a:t>
            </a:r>
            <a:r>
              <a:rPr lang="es-ES" sz="1800" b="1" i="1" spc="-5" dirty="0">
                <a:latin typeface="Trebuchet MS"/>
                <a:cs typeface="Trebuchet MS"/>
              </a:rPr>
              <a:t> la coordenada x i el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	</a:t>
            </a:r>
            <a:r>
              <a:rPr lang="es-ES" sz="1800" b="1" i="1" spc="-5" dirty="0" err="1">
                <a:latin typeface="Trebuchet MS"/>
                <a:cs typeface="Trebuchet MS"/>
              </a:rPr>
              <a:t>segon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és</a:t>
            </a:r>
            <a:r>
              <a:rPr lang="es-ES" sz="1800" b="1" i="1" spc="-5" dirty="0">
                <a:latin typeface="Trebuchet MS"/>
                <a:cs typeface="Trebuchet MS"/>
              </a:rPr>
              <a:t> la coordenada 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2319502"/>
            <a:ext cx="9418320" cy="453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336" y="2514600"/>
            <a:ext cx="8848344" cy="417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48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0" dirty="0"/>
              <a:t> </a:t>
            </a:r>
            <a:r>
              <a:rPr spc="-5" dirty="0"/>
              <a:t>point()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6836409" cy="86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¿I </a:t>
            </a:r>
            <a:r>
              <a:rPr lang="es-ES" sz="1800" b="1" i="1" spc="-5" dirty="0" err="1">
                <a:latin typeface="Trebuchet MS"/>
                <a:cs typeface="Trebuchet MS"/>
              </a:rPr>
              <a:t>els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valors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negatius</a:t>
            </a:r>
            <a:r>
              <a:rPr lang="es-ES" sz="1800" b="1" i="1" spc="-5" dirty="0">
                <a:latin typeface="Trebuchet MS"/>
                <a:cs typeface="Trebuchet MS"/>
              </a:rPr>
              <a:t> o </a:t>
            </a:r>
            <a:r>
              <a:rPr lang="es-ES" sz="1800" b="1" i="1" spc="-5" dirty="0" err="1">
                <a:latin typeface="Trebuchet MS"/>
                <a:cs typeface="Trebuchet MS"/>
              </a:rPr>
              <a:t>els</a:t>
            </a:r>
            <a:r>
              <a:rPr lang="es-ES" sz="1800" b="1" i="1" spc="-5" dirty="0">
                <a:latin typeface="Trebuchet MS"/>
                <a:cs typeface="Trebuchet MS"/>
              </a:rPr>
              <a:t> que surten de la franja de </a:t>
            </a:r>
            <a:r>
              <a:rPr lang="es-ES" sz="1800" b="1" i="1" spc="-5" dirty="0" err="1">
                <a:latin typeface="Trebuchet MS"/>
                <a:cs typeface="Trebuchet MS"/>
              </a:rPr>
              <a:t>dibuix</a:t>
            </a:r>
            <a:r>
              <a:rPr lang="es-ES" sz="1800" b="1" i="1" spc="-5" dirty="0">
                <a:latin typeface="Trebuchet MS"/>
                <a:cs typeface="Trebuchet MS"/>
              </a:rPr>
              <a:t>?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5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41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No donen error </a:t>
            </a:r>
            <a:r>
              <a:rPr lang="es-ES" sz="1800" b="1" i="1" spc="-5" dirty="0" err="1">
                <a:latin typeface="Trebuchet MS"/>
                <a:cs typeface="Trebuchet MS"/>
              </a:rPr>
              <a:t>però</a:t>
            </a:r>
            <a:r>
              <a:rPr lang="es-ES" sz="1800" b="1" i="1" spc="-5" dirty="0">
                <a:latin typeface="Trebuchet MS"/>
                <a:cs typeface="Trebuchet MS"/>
              </a:rPr>
              <a:t> no es </a:t>
            </a:r>
            <a:r>
              <a:rPr lang="es-ES" sz="1800" b="1" i="1" spc="-5" dirty="0" err="1">
                <a:latin typeface="Trebuchet MS"/>
                <a:cs typeface="Trebuchet MS"/>
              </a:rPr>
              <a:t>veuran</a:t>
            </a:r>
            <a:r>
              <a:rPr lang="es-ES" sz="1800" b="1" i="1" spc="-5" dirty="0">
                <a:latin typeface="Trebuchet MS"/>
                <a:cs typeface="Trebuchet MS"/>
              </a:rPr>
              <a:t> a </a:t>
            </a:r>
            <a:r>
              <a:rPr lang="es-ES" sz="1800" b="1" i="1" spc="-5" dirty="0" err="1">
                <a:latin typeface="Trebuchet MS"/>
                <a:cs typeface="Trebuchet MS"/>
              </a:rPr>
              <a:t>l'estar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fora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2301214"/>
            <a:ext cx="9323832" cy="455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2496311"/>
            <a:ext cx="87538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189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Figur</a:t>
            </a:r>
            <a:r>
              <a:rPr lang="es-ES" dirty="0"/>
              <a:t>e</a:t>
            </a:r>
            <a:r>
              <a:rPr dirty="0"/>
              <a:t>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14" dirty="0"/>
              <a:t> </a:t>
            </a:r>
            <a:r>
              <a:rPr spc="-5" dirty="0"/>
              <a:t>line()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306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Aquesta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funció</a:t>
            </a:r>
            <a:r>
              <a:rPr lang="es-ES" sz="1800" b="1" i="1" spc="-5" dirty="0">
                <a:latin typeface="Trebuchet MS"/>
                <a:cs typeface="Trebuchet MS"/>
              </a:rPr>
              <a:t> té </a:t>
            </a:r>
            <a:r>
              <a:rPr lang="es-ES" sz="1800" b="1" i="1" spc="-5" dirty="0" err="1">
                <a:latin typeface="Trebuchet MS"/>
                <a:cs typeface="Trebuchet MS"/>
              </a:rPr>
              <a:t>quatre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paràmetres</a:t>
            </a:r>
            <a:r>
              <a:rPr lang="es-ES" sz="1800" b="1" i="1" spc="-5" dirty="0">
                <a:latin typeface="Trebuchet MS"/>
                <a:cs typeface="Trebuchet MS"/>
              </a:rPr>
              <a:t>: </a:t>
            </a:r>
            <a:r>
              <a:rPr lang="es-ES" sz="1800" b="1" i="1" spc="-5" dirty="0" err="1">
                <a:latin typeface="Trebuchet MS"/>
                <a:cs typeface="Trebuchet MS"/>
              </a:rPr>
              <a:t>els</a:t>
            </a:r>
            <a:r>
              <a:rPr lang="es-ES" sz="1800" b="1" i="1" spc="-5" dirty="0">
                <a:latin typeface="Trebuchet MS"/>
                <a:cs typeface="Trebuchet MS"/>
              </a:rPr>
              <a:t> dos </a:t>
            </a:r>
            <a:r>
              <a:rPr lang="es-ES" sz="1800" b="1" i="1" spc="-5" dirty="0" err="1">
                <a:latin typeface="Trebuchet MS"/>
                <a:cs typeface="Trebuchet MS"/>
              </a:rPr>
              <a:t>primers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són</a:t>
            </a:r>
            <a:r>
              <a:rPr lang="es-ES" sz="1800" b="1" i="1" spc="-5" dirty="0">
                <a:latin typeface="Trebuchet MS"/>
                <a:cs typeface="Trebuchet MS"/>
              </a:rPr>
              <a:t> la </a:t>
            </a:r>
            <a:r>
              <a:rPr lang="es-ES" sz="1800" b="1" i="1" spc="-5" dirty="0" err="1">
                <a:latin typeface="Trebuchet MS"/>
                <a:cs typeface="Trebuchet MS"/>
              </a:rPr>
              <a:t>posició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d'inici</a:t>
            </a:r>
            <a:r>
              <a:rPr lang="es-ES" sz="1800" b="1" i="1" spc="-5" dirty="0">
                <a:latin typeface="Trebuchet MS"/>
                <a:cs typeface="Trebuchet MS"/>
              </a:rPr>
              <a:t> i </a:t>
            </a:r>
            <a:r>
              <a:rPr lang="es-ES" sz="1800" b="1" i="1" spc="-5" dirty="0" err="1">
                <a:latin typeface="Trebuchet MS"/>
                <a:cs typeface="Trebuchet MS"/>
              </a:rPr>
              <a:t>els</a:t>
            </a:r>
            <a:r>
              <a:rPr lang="es-ES" sz="1800" b="1" i="1" spc="-5" dirty="0">
                <a:latin typeface="Trebuchet MS"/>
                <a:cs typeface="Trebuchet MS"/>
              </a:rPr>
              <a:t> dos </a:t>
            </a:r>
            <a:r>
              <a:rPr lang="es-ES" sz="1800" b="1" i="1" spc="-5" dirty="0" err="1">
                <a:latin typeface="Trebuchet MS"/>
                <a:cs typeface="Trebuchet MS"/>
              </a:rPr>
              <a:t>restants</a:t>
            </a:r>
            <a:r>
              <a:rPr lang="es-ES" sz="1800" b="1" i="1" spc="-5" dirty="0">
                <a:latin typeface="Trebuchet MS"/>
                <a:cs typeface="Trebuchet MS"/>
              </a:rPr>
              <a:t> la coordenada final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527" y="2167138"/>
            <a:ext cx="9409176" cy="4690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362200"/>
            <a:ext cx="8839200" cy="420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Coordenad</a:t>
            </a:r>
            <a:r>
              <a:rPr lang="es-ES" spc="-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731264" y="1371600"/>
            <a:ext cx="634593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Coordenad</a:t>
            </a:r>
            <a:r>
              <a:rPr lang="es-ES" spc="-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72128" y="86851"/>
            <a:ext cx="6513576" cy="677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281940"/>
            <a:ext cx="5943600" cy="6294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5454" y="1375028"/>
            <a:ext cx="29070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s-ES" sz="1800" b="1" i="1" dirty="0">
                <a:latin typeface="Trebuchet MS"/>
                <a:cs typeface="Trebuchet MS"/>
              </a:rPr>
              <a:t>En </a:t>
            </a:r>
            <a:r>
              <a:rPr lang="es-ES" sz="1800" b="1" i="1" dirty="0" err="1">
                <a:latin typeface="Trebuchet MS"/>
                <a:cs typeface="Trebuchet MS"/>
              </a:rPr>
              <a:t>aquesta</a:t>
            </a:r>
            <a:r>
              <a:rPr lang="es-ES" sz="1800" b="1" i="1" dirty="0">
                <a:latin typeface="Trebuchet MS"/>
                <a:cs typeface="Trebuchet MS"/>
              </a:rPr>
              <a:t> figura i en les figures de les </a:t>
            </a:r>
            <a:r>
              <a:rPr lang="es-ES" sz="1800" b="1" i="1" dirty="0" err="1">
                <a:latin typeface="Trebuchet MS"/>
                <a:cs typeface="Trebuchet MS"/>
              </a:rPr>
              <a:t>següents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diapositives</a:t>
            </a:r>
            <a:r>
              <a:rPr lang="es-ES" sz="1800" b="1" i="1" dirty="0">
                <a:latin typeface="Trebuchet MS"/>
                <a:cs typeface="Trebuchet MS"/>
              </a:rPr>
              <a:t>, es poden </a:t>
            </a:r>
            <a:r>
              <a:rPr lang="es-ES" sz="1800" b="1" i="1" dirty="0" err="1">
                <a:latin typeface="Trebuchet MS"/>
                <a:cs typeface="Trebuchet MS"/>
              </a:rPr>
              <a:t>veure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coordenades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negatives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perquè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l'origen</a:t>
            </a:r>
            <a:r>
              <a:rPr lang="es-ES" sz="1800" b="1" i="1" dirty="0">
                <a:latin typeface="Trebuchet MS"/>
                <a:cs typeface="Trebuchet MS"/>
              </a:rPr>
              <a:t> de </a:t>
            </a:r>
            <a:r>
              <a:rPr lang="es-ES" sz="1800" b="1" i="1" dirty="0" err="1">
                <a:latin typeface="Trebuchet MS"/>
                <a:cs typeface="Trebuchet MS"/>
              </a:rPr>
              <a:t>coordenades</a:t>
            </a:r>
            <a:r>
              <a:rPr lang="es-ES" sz="1800" b="1" i="1" dirty="0">
                <a:latin typeface="Trebuchet MS"/>
                <a:cs typeface="Trebuchet MS"/>
              </a:rPr>
              <a:t> (</a:t>
            </a:r>
            <a:r>
              <a:rPr lang="es-ES" sz="1800" b="1" i="1" dirty="0" err="1">
                <a:latin typeface="Trebuchet MS"/>
                <a:cs typeface="Trebuchet MS"/>
              </a:rPr>
              <a:t>punt</a:t>
            </a:r>
            <a:r>
              <a:rPr lang="es-ES" sz="1800" b="1" i="1" dirty="0">
                <a:latin typeface="Trebuchet MS"/>
                <a:cs typeface="Trebuchet MS"/>
              </a:rPr>
              <a:t> (0,0) </a:t>
            </a:r>
            <a:r>
              <a:rPr lang="es-ES" sz="1800" b="1" i="1" dirty="0" err="1">
                <a:latin typeface="Trebuchet MS"/>
                <a:cs typeface="Trebuchet MS"/>
              </a:rPr>
              <a:t>està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definit</a:t>
            </a:r>
            <a:r>
              <a:rPr lang="es-ES" sz="1800" b="1" i="1" dirty="0">
                <a:latin typeface="Trebuchet MS"/>
                <a:cs typeface="Trebuchet MS"/>
              </a:rPr>
              <a:t> al centre de la </a:t>
            </a:r>
            <a:r>
              <a:rPr lang="es-ES" sz="1800" b="1" i="1" dirty="0" err="1">
                <a:latin typeface="Trebuchet MS"/>
                <a:cs typeface="Trebuchet MS"/>
              </a:rPr>
              <a:t>imat</a:t>
            </a:r>
            <a:r>
              <a:rPr sz="1800" b="1" i="1" spc="-5" dirty="0">
                <a:latin typeface="Trebuchet MS"/>
                <a:cs typeface="Trebuchet MS"/>
              </a:rPr>
              <a:t>gen.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lang="fr-FR" sz="1800" b="1" i="1" spc="-5" dirty="0">
                <a:latin typeface="Trebuchet MS"/>
                <a:cs typeface="Trebuchet MS"/>
              </a:rPr>
              <a:t>Des de l'</a:t>
            </a:r>
            <a:r>
              <a:rPr lang="fr-FR" sz="1800" b="1" i="1" spc="-5" dirty="0" err="1">
                <a:latin typeface="Trebuchet MS"/>
                <a:cs typeface="Trebuchet MS"/>
              </a:rPr>
              <a:t>origen</a:t>
            </a:r>
            <a:r>
              <a:rPr lang="fr-FR" sz="1800" b="1" i="1" spc="-5" dirty="0">
                <a:latin typeface="Trebuchet MS"/>
                <a:cs typeface="Trebuchet MS"/>
              </a:rPr>
              <a:t> de </a:t>
            </a:r>
            <a:r>
              <a:rPr lang="fr-FR" sz="1800" b="1" i="1" spc="-5" dirty="0" err="1">
                <a:latin typeface="Trebuchet MS"/>
                <a:cs typeface="Trebuchet MS"/>
              </a:rPr>
              <a:t>coordenades</a:t>
            </a:r>
            <a:r>
              <a:rPr lang="fr-FR" sz="1800" b="1" i="1" spc="-5" dirty="0">
                <a:latin typeface="Trebuchet MS"/>
                <a:cs typeface="Trebuchet MS"/>
              </a:rPr>
              <a:t>, </a:t>
            </a:r>
            <a:r>
              <a:rPr lang="fr-FR" sz="1800" b="1" i="1" spc="-5" dirty="0" err="1">
                <a:latin typeface="Trebuchet MS"/>
                <a:cs typeface="Trebuchet MS"/>
              </a:rPr>
              <a:t>dreta</a:t>
            </a:r>
            <a:r>
              <a:rPr lang="fr-FR" sz="1800" b="1" i="1" spc="-5" dirty="0">
                <a:latin typeface="Trebuchet MS"/>
                <a:cs typeface="Trebuchet MS"/>
              </a:rPr>
              <a:t> 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966" y="4667504"/>
            <a:ext cx="824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b="1" i="1" dirty="0" err="1">
                <a:latin typeface="Trebuchet MS"/>
                <a:cs typeface="Trebuchet MS"/>
              </a:rPr>
              <a:t>Cap</a:t>
            </a:r>
            <a:r>
              <a:rPr lang="es-ES" sz="1800" b="1" i="1" dirty="0">
                <a:latin typeface="Trebuchet MS"/>
                <a:cs typeface="Trebuchet MS"/>
              </a:rPr>
              <a:t> a 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 err="1">
                <a:latin typeface="Trebuchet MS"/>
                <a:cs typeface="Trebuchet MS"/>
              </a:rPr>
              <a:t>val</a:t>
            </a:r>
            <a:r>
              <a:rPr sz="1800" b="1" i="1" spc="-10" dirty="0" err="1">
                <a:latin typeface="Trebuchet MS"/>
                <a:cs typeface="Trebuchet MS"/>
              </a:rPr>
              <a:t>o</a:t>
            </a:r>
            <a:r>
              <a:rPr sz="1800" b="1" i="1" dirty="0" err="1">
                <a:latin typeface="Trebuchet MS"/>
                <a:cs typeface="Trebuchet MS"/>
              </a:rPr>
              <a:t>rs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741" y="4667504"/>
            <a:ext cx="1552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5385" algn="l"/>
              </a:tabLst>
            </a:pPr>
            <a:r>
              <a:rPr lang="es-ES" sz="1800" b="1" i="1" dirty="0" err="1">
                <a:latin typeface="Trebuchet MS"/>
                <a:cs typeface="Trebuchet MS"/>
              </a:rPr>
              <a:t>dalt</a:t>
            </a:r>
            <a:r>
              <a:rPr sz="1800" b="1" i="1" dirty="0">
                <a:latin typeface="Trebuchet MS"/>
                <a:cs typeface="Trebuchet MS"/>
              </a:rPr>
              <a:t>	son</a:t>
            </a:r>
            <a:endParaRPr sz="1800" dirty="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tabLst>
                <a:tab pos="1410335" algn="l"/>
              </a:tabLst>
            </a:pPr>
            <a:r>
              <a:rPr sz="1800" b="1" i="1" dirty="0" err="1">
                <a:latin typeface="Trebuchet MS"/>
                <a:cs typeface="Trebuchet MS"/>
              </a:rPr>
              <a:t>p</a:t>
            </a:r>
            <a:r>
              <a:rPr sz="1800" b="1" i="1" spc="-10" dirty="0" err="1">
                <a:latin typeface="Trebuchet MS"/>
                <a:cs typeface="Trebuchet MS"/>
              </a:rPr>
              <a:t>o</a:t>
            </a:r>
            <a:r>
              <a:rPr sz="1800" b="1" i="1" spc="-15" dirty="0" err="1">
                <a:latin typeface="Trebuchet MS"/>
                <a:cs typeface="Trebuchet MS"/>
              </a:rPr>
              <a:t>s</a:t>
            </a:r>
            <a:r>
              <a:rPr sz="1800" b="1" i="1" dirty="0" err="1">
                <a:latin typeface="Trebuchet MS"/>
                <a:cs typeface="Trebuchet MS"/>
              </a:rPr>
              <a:t>iti</a:t>
            </a:r>
            <a:r>
              <a:rPr lang="es-ES" sz="1800" b="1" i="1" dirty="0">
                <a:latin typeface="Trebuchet MS"/>
                <a:cs typeface="Trebuchet MS"/>
              </a:rPr>
              <a:t>u</a:t>
            </a:r>
            <a:r>
              <a:rPr sz="1800" b="1" i="1" dirty="0">
                <a:latin typeface="Trebuchet MS"/>
                <a:cs typeface="Trebuchet MS"/>
              </a:rPr>
              <a:t>s	</a:t>
            </a:r>
            <a:r>
              <a:rPr lang="es-ES" sz="1800" b="1" i="1" dirty="0">
                <a:latin typeface="Trebuchet MS"/>
                <a:cs typeface="Trebuchet MS"/>
              </a:rPr>
              <a:t>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966" y="5216397"/>
            <a:ext cx="261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800" b="1" i="1" dirty="0" err="1">
                <a:latin typeface="Trebuchet MS"/>
                <a:cs typeface="Trebuchet MS"/>
              </a:rPr>
              <a:t>devall</a:t>
            </a:r>
            <a:r>
              <a:rPr sz="1800" b="1" i="1" dirty="0">
                <a:latin typeface="Trebuchet MS"/>
                <a:cs typeface="Trebuchet MS"/>
              </a:rPr>
              <a:t> a </a:t>
            </a:r>
            <a:r>
              <a:rPr sz="1800" b="1" i="1" spc="-10" dirty="0">
                <a:latin typeface="Trebuchet MS"/>
                <a:cs typeface="Trebuchet MS"/>
              </a:rPr>
              <a:t>la </a:t>
            </a:r>
            <a:r>
              <a:rPr lang="es-ES" sz="1800" b="1" i="1" spc="-5" dirty="0" err="1">
                <a:latin typeface="Trebuchet MS"/>
                <a:cs typeface="Trebuchet MS"/>
              </a:rPr>
              <a:t>dreta</a:t>
            </a:r>
            <a:r>
              <a:rPr sz="1800" b="1" i="1" spc="-5" dirty="0">
                <a:latin typeface="Trebuchet MS"/>
                <a:cs typeface="Trebuchet MS"/>
              </a:rPr>
              <a:t>, </a:t>
            </a:r>
            <a:r>
              <a:rPr sz="1800" b="1" i="1" spc="-5" dirty="0" err="1">
                <a:latin typeface="Trebuchet MS"/>
                <a:cs typeface="Trebuchet MS"/>
              </a:rPr>
              <a:t>valors</a:t>
            </a:r>
            <a:r>
              <a:rPr sz="1800" b="1" i="1" spc="-65" dirty="0">
                <a:latin typeface="Trebuchet MS"/>
                <a:cs typeface="Trebuchet MS"/>
              </a:rPr>
              <a:t> </a:t>
            </a:r>
            <a:r>
              <a:rPr sz="1800" b="1" i="1" dirty="0" err="1">
                <a:latin typeface="Trebuchet MS"/>
                <a:cs typeface="Trebuchet MS"/>
              </a:rPr>
              <a:t>negati</a:t>
            </a:r>
            <a:r>
              <a:rPr lang="es-ES" sz="1800" b="1" i="1" dirty="0">
                <a:latin typeface="Trebuchet MS"/>
                <a:cs typeface="Trebuchet MS"/>
              </a:rPr>
              <a:t>u</a:t>
            </a:r>
            <a:r>
              <a:rPr sz="1800" b="1" i="1" dirty="0">
                <a:latin typeface="Trebuchet MS"/>
                <a:cs typeface="Trebuchet MS"/>
              </a:rPr>
              <a:t>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Coordenad</a:t>
            </a:r>
            <a:r>
              <a:rPr lang="es-ES" spc="-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18032" y="1176477"/>
            <a:ext cx="7670292" cy="548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3103" y="1371600"/>
            <a:ext cx="7100316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517</Words>
  <Application>Microsoft Office PowerPoint</Application>
  <PresentationFormat>Panorámica</PresentationFormat>
  <Paragraphs>60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Figures primitives</vt:lpstr>
      <vt:lpstr>Coordenades</vt:lpstr>
      <vt:lpstr>Coordenades</vt:lpstr>
      <vt:lpstr>Figures primitives – point()</vt:lpstr>
      <vt:lpstr>Figures primitives – point()</vt:lpstr>
      <vt:lpstr>Figures primitives – line()</vt:lpstr>
      <vt:lpstr>Coordenades</vt:lpstr>
      <vt:lpstr>Coordenades</vt:lpstr>
      <vt:lpstr>Coordenades</vt:lpstr>
      <vt:lpstr>Coordenades</vt:lpstr>
      <vt:lpstr>Figures primitives – triangle()</vt:lpstr>
      <vt:lpstr>Figures primitives – quad()</vt:lpstr>
      <vt:lpstr>Figures primitives – rect()</vt:lpstr>
      <vt:lpstr>Figures primitives – ellipse()</vt:lpstr>
      <vt:lpstr>Ordre de dibuix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4</cp:revision>
  <dcterms:created xsi:type="dcterms:W3CDTF">2021-02-15T08:59:30Z</dcterms:created>
  <dcterms:modified xsi:type="dcterms:W3CDTF">2023-02-13T10:12:51Z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2021-02-15T00:00:00Z</vt:filetime>
  </property>
</Properties>
</file>