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A593F-4F4D-4E0D-9947-1C4BD216A7FE}" v="10" dt="2023-02-27T16:06:20.9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E4EA593F-4F4D-4E0D-9947-1C4BD216A7FE}"/>
    <pc:docChg chg="modSld">
      <pc:chgData name="Jordi Virgili Gomà" userId="S::jordi.virgili@udl.cat::15590814-2816-4d73-aa06-1e14496f9e19" providerId="AD" clId="Web-{E4EA593F-4F4D-4E0D-9947-1C4BD216A7FE}" dt="2023-02-27T16:06:18.402" v="3" actId="20577"/>
      <pc:docMkLst>
        <pc:docMk/>
      </pc:docMkLst>
      <pc:sldChg chg="modSp">
        <pc:chgData name="Jordi Virgili Gomà" userId="S::jordi.virgili@udl.cat::15590814-2816-4d73-aa06-1e14496f9e19" providerId="AD" clId="Web-{E4EA593F-4F4D-4E0D-9947-1C4BD216A7FE}" dt="2023-02-27T16:06:18.402" v="3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E4EA593F-4F4D-4E0D-9947-1C4BD216A7FE}" dt="2023-02-27T16:06:18.402" v="3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6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963" y="1365884"/>
            <a:ext cx="11206073" cy="221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5697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2" y="0"/>
                  </a:moveTo>
                  <a:lnTo>
                    <a:pt x="2042668" y="0"/>
                  </a:lnTo>
                  <a:lnTo>
                    <a:pt x="0" y="6857998"/>
                  </a:lnTo>
                  <a:lnTo>
                    <a:pt x="3006852" y="6857998"/>
                  </a:lnTo>
                  <a:lnTo>
                    <a:pt x="3006852" y="0"/>
                  </a:lnTo>
                  <a:close/>
                </a:path>
              </a:pathLst>
            </a:custGeom>
            <a:solidFill>
              <a:srgbClr val="92278F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244" y="0"/>
                  </a:moveTo>
                  <a:lnTo>
                    <a:pt x="0" y="0"/>
                  </a:lnTo>
                  <a:lnTo>
                    <a:pt x="1208024" y="6857998"/>
                  </a:lnTo>
                  <a:lnTo>
                    <a:pt x="2587244" y="6857998"/>
                  </a:lnTo>
                  <a:lnTo>
                    <a:pt x="2587244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54" y="0"/>
                  </a:moveTo>
                  <a:lnTo>
                    <a:pt x="0" y="3809998"/>
                  </a:lnTo>
                  <a:lnTo>
                    <a:pt x="3259454" y="3809998"/>
                  </a:lnTo>
                  <a:lnTo>
                    <a:pt x="3259454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8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896" y="0"/>
                  </a:moveTo>
                  <a:lnTo>
                    <a:pt x="0" y="0"/>
                  </a:lnTo>
                  <a:lnTo>
                    <a:pt x="2467355" y="6857998"/>
                  </a:lnTo>
                  <a:lnTo>
                    <a:pt x="2850896" y="6857998"/>
                  </a:lnTo>
                  <a:lnTo>
                    <a:pt x="2850896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74" y="0"/>
                  </a:moveTo>
                  <a:lnTo>
                    <a:pt x="1018921" y="0"/>
                  </a:lnTo>
                  <a:lnTo>
                    <a:pt x="0" y="6857998"/>
                  </a:lnTo>
                  <a:lnTo>
                    <a:pt x="1290574" y="6857998"/>
                  </a:lnTo>
                  <a:lnTo>
                    <a:pt x="1290574" y="0"/>
                  </a:lnTo>
                  <a:close/>
                </a:path>
              </a:pathLst>
            </a:custGeom>
            <a:solidFill>
              <a:srgbClr val="6C1C6B">
                <a:alpha val="6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6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21" y="0"/>
                  </a:moveTo>
                  <a:lnTo>
                    <a:pt x="0" y="0"/>
                  </a:lnTo>
                  <a:lnTo>
                    <a:pt x="1107185" y="6857998"/>
                  </a:lnTo>
                  <a:lnTo>
                    <a:pt x="1247521" y="6857998"/>
                  </a:lnTo>
                  <a:lnTo>
                    <a:pt x="1247521" y="0"/>
                  </a:lnTo>
                  <a:close/>
                </a:path>
              </a:pathLst>
            </a:custGeom>
            <a:solidFill>
              <a:srgbClr val="48124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53" y="0"/>
                  </a:moveTo>
                  <a:lnTo>
                    <a:pt x="0" y="3267242"/>
                  </a:lnTo>
                  <a:lnTo>
                    <a:pt x="1816353" y="3267242"/>
                  </a:lnTo>
                  <a:lnTo>
                    <a:pt x="1816353" y="0"/>
                  </a:lnTo>
                  <a:close/>
                </a:path>
              </a:pathLst>
            </a:custGeom>
            <a:solidFill>
              <a:srgbClr val="481246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07489" y="1843278"/>
            <a:ext cx="6805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Estructuras</a:t>
            </a:r>
            <a:r>
              <a:rPr sz="5400" spc="-35" dirty="0"/>
              <a:t> </a:t>
            </a:r>
            <a:r>
              <a:rPr sz="5400" spc="-5" dirty="0"/>
              <a:t>de</a:t>
            </a:r>
            <a:r>
              <a:rPr sz="5400" spc="-60" dirty="0"/>
              <a:t> </a:t>
            </a:r>
            <a:r>
              <a:rPr sz="5400" spc="-15" dirty="0"/>
              <a:t>control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4381119" y="2953357"/>
            <a:ext cx="595312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22/2023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400" cy="10180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4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446135" cy="166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1800" i="1" spc="-5" dirty="0">
                <a:latin typeface="Trebuchet MS"/>
                <a:cs typeface="Trebuchet MS"/>
              </a:rPr>
              <a:t>En la instrucción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for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una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variable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(que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solo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en el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bucle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for)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y </a:t>
            </a:r>
            <a:r>
              <a:rPr sz="1800" i="1" spc="-5" dirty="0">
                <a:latin typeface="Trebuchet MS"/>
                <a:cs typeface="Trebuchet MS"/>
              </a:rPr>
              <a:t>que</a:t>
            </a:r>
            <a:endParaRPr sz="1800">
              <a:latin typeface="Trebuchet MS"/>
              <a:cs typeface="Trebuchet MS"/>
            </a:endParaRPr>
          </a:p>
          <a:p>
            <a:pPr marR="15875" algn="ct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Trebuchet MS"/>
                <a:cs typeface="Trebuchet MS"/>
              </a:rPr>
              <a:t>nos servirá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para contar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cuántas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veces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repetimos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las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instrucciones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del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bucle.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927100" marR="2077720" indent="-457834">
              <a:lnSpc>
                <a:spcPct val="100000"/>
              </a:lnSpc>
            </a:pPr>
            <a:r>
              <a:rPr sz="1800" i="1" spc="-5" dirty="0">
                <a:latin typeface="Consolas"/>
                <a:cs typeface="Consolas"/>
              </a:rPr>
              <a:t>for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(inicio;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condición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1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testear;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incremento)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{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instrucciones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realizar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i="1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3733800"/>
            <a:ext cx="4241292" cy="2371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96711" y="3090646"/>
            <a:ext cx="3188335" cy="3401695"/>
            <a:chOff x="5696711" y="3090646"/>
            <a:chExt cx="3188335" cy="34016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711" y="3090646"/>
              <a:ext cx="3188335" cy="3401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3" y="3285744"/>
              <a:ext cx="2618232" cy="2831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963" y="1365884"/>
            <a:ext cx="8635365" cy="221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431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dirty="0">
                <a:latin typeface="Trebuchet MS"/>
                <a:cs typeface="Trebuchet MS"/>
              </a:rPr>
              <a:t>En </a:t>
            </a:r>
            <a:r>
              <a:rPr sz="1800" i="1" spc="-5" dirty="0">
                <a:latin typeface="Trebuchet MS"/>
                <a:cs typeface="Trebuchet MS"/>
              </a:rPr>
              <a:t>la instrucción </a:t>
            </a:r>
            <a:r>
              <a:rPr sz="1800" b="1" i="1" spc="-5" dirty="0">
                <a:latin typeface="Trebuchet MS"/>
                <a:cs typeface="Trebuchet MS"/>
              </a:rPr>
              <a:t>for </a:t>
            </a:r>
            <a:r>
              <a:rPr sz="1800" i="1" dirty="0">
                <a:latin typeface="Trebuchet MS"/>
                <a:cs typeface="Trebuchet MS"/>
              </a:rPr>
              <a:t>se </a:t>
            </a:r>
            <a:r>
              <a:rPr sz="1800" i="1" spc="-5" dirty="0">
                <a:latin typeface="Trebuchet MS"/>
                <a:cs typeface="Trebuchet MS"/>
              </a:rPr>
              <a:t>usa una variable (que </a:t>
            </a:r>
            <a:r>
              <a:rPr sz="1800" i="1" dirty="0">
                <a:latin typeface="Trebuchet MS"/>
                <a:cs typeface="Trebuchet MS"/>
              </a:rPr>
              <a:t>solo se </a:t>
            </a:r>
            <a:r>
              <a:rPr sz="1800" i="1" spc="-5" dirty="0">
                <a:latin typeface="Trebuchet MS"/>
                <a:cs typeface="Trebuchet MS"/>
              </a:rPr>
              <a:t>usa en </a:t>
            </a:r>
            <a:r>
              <a:rPr sz="1800" i="1" dirty="0">
                <a:latin typeface="Trebuchet MS"/>
                <a:cs typeface="Trebuchet MS"/>
              </a:rPr>
              <a:t>el </a:t>
            </a:r>
            <a:r>
              <a:rPr sz="1800" i="1" spc="-5" dirty="0">
                <a:latin typeface="Trebuchet MS"/>
                <a:cs typeface="Trebuchet MS"/>
              </a:rPr>
              <a:t>bucle for) </a:t>
            </a:r>
            <a:r>
              <a:rPr sz="1800" i="1" dirty="0">
                <a:latin typeface="Trebuchet MS"/>
                <a:cs typeface="Trebuchet MS"/>
              </a:rPr>
              <a:t>y </a:t>
            </a:r>
            <a:r>
              <a:rPr sz="1800" i="1" spc="-5" dirty="0">
                <a:latin typeface="Trebuchet MS"/>
                <a:cs typeface="Trebuchet MS"/>
              </a:rPr>
              <a:t>que </a:t>
            </a:r>
            <a:r>
              <a:rPr sz="1800" i="1" spc="-5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nos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servirá para contar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cuántas veces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repetimos</a:t>
            </a:r>
            <a:r>
              <a:rPr sz="1800" i="1" spc="-4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las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instrucciones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del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bucle.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Hay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que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tener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cuenta</a:t>
            </a:r>
            <a:r>
              <a:rPr sz="18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que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18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un</a:t>
            </a:r>
            <a:r>
              <a:rPr sz="1800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bucle</a:t>
            </a:r>
            <a:r>
              <a:rPr sz="1800" i="1" spc="-70" dirty="0">
                <a:solidFill>
                  <a:srgbClr val="FF0000"/>
                </a:solidFill>
                <a:latin typeface="Trebuchet MS"/>
                <a:cs typeface="Trebuchet MS"/>
              </a:rPr>
              <a:t> for,</a:t>
            </a:r>
            <a:r>
              <a:rPr sz="1800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NO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se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puede</a:t>
            </a:r>
            <a:r>
              <a:rPr sz="1800" i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modificar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ni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inicio,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ni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8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final,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ni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 la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variable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del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bucle,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forma</a:t>
            </a:r>
            <a:r>
              <a:rPr sz="1800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manual.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L="927100" marR="2266950" indent="-457200">
              <a:lnSpc>
                <a:spcPct val="100000"/>
              </a:lnSpc>
            </a:pPr>
            <a:r>
              <a:rPr sz="1800" i="1" spc="-10" dirty="0">
                <a:latin typeface="Consolas"/>
                <a:cs typeface="Consolas"/>
              </a:rPr>
              <a:t>for </a:t>
            </a:r>
            <a:r>
              <a:rPr sz="1800" i="1" spc="-5" dirty="0">
                <a:latin typeface="Consolas"/>
                <a:cs typeface="Consolas"/>
              </a:rPr>
              <a:t>(inicio; condición </a:t>
            </a:r>
            <a:r>
              <a:rPr sz="1800" i="1" dirty="0">
                <a:latin typeface="Consolas"/>
                <a:cs typeface="Consolas"/>
              </a:rPr>
              <a:t>a </a:t>
            </a:r>
            <a:r>
              <a:rPr sz="1800" i="1" spc="-5" dirty="0">
                <a:latin typeface="Consolas"/>
                <a:cs typeface="Consolas"/>
              </a:rPr>
              <a:t>testear; incremento) </a:t>
            </a:r>
            <a:r>
              <a:rPr sz="1800" i="1" dirty="0">
                <a:latin typeface="Consolas"/>
                <a:cs typeface="Consolas"/>
              </a:rPr>
              <a:t>{ </a:t>
            </a:r>
            <a:r>
              <a:rPr sz="1800" i="1" spc="-975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instrucciones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dirty="0">
                <a:latin typeface="Consolas"/>
                <a:cs typeface="Consolas"/>
              </a:rPr>
              <a:t>a</a:t>
            </a:r>
            <a:r>
              <a:rPr sz="1800" i="1" spc="-20" dirty="0">
                <a:latin typeface="Consolas"/>
                <a:cs typeface="Consolas"/>
              </a:rPr>
              <a:t> </a:t>
            </a:r>
            <a:r>
              <a:rPr sz="1800" i="1" spc="-5" dirty="0">
                <a:latin typeface="Consolas"/>
                <a:cs typeface="Consolas"/>
              </a:rPr>
              <a:t>realizar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3733800"/>
            <a:ext cx="4241292" cy="2371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25667" y="3538740"/>
            <a:ext cx="3270885" cy="3319779"/>
            <a:chOff x="5725667" y="3538740"/>
            <a:chExt cx="3270885" cy="33197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5667" y="3538740"/>
              <a:ext cx="3270503" cy="33192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0739" y="3733799"/>
              <a:ext cx="2700527" cy="2921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35060"/>
            <a:ext cx="10703560" cy="4723130"/>
            <a:chOff x="0" y="2135060"/>
            <a:chExt cx="10703560" cy="4723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330196"/>
              <a:ext cx="6841235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211" y="2135060"/>
              <a:ext cx="3672840" cy="38343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5283" y="2330196"/>
              <a:ext cx="3102864" cy="32644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34880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130" dirty="0"/>
              <a:t> </a:t>
            </a:r>
            <a:r>
              <a:rPr spc="-10" dirty="0"/>
              <a:t>(FOR)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700" y="1898980"/>
            <a:ext cx="5029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Trebuchet MS"/>
                <a:cs typeface="Trebuchet MS"/>
              </a:rPr>
              <a:t>Para hacer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un cuadrado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degradado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podemos…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38515"/>
            <a:ext cx="10483850" cy="4919980"/>
            <a:chOff x="0" y="1938515"/>
            <a:chExt cx="10483850" cy="4919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" y="1938515"/>
              <a:ext cx="10145268" cy="42275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133600"/>
              <a:ext cx="9575292" cy="3657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730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75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Ejercicio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844" y="6039103"/>
            <a:ext cx="177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Degradado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229" y="6039103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Triángulo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degradado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5803" y="6022949"/>
            <a:ext cx="202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Degradado </a:t>
            </a:r>
            <a:r>
              <a:rPr sz="1800" spc="-15" dirty="0">
                <a:latin typeface="Calibri"/>
                <a:cs typeface="Calibri"/>
              </a:rPr>
              <a:t>horizontal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blanco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negro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72767"/>
            <a:ext cx="9989820" cy="5285740"/>
            <a:chOff x="0" y="1572767"/>
            <a:chExt cx="9989820" cy="5285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572767"/>
              <a:ext cx="5486400" cy="4543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728" y="2301265"/>
              <a:ext cx="4165091" cy="4326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2496311"/>
              <a:ext cx="3595115" cy="37566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71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65" dirty="0"/>
              <a:t> </a:t>
            </a:r>
            <a:r>
              <a:rPr spc="-10" dirty="0"/>
              <a:t>(FOR)</a:t>
            </a:r>
            <a:r>
              <a:rPr dirty="0"/>
              <a:t> –</a:t>
            </a:r>
            <a:r>
              <a:rPr spc="-10" dirty="0"/>
              <a:t> degradado</a:t>
            </a:r>
            <a:r>
              <a:rPr spc="-35" dirty="0"/>
              <a:t> </a:t>
            </a:r>
            <a:r>
              <a:rPr spc="-5" dirty="0"/>
              <a:t>vertical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6100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 </a:t>
            </a:r>
            <a:r>
              <a:rPr spc="-10" dirty="0"/>
              <a:t>(FOR) </a:t>
            </a:r>
            <a:r>
              <a:rPr dirty="0"/>
              <a:t>- </a:t>
            </a:r>
            <a:r>
              <a:rPr spc="-10" dirty="0"/>
              <a:t>Degradado </a:t>
            </a:r>
            <a:r>
              <a:rPr spc="-1070" dirty="0"/>
              <a:t> </a:t>
            </a:r>
            <a:r>
              <a:rPr spc="-5" dirty="0"/>
              <a:t>horizontal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blanco</a:t>
            </a:r>
            <a:r>
              <a:rPr spc="-5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negro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2272283"/>
            <a:ext cx="5052060" cy="38237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19215" y="2327208"/>
            <a:ext cx="4282440" cy="4465320"/>
            <a:chOff x="5919215" y="2327208"/>
            <a:chExt cx="4282440" cy="44653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215" y="2327208"/>
              <a:ext cx="4282440" cy="4465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4287" y="2522219"/>
              <a:ext cx="3712464" cy="3895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triángulo</a:t>
            </a:r>
            <a:r>
              <a:rPr spc="-50" dirty="0"/>
              <a:t> </a:t>
            </a:r>
            <a:r>
              <a:rPr spc="-10" dirty="0"/>
              <a:t>degradado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5285232" cy="411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53328" y="1862315"/>
            <a:ext cx="4194175" cy="4373880"/>
            <a:chOff x="6053328" y="1862315"/>
            <a:chExt cx="4194175" cy="4373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3328" y="1862315"/>
              <a:ext cx="4194048" cy="4373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2057400"/>
              <a:ext cx="3624071" cy="3803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triángulo</a:t>
            </a:r>
            <a:r>
              <a:rPr spc="-50" dirty="0"/>
              <a:t> </a:t>
            </a:r>
            <a:r>
              <a:rPr spc="-10" dirty="0"/>
              <a:t>degradado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4468" y="1365356"/>
            <a:ext cx="4567555" cy="4770755"/>
            <a:chOff x="984468" y="1365356"/>
            <a:chExt cx="4567555" cy="4770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468" y="1365356"/>
              <a:ext cx="4567500" cy="4770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524000"/>
              <a:ext cx="4070604" cy="42732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9279" y="3960888"/>
            <a:ext cx="2995422" cy="4015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79389" y="2966465"/>
            <a:ext cx="366522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rebuchet MS"/>
                <a:cs typeface="Trebuchet MS"/>
              </a:rPr>
              <a:t>¿Podemos colocar </a:t>
            </a:r>
            <a:r>
              <a:rPr sz="1800" i="1" spc="-10" dirty="0">
                <a:latin typeface="Trebuchet MS"/>
                <a:cs typeface="Trebuchet MS"/>
              </a:rPr>
              <a:t>un </a:t>
            </a:r>
            <a:r>
              <a:rPr sz="1800" i="1" dirty="0">
                <a:latin typeface="Trebuchet MS"/>
                <a:cs typeface="Trebuchet MS"/>
              </a:rPr>
              <a:t>espejo en </a:t>
            </a:r>
            <a:r>
              <a:rPr sz="1800" i="1" spc="-5" dirty="0">
                <a:latin typeface="Trebuchet MS"/>
                <a:cs typeface="Trebuchet MS"/>
              </a:rPr>
              <a:t>la 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diagonal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y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construir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el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restante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del </a:t>
            </a:r>
            <a:r>
              <a:rPr sz="1800" i="1" spc="-5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cuadrado?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Pista:</a:t>
            </a:r>
            <a:r>
              <a:rPr sz="1400" i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Debéis</a:t>
            </a:r>
            <a:r>
              <a:rPr sz="1400" i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utilizar</a:t>
            </a:r>
            <a:r>
              <a:rPr sz="1400" i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2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bucles</a:t>
            </a:r>
            <a:r>
              <a:rPr sz="1400" i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8042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70" dirty="0"/>
              <a:t> </a:t>
            </a:r>
            <a:r>
              <a:rPr spc="-10" dirty="0"/>
              <a:t>(FOR)</a:t>
            </a:r>
            <a:r>
              <a:rPr spc="-1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triángulo</a:t>
            </a:r>
            <a:r>
              <a:rPr spc="-50" dirty="0"/>
              <a:t> </a:t>
            </a:r>
            <a:r>
              <a:rPr spc="-10" dirty="0"/>
              <a:t>degradado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91" y="1676400"/>
            <a:ext cx="5196840" cy="43251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63996" y="1709978"/>
            <a:ext cx="4211320" cy="4394200"/>
            <a:chOff x="6063996" y="1709978"/>
            <a:chExt cx="4211320" cy="4394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3996" y="1709978"/>
              <a:ext cx="4210811" cy="4393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068" y="1905000"/>
              <a:ext cx="3640835" cy="3823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571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Bucle</a:t>
            </a:r>
            <a:r>
              <a:rPr spc="-120" dirty="0"/>
              <a:t> </a:t>
            </a:r>
            <a:r>
              <a:rPr spc="-5" dirty="0"/>
              <a:t>WHILE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508" y="1940064"/>
            <a:ext cx="8623935" cy="4232275"/>
            <a:chOff x="635508" y="1940064"/>
            <a:chExt cx="8623935" cy="4232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2438400"/>
              <a:ext cx="5074920" cy="3733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08" y="1953768"/>
              <a:ext cx="290322" cy="377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1940064"/>
              <a:ext cx="1162050" cy="4015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4896" y="1940064"/>
              <a:ext cx="2836926" cy="4015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0267" y="1940064"/>
              <a:ext cx="680465" cy="4015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0996" y="1940064"/>
              <a:ext cx="4338065" cy="4015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400" y="2153424"/>
              <a:ext cx="4714494" cy="40156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900928" y="2552712"/>
            <a:ext cx="3927475" cy="4075429"/>
            <a:chOff x="5900928" y="2552712"/>
            <a:chExt cx="3927475" cy="4075429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0928" y="2552712"/>
              <a:ext cx="3927348" cy="40751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0" y="2747772"/>
              <a:ext cx="3357372" cy="35052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7717" y="1707007"/>
            <a:ext cx="83597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Trebuchet MS"/>
                <a:cs typeface="Trebuchet MS"/>
              </a:rPr>
              <a:t>Ejecuta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el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código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del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while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mientras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sea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cierta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la condición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del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bucle.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¡CUIDADO!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¡Dentro de las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instrucciones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del while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tiene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que haber al menos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una que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haga avanzar al </a:t>
            </a:r>
            <a:r>
              <a:rPr sz="1400" i="1" spc="-409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bucle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hacia su final,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si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no,</a:t>
            </a:r>
            <a:r>
              <a:rPr sz="1400" i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tendremos</a:t>
            </a:r>
            <a:r>
              <a:rPr sz="1400" i="1" spc="-3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400" i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bucle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 infinito!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22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  <a:r>
              <a:rPr spc="-114" dirty="0"/>
              <a:t> </a:t>
            </a:r>
            <a:r>
              <a:rPr spc="-5" dirty="0"/>
              <a:t>condicionales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59218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352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rebuchet MS"/>
                <a:cs typeface="Trebuchet MS"/>
              </a:rPr>
              <a:t>Permiten</a:t>
            </a:r>
            <a:r>
              <a:rPr sz="1800" spc="-5" dirty="0">
                <a:latin typeface="Trebuchet MS"/>
                <a:cs typeface="Trebuchet MS"/>
              </a:rPr>
              <a:t> 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 diferenciar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acciones teniendo en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cuenta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condición. </a:t>
            </a:r>
            <a:r>
              <a:rPr sz="1800" spc="-35" dirty="0">
                <a:latin typeface="Trebuchet MS"/>
                <a:cs typeface="Trebuchet MS"/>
              </a:rPr>
              <a:t>Por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ejemplo, 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dibuja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cuadrado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elipse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dependiendo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5" dirty="0">
                <a:latin typeface="Trebuchet MS"/>
                <a:cs typeface="Trebuchet MS"/>
              </a:rPr>
              <a:t> variable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if(condición){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acciones;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 condición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expresión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da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false.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>
                <a:latin typeface="Trebuchet MS"/>
                <a:cs typeface="Trebuchet MS"/>
              </a:rPr>
              <a:t>condición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-5" dirty="0">
                <a:latin typeface="Trebuchet MS"/>
                <a:cs typeface="Trebuchet MS"/>
              </a:rPr>
              <a:t> código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este desde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apertura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corchete</a:t>
            </a:r>
            <a:r>
              <a:rPr sz="1800" dirty="0">
                <a:latin typeface="Trebuchet MS"/>
                <a:cs typeface="Trebuchet MS"/>
              </a:rPr>
              <a:t> ( {</a:t>
            </a: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hasta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final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}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),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ejecuta.</a:t>
            </a:r>
            <a:endParaRPr sz="1800">
              <a:latin typeface="Trebuchet MS"/>
              <a:cs typeface="Trebuchet MS"/>
            </a:endParaRPr>
          </a:p>
          <a:p>
            <a:pPr marL="756285" marR="27749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En </a:t>
            </a:r>
            <a:r>
              <a:rPr sz="1800" spc="-5" dirty="0">
                <a:latin typeface="Trebuchet MS"/>
                <a:cs typeface="Trebuchet MS"/>
              </a:rPr>
              <a:t>caso de </a:t>
            </a:r>
            <a:r>
              <a:rPr sz="1800" dirty="0">
                <a:latin typeface="Trebuchet MS"/>
                <a:cs typeface="Trebuchet MS"/>
              </a:rPr>
              <a:t>ser </a:t>
            </a:r>
            <a:r>
              <a:rPr sz="1800" spc="-5" dirty="0">
                <a:latin typeface="Trebuchet MS"/>
                <a:cs typeface="Trebuchet MS"/>
              </a:rPr>
              <a:t>false, el programa directamente obvia </a:t>
            </a:r>
            <a:r>
              <a:rPr sz="1800" dirty="0">
                <a:latin typeface="Trebuchet MS"/>
                <a:cs typeface="Trebuchet MS"/>
              </a:rPr>
              <a:t>las </a:t>
            </a:r>
            <a:r>
              <a:rPr sz="1800" spc="-5" dirty="0">
                <a:latin typeface="Trebuchet MS"/>
                <a:cs typeface="Trebuchet MS"/>
              </a:rPr>
              <a:t>instrucciones 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dentro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corchete.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739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SWITCH</a:t>
            </a:r>
            <a:r>
              <a:rPr spc="-120" dirty="0"/>
              <a:t> </a:t>
            </a:r>
            <a:r>
              <a:rPr spc="-5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915" y="1849877"/>
            <a:ext cx="63507" cy="6387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4400" y="1703844"/>
            <a:ext cx="8076565" cy="615315"/>
            <a:chOff x="914400" y="1703844"/>
            <a:chExt cx="8076565" cy="6153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703844"/>
              <a:ext cx="1383030" cy="4015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216" y="1703844"/>
              <a:ext cx="6881622" cy="4015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1917204"/>
              <a:ext cx="3423666" cy="4015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7717" y="1197355"/>
            <a:ext cx="837755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5" dirty="0">
                <a:latin typeface="Trebuchet MS"/>
                <a:cs typeface="Trebuchet MS"/>
              </a:rPr>
              <a:t>Evalúa</a:t>
            </a:r>
            <a:r>
              <a:rPr sz="1800" i="1" spc="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una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expresión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y </a:t>
            </a:r>
            <a:r>
              <a:rPr sz="1800" i="1" spc="-5" dirty="0">
                <a:latin typeface="Trebuchet MS"/>
                <a:cs typeface="Trebuchet MS"/>
              </a:rPr>
              <a:t>según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su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valor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la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variable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ejecuta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el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código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de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cada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i="1" dirty="0">
                <a:latin typeface="Trebuchet MS"/>
                <a:cs typeface="Trebuchet MS"/>
              </a:rPr>
              <a:t>caso</a:t>
            </a:r>
            <a:endParaRPr sz="1800">
              <a:latin typeface="Trebuchet MS"/>
              <a:cs typeface="Trebuchet MS"/>
            </a:endParaRPr>
          </a:p>
          <a:p>
            <a:pPr marL="299085" marR="29083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i="1" spc="-25" dirty="0">
                <a:solidFill>
                  <a:srgbClr val="FF0000"/>
                </a:solidFill>
                <a:latin typeface="Trebuchet MS"/>
                <a:cs typeface="Trebuchet MS"/>
              </a:rPr>
              <a:t>IMPORTANTE:</a:t>
            </a:r>
            <a:r>
              <a:rPr sz="1400" b="1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Dentro</a:t>
            </a:r>
            <a:r>
              <a:rPr sz="1400" i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de</a:t>
            </a:r>
            <a:r>
              <a:rPr sz="1400" i="1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cada</a:t>
            </a:r>
            <a:r>
              <a:rPr sz="1400" i="1" spc="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bloque</a:t>
            </a:r>
            <a:r>
              <a:rPr sz="1400" i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CASE,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tiene</a:t>
            </a:r>
            <a:r>
              <a:rPr sz="1400" i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que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haber</a:t>
            </a:r>
            <a:r>
              <a:rPr sz="1400" i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un</a:t>
            </a:r>
            <a:r>
              <a:rPr sz="1400" i="1" spc="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‘break’.</a:t>
            </a:r>
            <a:r>
              <a:rPr sz="1400" i="1" spc="-2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Si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no, se</a:t>
            </a:r>
            <a:r>
              <a:rPr sz="1400" i="1" spc="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ejecutarían</a:t>
            </a:r>
            <a:r>
              <a:rPr sz="1400" i="1" spc="-1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las </a:t>
            </a:r>
            <a:r>
              <a:rPr sz="1400" i="1" spc="-40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instrucciones</a:t>
            </a:r>
            <a:r>
              <a:rPr sz="1400" i="1" spc="-2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del</a:t>
            </a:r>
            <a:r>
              <a:rPr sz="1400" i="1" spc="-3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4F81BC"/>
                </a:solidFill>
                <a:latin typeface="Trebuchet MS"/>
                <a:cs typeface="Trebuchet MS"/>
              </a:rPr>
              <a:t>siguiente</a:t>
            </a:r>
            <a:r>
              <a:rPr sz="1400" i="1" spc="-50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bloque</a:t>
            </a:r>
            <a:r>
              <a:rPr sz="1400" i="1" spc="-15" dirty="0">
                <a:solidFill>
                  <a:srgbClr val="4F81BC"/>
                </a:solidFill>
                <a:latin typeface="Trebuchet MS"/>
                <a:cs typeface="Trebuchet MS"/>
              </a:rPr>
              <a:t> </a:t>
            </a:r>
            <a:r>
              <a:rPr sz="1400" i="1" spc="-5" dirty="0">
                <a:solidFill>
                  <a:srgbClr val="4F81BC"/>
                </a:solidFill>
                <a:latin typeface="Trebuchet MS"/>
                <a:cs typeface="Trebuchet MS"/>
              </a:rPr>
              <a:t>CASE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9808" y="2075688"/>
            <a:ext cx="10335895" cy="4782820"/>
            <a:chOff x="749808" y="2075688"/>
            <a:chExt cx="10335895" cy="47828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808" y="2218942"/>
              <a:ext cx="3569208" cy="46390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1875" y="2075688"/>
              <a:ext cx="3253612" cy="3409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6948" y="2270760"/>
              <a:ext cx="2683763" cy="28392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7" y="2761538"/>
              <a:ext cx="3291966" cy="34107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5040" y="2956560"/>
              <a:ext cx="2721864" cy="2840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39455" y="3662222"/>
              <a:ext cx="3246120" cy="3195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4527" y="3857244"/>
              <a:ext cx="2676144" cy="2839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4276166"/>
            <a:ext cx="2790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0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ias!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232" y="1348729"/>
            <a:ext cx="4886765" cy="3975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6247" y="984503"/>
            <a:ext cx="4208145" cy="2117090"/>
            <a:chOff x="6556247" y="984503"/>
            <a:chExt cx="4208145" cy="2117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6247" y="984503"/>
              <a:ext cx="4207890" cy="21167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1319" y="1179575"/>
              <a:ext cx="3637787" cy="15468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960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  <a:r>
              <a:rPr spc="-75" dirty="0"/>
              <a:t> </a:t>
            </a:r>
            <a:r>
              <a:rPr spc="-5" dirty="0"/>
              <a:t>condicionales</a:t>
            </a:r>
            <a:r>
              <a:rPr spc="-6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if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600200"/>
            <a:ext cx="6220968" cy="47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551676" y="2548172"/>
            <a:ext cx="4212590" cy="4213860"/>
            <a:chOff x="6551676" y="2548172"/>
            <a:chExt cx="4212590" cy="42138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1676" y="2548172"/>
              <a:ext cx="4212335" cy="42138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6748" y="2743199"/>
              <a:ext cx="3642359" cy="3643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6068568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821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  <a:r>
              <a:rPr spc="-80" dirty="0"/>
              <a:t> </a:t>
            </a:r>
            <a:r>
              <a:rPr spc="-5" dirty="0"/>
              <a:t>condicionales</a:t>
            </a:r>
            <a:r>
              <a:rPr spc="-75" dirty="0"/>
              <a:t> </a:t>
            </a:r>
            <a:r>
              <a:rPr spc="-5" dirty="0"/>
              <a:t>-if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43928" y="1633727"/>
            <a:ext cx="4162425" cy="4881880"/>
            <a:chOff x="7043928" y="1633727"/>
            <a:chExt cx="4162425" cy="48818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633727"/>
              <a:ext cx="4162044" cy="488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1828799"/>
              <a:ext cx="3592067" cy="4311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0173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  <a:r>
              <a:rPr spc="-70" dirty="0"/>
              <a:t> </a:t>
            </a:r>
            <a:r>
              <a:rPr spc="-5" dirty="0"/>
              <a:t>condicionales</a:t>
            </a:r>
            <a:r>
              <a:rPr spc="-6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5" dirty="0"/>
              <a:t>if/else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1365884"/>
            <a:ext cx="6899275" cy="544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rebuchet MS"/>
                <a:cs typeface="Trebuchet MS"/>
              </a:rPr>
              <a:t>Permiten </a:t>
            </a:r>
            <a:r>
              <a:rPr sz="1800" spc="-5" dirty="0">
                <a:latin typeface="Trebuchet MS"/>
                <a:cs typeface="Trebuchet MS"/>
              </a:rPr>
              <a:t>al programa </a:t>
            </a:r>
            <a:r>
              <a:rPr sz="1800" dirty="0">
                <a:latin typeface="Trebuchet MS"/>
                <a:cs typeface="Trebuchet MS"/>
              </a:rPr>
              <a:t>realizar </a:t>
            </a:r>
            <a:r>
              <a:rPr sz="1800" spc="-5" dirty="0">
                <a:latin typeface="Trebuchet MS"/>
                <a:cs typeface="Trebuchet MS"/>
              </a:rPr>
              <a:t>unas acciones </a:t>
            </a:r>
            <a:r>
              <a:rPr sz="1800" dirty="0">
                <a:latin typeface="Trebuchet MS"/>
                <a:cs typeface="Trebuchet MS"/>
              </a:rPr>
              <a:t>si se </a:t>
            </a:r>
            <a:r>
              <a:rPr sz="1800" spc="-5" dirty="0">
                <a:latin typeface="Trebuchet MS"/>
                <a:cs typeface="Trebuchet MS"/>
              </a:rPr>
              <a:t>cumple </a:t>
            </a: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condición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(acciones1)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caso</a:t>
            </a:r>
            <a:r>
              <a:rPr sz="1800" spc="-10" dirty="0">
                <a:latin typeface="Trebuchet MS"/>
                <a:cs typeface="Trebuchet MS"/>
              </a:rPr>
              <a:t> contrario </a:t>
            </a:r>
            <a:r>
              <a:rPr sz="1800" dirty="0">
                <a:latin typeface="Trebuchet MS"/>
                <a:cs typeface="Trebuchet MS"/>
              </a:rPr>
              <a:t>realizar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acciones2.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if(condición){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acciones1;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else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acciones2;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Trebuchet MS"/>
                <a:cs typeface="Trebuchet MS"/>
              </a:rPr>
              <a:t>También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podemos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encadenar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if/else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latin typeface="Consolas"/>
                <a:cs typeface="Consolas"/>
              </a:rPr>
              <a:t>if(condición){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acciones1;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else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if(condicion2){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acciones2;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else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acciones3;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63156" y="1197863"/>
            <a:ext cx="5061585" cy="5660390"/>
            <a:chOff x="6963156" y="1197863"/>
            <a:chExt cx="5061585" cy="5660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4710670"/>
              <a:ext cx="5061204" cy="21473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228" y="4905755"/>
              <a:ext cx="4491228" cy="1680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9604" y="1197863"/>
              <a:ext cx="4524756" cy="3840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4676" y="1392935"/>
              <a:ext cx="3954779" cy="3270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5180" y="1123188"/>
            <a:ext cx="4429125" cy="1829435"/>
            <a:chOff x="7155180" y="1123188"/>
            <a:chExt cx="4429125" cy="1829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5180" y="1123188"/>
              <a:ext cx="4428744" cy="18289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252" y="1318260"/>
              <a:ext cx="3858767" cy="1258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288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</a:t>
            </a:r>
            <a:r>
              <a:rPr spc="-65" dirty="0"/>
              <a:t> </a:t>
            </a:r>
            <a:r>
              <a:rPr spc="-5" dirty="0"/>
              <a:t>condicionales</a:t>
            </a:r>
            <a:r>
              <a:rPr spc="-5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spc="-5" dirty="0"/>
              <a:t>else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3" y="1458467"/>
            <a:ext cx="6193536" cy="48676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55180" y="2395677"/>
            <a:ext cx="4429125" cy="4462780"/>
            <a:chOff x="7155180" y="2395677"/>
            <a:chExt cx="4429125" cy="44627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5180" y="2395677"/>
              <a:ext cx="4428744" cy="4462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252" y="2590800"/>
              <a:ext cx="3858767" cy="403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146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Operadores</a:t>
            </a:r>
            <a:r>
              <a:rPr spc="-70" dirty="0"/>
              <a:t> </a:t>
            </a:r>
            <a:r>
              <a:rPr dirty="0"/>
              <a:t>lógicos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Y/O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4408"/>
            <a:ext cx="841375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 operador lógico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spc="-5" dirty="0">
                <a:latin typeface="Comic Sans MS"/>
                <a:cs typeface="Comic Sans MS"/>
              </a:rPr>
              <a:t>&amp;&amp;</a:t>
            </a:r>
            <a:r>
              <a:rPr sz="1800" spc="-5" dirty="0">
                <a:latin typeface="Trebuchet MS"/>
                <a:cs typeface="Trebuchet MS"/>
              </a:rPr>
              <a:t>),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hace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valor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ambas</a:t>
            </a:r>
            <a:r>
              <a:rPr sz="1800" spc="-5" dirty="0">
                <a:latin typeface="Trebuchet MS"/>
                <a:cs typeface="Trebuchet MS"/>
              </a:rPr>
              <a:t> expresiones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rebuchet MS"/>
                <a:cs typeface="Trebuchet MS"/>
              </a:rPr>
              <a:t>son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2590800"/>
            <a:ext cx="4610100" cy="4040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24728" y="2254041"/>
            <a:ext cx="4380230" cy="4604385"/>
            <a:chOff x="5824728" y="2254041"/>
            <a:chExt cx="4380230" cy="4604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4728" y="2254041"/>
              <a:ext cx="4379976" cy="46039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2449067"/>
              <a:ext cx="3810000" cy="4117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5146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Operadores</a:t>
            </a:r>
            <a:r>
              <a:rPr spc="-70" dirty="0"/>
              <a:t> </a:t>
            </a:r>
            <a:r>
              <a:rPr dirty="0"/>
              <a:t>lógicos</a:t>
            </a:r>
            <a:r>
              <a:rPr spc="-3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Y/O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898980"/>
            <a:ext cx="83426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 operador lógico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(||),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hace que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sea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 </a:t>
            </a:r>
            <a:r>
              <a:rPr sz="1800" dirty="0">
                <a:latin typeface="Trebuchet MS"/>
                <a:cs typeface="Trebuchet MS"/>
              </a:rPr>
              <a:t>la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expresión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true (verdadera).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2741676"/>
            <a:ext cx="3785616" cy="38145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03391" y="2174684"/>
            <a:ext cx="4482465" cy="4683760"/>
            <a:chOff x="5803391" y="2174684"/>
            <a:chExt cx="4482465" cy="4683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391" y="2174684"/>
              <a:ext cx="4482084" cy="4683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3" y="2369820"/>
              <a:ext cx="3912108" cy="41864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4267200" cy="48630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90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Repetición</a:t>
            </a:r>
            <a:r>
              <a:rPr spc="-7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una</a:t>
            </a:r>
            <a:r>
              <a:rPr spc="-35" dirty="0"/>
              <a:t> </a:t>
            </a:r>
            <a:r>
              <a:rPr spc="-5" dirty="0"/>
              <a:t>instrucción</a:t>
            </a:r>
            <a:r>
              <a:rPr spc="-70" dirty="0"/>
              <a:t> </a:t>
            </a:r>
            <a:r>
              <a:rPr spc="-5" dirty="0"/>
              <a:t>n-veces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26835" y="1185722"/>
            <a:ext cx="4406265" cy="5052060"/>
            <a:chOff x="5926835" y="1185722"/>
            <a:chExt cx="4406265" cy="5052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6835" y="1185722"/>
              <a:ext cx="4405884" cy="5052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1907" y="1380743"/>
              <a:ext cx="3835908" cy="44820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6900" y="6229299"/>
            <a:ext cx="8101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Operación repetida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n-veces</a:t>
            </a:r>
            <a:r>
              <a:rPr sz="18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Trebuchet MS"/>
                <a:cs typeface="Trebuchet MS"/>
              </a:rPr>
              <a:t>Patrón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rebuchet MS"/>
                <a:cs typeface="Trebuchet MS"/>
              </a:rPr>
              <a:t>ellipse (50*i,</a:t>
            </a:r>
            <a:r>
              <a:rPr sz="1800" b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50*i,</a:t>
            </a:r>
            <a:r>
              <a:rPr sz="18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50,50);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583</Words>
  <Application>Microsoft Office PowerPoint</Application>
  <PresentationFormat>Panorámica</PresentationFormat>
  <Paragraphs>77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Estructuras de control</vt:lpstr>
      <vt:lpstr>Estructuras condicionales</vt:lpstr>
      <vt:lpstr>Estructuras condicionales - if</vt:lpstr>
      <vt:lpstr>Estructuras condicionales -if</vt:lpstr>
      <vt:lpstr>Estructuras condicionales – if/else</vt:lpstr>
      <vt:lpstr>Estructuras condicionales – if / else</vt:lpstr>
      <vt:lpstr>Operadores lógicos – Y/O</vt:lpstr>
      <vt:lpstr>Operadores lógicos – Y/O</vt:lpstr>
      <vt:lpstr>Repetición de una instrucción n-veces</vt:lpstr>
      <vt:lpstr>Repetición (FOR)</vt:lpstr>
      <vt:lpstr>Repetición (FOR)</vt:lpstr>
      <vt:lpstr>Repetición (FOR)</vt:lpstr>
      <vt:lpstr>Repetición (FOR) - Ejercicio</vt:lpstr>
      <vt:lpstr>Repetición (FOR) – degradado vertical</vt:lpstr>
      <vt:lpstr>Repetición (FOR) - Degradado  horizontal de blanco a negro</vt:lpstr>
      <vt:lpstr>Repetición (FOR) – triángulo degradado</vt:lpstr>
      <vt:lpstr>Repetición (FOR) – triángulo degradado</vt:lpstr>
      <vt:lpstr>Repetición (FOR) – triángulo degradado</vt:lpstr>
      <vt:lpstr>Bucle WHILE</vt:lpstr>
      <vt:lpstr>SWITCH CASE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4</cp:revision>
  <dcterms:created xsi:type="dcterms:W3CDTF">2021-03-16T12:21:18Z</dcterms:created>
  <dcterms:modified xsi:type="dcterms:W3CDTF">2023-02-27T16:06:26Z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2021-03-16T00:00:00Z</vt:filetime>
  </property>
</Properties>
</file>