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9E879-238B-EA06-A88A-D2551B67CE77}" v="8" dt="2023-02-27T16:06:1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E079E879-238B-EA06-A88A-D2551B67CE77}"/>
    <pc:docChg chg="modSld">
      <pc:chgData name="Jordi Virgili Gomà" userId="S::jordi.virgili@udl.cat::15590814-2816-4d73-aa06-1e14496f9e19" providerId="AD" clId="Web-{E079E879-238B-EA06-A88A-D2551B67CE77}" dt="2023-02-27T16:06:12.151" v="2" actId="20577"/>
      <pc:docMkLst>
        <pc:docMk/>
      </pc:docMkLst>
      <pc:sldChg chg="modSp">
        <pc:chgData name="Jordi Virgili Gomà" userId="S::jordi.virgili@udl.cat::15590814-2816-4d73-aa06-1e14496f9e19" providerId="AD" clId="Web-{E079E879-238B-EA06-A88A-D2551B67CE77}" dt="2023-02-27T16:06:12.151" v="2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E079E879-238B-EA06-A88A-D2551B67CE77}" dt="2023-02-27T16:06:12.151" v="2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6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963" y="1365884"/>
            <a:ext cx="11206073" cy="2212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3295" cy="6867525"/>
            <a:chOff x="7420356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270"/>
            </a:xfrm>
            <a:custGeom>
              <a:avLst/>
              <a:gdLst/>
              <a:ahLst/>
              <a:cxnLst/>
              <a:rect l="l" t="t" r="r" b="b"/>
              <a:pathLst>
                <a:path w="4763770" h="3176270">
                  <a:moveTo>
                    <a:pt x="4763770" y="0"/>
                  </a:moveTo>
                  <a:lnTo>
                    <a:pt x="0" y="3175697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2" y="0"/>
                  </a:moveTo>
                  <a:lnTo>
                    <a:pt x="2042668" y="0"/>
                  </a:lnTo>
                  <a:lnTo>
                    <a:pt x="0" y="6857998"/>
                  </a:lnTo>
                  <a:lnTo>
                    <a:pt x="3006852" y="6857998"/>
                  </a:lnTo>
                  <a:lnTo>
                    <a:pt x="3006852" y="0"/>
                  </a:lnTo>
                  <a:close/>
                </a:path>
              </a:pathLst>
            </a:custGeom>
            <a:solidFill>
              <a:srgbClr val="92278F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244" y="0"/>
                  </a:moveTo>
                  <a:lnTo>
                    <a:pt x="0" y="0"/>
                  </a:lnTo>
                  <a:lnTo>
                    <a:pt x="1208024" y="6857998"/>
                  </a:lnTo>
                  <a:lnTo>
                    <a:pt x="2587244" y="6857998"/>
                  </a:lnTo>
                  <a:lnTo>
                    <a:pt x="2587244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54" y="0"/>
                  </a:moveTo>
                  <a:lnTo>
                    <a:pt x="0" y="3809998"/>
                  </a:lnTo>
                  <a:lnTo>
                    <a:pt x="3259454" y="3809998"/>
                  </a:lnTo>
                  <a:lnTo>
                    <a:pt x="3259454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8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896" y="0"/>
                  </a:moveTo>
                  <a:lnTo>
                    <a:pt x="0" y="0"/>
                  </a:lnTo>
                  <a:lnTo>
                    <a:pt x="2467355" y="6857998"/>
                  </a:lnTo>
                  <a:lnTo>
                    <a:pt x="2850896" y="6857998"/>
                  </a:lnTo>
                  <a:lnTo>
                    <a:pt x="2850896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74" y="0"/>
                  </a:moveTo>
                  <a:lnTo>
                    <a:pt x="1018921" y="0"/>
                  </a:lnTo>
                  <a:lnTo>
                    <a:pt x="0" y="6857998"/>
                  </a:lnTo>
                  <a:lnTo>
                    <a:pt x="1290574" y="6857998"/>
                  </a:lnTo>
                  <a:lnTo>
                    <a:pt x="1290574" y="0"/>
                  </a:lnTo>
                  <a:close/>
                </a:path>
              </a:pathLst>
            </a:custGeom>
            <a:solidFill>
              <a:srgbClr val="6C1C6B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6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21" y="0"/>
                  </a:moveTo>
                  <a:lnTo>
                    <a:pt x="0" y="0"/>
                  </a:lnTo>
                  <a:lnTo>
                    <a:pt x="1107185" y="6857998"/>
                  </a:lnTo>
                  <a:lnTo>
                    <a:pt x="1247521" y="6857998"/>
                  </a:lnTo>
                  <a:lnTo>
                    <a:pt x="1247521" y="0"/>
                  </a:lnTo>
                  <a:close/>
                </a:path>
              </a:pathLst>
            </a:custGeom>
            <a:solidFill>
              <a:srgbClr val="48124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53" y="0"/>
                  </a:moveTo>
                  <a:lnTo>
                    <a:pt x="0" y="3267242"/>
                  </a:lnTo>
                  <a:lnTo>
                    <a:pt x="1816353" y="3267242"/>
                  </a:lnTo>
                  <a:lnTo>
                    <a:pt x="1816353" y="0"/>
                  </a:lnTo>
                  <a:close/>
                </a:path>
              </a:pathLst>
            </a:custGeom>
            <a:solidFill>
              <a:srgbClr val="481246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07489" y="1843278"/>
            <a:ext cx="6805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 err="1"/>
              <a:t>Estructur</a:t>
            </a:r>
            <a:r>
              <a:rPr lang="es-ES" sz="5400" spc="-15" dirty="0"/>
              <a:t>e</a:t>
            </a:r>
            <a:r>
              <a:rPr sz="5400" spc="-15" dirty="0"/>
              <a:t>s</a:t>
            </a:r>
            <a:r>
              <a:rPr sz="5400" spc="-35" dirty="0"/>
              <a:t> </a:t>
            </a:r>
            <a:r>
              <a:rPr sz="5400" spc="-5" dirty="0"/>
              <a:t>de</a:t>
            </a:r>
            <a:r>
              <a:rPr sz="5400" spc="-60" dirty="0"/>
              <a:t> </a:t>
            </a:r>
            <a:r>
              <a:rPr sz="5400" spc="-15" dirty="0"/>
              <a:t>control</a:t>
            </a:r>
            <a:endParaRPr sz="5400" dirty="0"/>
          </a:p>
        </p:txBody>
      </p:sp>
      <p:sp>
        <p:nvSpPr>
          <p:cNvPr id="14" name="object 14"/>
          <p:cNvSpPr txBox="1"/>
          <p:nvPr/>
        </p:nvSpPr>
        <p:spPr>
          <a:xfrm>
            <a:off x="4381119" y="2953357"/>
            <a:ext cx="595312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20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22/2023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400" cy="101803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4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80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130" dirty="0"/>
              <a:t> </a:t>
            </a:r>
            <a:r>
              <a:rPr spc="-10" dirty="0"/>
              <a:t>(FOR)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44613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99720" algn="l"/>
              </a:tabLst>
            </a:pPr>
            <a:r>
              <a:rPr lang="es-ES" sz="1800" i="1" spc="-5" dirty="0">
                <a:latin typeface="Trebuchet MS"/>
                <a:cs typeface="Trebuchet MS"/>
              </a:rPr>
              <a:t>En la </a:t>
            </a:r>
            <a:r>
              <a:rPr lang="es-ES" sz="1800" i="1" spc="-5" dirty="0" err="1">
                <a:latin typeface="Trebuchet MS"/>
                <a:cs typeface="Trebuchet MS"/>
              </a:rPr>
              <a:t>instrucció</a:t>
            </a:r>
            <a:r>
              <a:rPr lang="es-ES" sz="1800" i="1" spc="-5" dirty="0">
                <a:latin typeface="Trebuchet MS"/>
                <a:cs typeface="Trebuchet MS"/>
              </a:rPr>
              <a:t> </a:t>
            </a:r>
            <a:r>
              <a:rPr lang="es-ES" sz="1800" i="1" spc="-5" dirty="0" err="1">
                <a:latin typeface="Trebuchet MS"/>
                <a:cs typeface="Trebuchet MS"/>
              </a:rPr>
              <a:t>for</a:t>
            </a:r>
            <a:r>
              <a:rPr lang="es-ES" sz="1800" i="1" spc="-5" dirty="0">
                <a:latin typeface="Trebuchet MS"/>
                <a:cs typeface="Trebuchet MS"/>
              </a:rPr>
              <a:t> es declara una variable (que </a:t>
            </a:r>
            <a:r>
              <a:rPr lang="es-ES" sz="1800" i="1" spc="-5" dirty="0" err="1">
                <a:latin typeface="Trebuchet MS"/>
                <a:cs typeface="Trebuchet MS"/>
              </a:rPr>
              <a:t>només</a:t>
            </a:r>
            <a:r>
              <a:rPr lang="es-ES" sz="1800" i="1" spc="-5" dirty="0">
                <a:latin typeface="Trebuchet MS"/>
                <a:cs typeface="Trebuchet MS"/>
              </a:rPr>
              <a:t> </a:t>
            </a:r>
            <a:r>
              <a:rPr lang="es-ES" sz="1800" i="1" spc="-5" dirty="0" err="1">
                <a:latin typeface="Trebuchet MS"/>
                <a:cs typeface="Trebuchet MS"/>
              </a:rPr>
              <a:t>s'usa</a:t>
            </a:r>
            <a:r>
              <a:rPr lang="es-ES" sz="1800" i="1" spc="-5" dirty="0">
                <a:latin typeface="Trebuchet MS"/>
                <a:cs typeface="Trebuchet MS"/>
              </a:rPr>
              <a:t> en el bucle </a:t>
            </a:r>
            <a:r>
              <a:rPr lang="es-ES" sz="1800" i="1" spc="-5" dirty="0" err="1">
                <a:latin typeface="Trebuchet MS"/>
                <a:cs typeface="Trebuchet MS"/>
              </a:rPr>
              <a:t>for</a:t>
            </a:r>
            <a:r>
              <a:rPr lang="es-ES" sz="1800" i="1" spc="-5" dirty="0">
                <a:latin typeface="Trebuchet MS"/>
                <a:cs typeface="Trebuchet MS"/>
              </a:rPr>
              <a:t>) i que </a:t>
            </a:r>
            <a:r>
              <a:rPr lang="es-ES" sz="1800" i="1" spc="-5" dirty="0" err="1">
                <a:latin typeface="Trebuchet MS"/>
                <a:cs typeface="Trebuchet MS"/>
              </a:rPr>
              <a:t>ens</a:t>
            </a:r>
            <a:r>
              <a:rPr lang="es-ES" sz="1800" i="1" spc="-5" dirty="0">
                <a:latin typeface="Trebuchet MS"/>
                <a:cs typeface="Trebuchet MS"/>
              </a:rPr>
              <a:t> </a:t>
            </a:r>
            <a:r>
              <a:rPr lang="es-ES" sz="1800" i="1" spc="-5" dirty="0" err="1">
                <a:latin typeface="Trebuchet MS"/>
                <a:cs typeface="Trebuchet MS"/>
              </a:rPr>
              <a:t>servirà</a:t>
            </a:r>
            <a:r>
              <a:rPr lang="es-ES" sz="1800" i="1" spc="-5" dirty="0">
                <a:latin typeface="Trebuchet MS"/>
                <a:cs typeface="Trebuchet MS"/>
              </a:rPr>
              <a:t> per </a:t>
            </a:r>
            <a:r>
              <a:rPr lang="es-ES" sz="1800" i="1" spc="-5" dirty="0" err="1">
                <a:latin typeface="Trebuchet MS"/>
                <a:cs typeface="Trebuchet MS"/>
              </a:rPr>
              <a:t>comptar</a:t>
            </a:r>
            <a:r>
              <a:rPr lang="es-ES" sz="1800" i="1" spc="-5" dirty="0">
                <a:latin typeface="Trebuchet MS"/>
                <a:cs typeface="Trebuchet MS"/>
              </a:rPr>
              <a:t> </a:t>
            </a:r>
            <a:r>
              <a:rPr lang="es-ES" sz="1800" i="1" spc="-5" dirty="0" err="1">
                <a:latin typeface="Trebuchet MS"/>
                <a:cs typeface="Trebuchet MS"/>
              </a:rPr>
              <a:t>quantes</a:t>
            </a:r>
            <a:r>
              <a:rPr lang="es-ES" sz="1800" i="1" spc="-5" dirty="0">
                <a:latin typeface="Trebuchet MS"/>
                <a:cs typeface="Trebuchet MS"/>
              </a:rPr>
              <a:t> </a:t>
            </a:r>
            <a:r>
              <a:rPr lang="es-ES" sz="1800" i="1" spc="-5" dirty="0" err="1">
                <a:latin typeface="Trebuchet MS"/>
                <a:cs typeface="Trebuchet MS"/>
              </a:rPr>
              <a:t>vegades</a:t>
            </a:r>
            <a:r>
              <a:rPr lang="es-ES" sz="1800" i="1" spc="-5" dirty="0">
                <a:latin typeface="Trebuchet MS"/>
                <a:cs typeface="Trebuchet MS"/>
              </a:rPr>
              <a:t> </a:t>
            </a:r>
            <a:r>
              <a:rPr lang="es-ES" sz="1800" i="1" spc="-5" dirty="0" err="1">
                <a:latin typeface="Trebuchet MS"/>
                <a:cs typeface="Trebuchet MS"/>
              </a:rPr>
              <a:t>repetim</a:t>
            </a:r>
            <a:r>
              <a:rPr lang="es-ES" sz="1800" i="1" spc="-5" dirty="0">
                <a:latin typeface="Trebuchet MS"/>
                <a:cs typeface="Trebuchet MS"/>
              </a:rPr>
              <a:t> les </a:t>
            </a:r>
            <a:r>
              <a:rPr lang="es-ES" sz="1800" i="1" spc="-5" dirty="0" err="1">
                <a:latin typeface="Trebuchet MS"/>
                <a:cs typeface="Trebuchet MS"/>
              </a:rPr>
              <a:t>instruccions</a:t>
            </a:r>
            <a:r>
              <a:rPr lang="es-ES" sz="1800" i="1" spc="-5" dirty="0">
                <a:latin typeface="Trebuchet MS"/>
                <a:cs typeface="Trebuchet MS"/>
              </a:rPr>
              <a:t> de </a:t>
            </a:r>
            <a:r>
              <a:rPr lang="es-ES" sz="1800" i="1" spc="-5" dirty="0" err="1">
                <a:latin typeface="Trebuchet MS"/>
                <a:cs typeface="Trebuchet MS"/>
              </a:rPr>
              <a:t>l'bucle</a:t>
            </a:r>
            <a:r>
              <a:rPr sz="1800" i="1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 marR="2077720" indent="-457834">
              <a:lnSpc>
                <a:spcPct val="100000"/>
              </a:lnSpc>
            </a:pPr>
            <a:r>
              <a:rPr sz="1800" i="1" spc="-5" dirty="0">
                <a:latin typeface="Consolas"/>
                <a:cs typeface="Consolas"/>
              </a:rPr>
              <a:t>for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(</a:t>
            </a:r>
            <a:r>
              <a:rPr sz="1800" i="1" spc="-5" dirty="0" err="1">
                <a:latin typeface="Consolas"/>
                <a:cs typeface="Consolas"/>
              </a:rPr>
              <a:t>inici</a:t>
            </a:r>
            <a:r>
              <a:rPr sz="1800" i="1" spc="-5" dirty="0">
                <a:latin typeface="Consolas"/>
                <a:cs typeface="Consolas"/>
              </a:rPr>
              <a:t>;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 err="1">
                <a:latin typeface="Consolas"/>
                <a:cs typeface="Consolas"/>
              </a:rPr>
              <a:t>condició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test</a:t>
            </a:r>
            <a:r>
              <a:rPr lang="es-ES" sz="1800" i="1" spc="-5" dirty="0">
                <a:latin typeface="Consolas"/>
                <a:cs typeface="Consolas"/>
              </a:rPr>
              <a:t>a</a:t>
            </a:r>
            <a:r>
              <a:rPr sz="1800" i="1" spc="-5" dirty="0">
                <a:latin typeface="Consolas"/>
                <a:cs typeface="Consolas"/>
              </a:rPr>
              <a:t>r;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increment</a:t>
            </a:r>
            <a:r>
              <a:rPr lang="es-ES" sz="1800" i="1" spc="-5" dirty="0">
                <a:latin typeface="Consolas"/>
                <a:cs typeface="Consolas"/>
              </a:rPr>
              <a:t>a</a:t>
            </a:r>
            <a:r>
              <a:rPr sz="1800" i="1" spc="-5" dirty="0">
                <a:latin typeface="Consolas"/>
                <a:cs typeface="Consolas"/>
              </a:rPr>
              <a:t>)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{ </a:t>
            </a:r>
            <a:r>
              <a:rPr sz="1800" i="1" spc="-975" dirty="0">
                <a:latin typeface="Consolas"/>
                <a:cs typeface="Consolas"/>
              </a:rPr>
              <a:t> </a:t>
            </a:r>
            <a:r>
              <a:rPr sz="1800" i="1" spc="-5" dirty="0" err="1">
                <a:latin typeface="Consolas"/>
                <a:cs typeface="Consolas"/>
              </a:rPr>
              <a:t>instruccions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 err="1">
                <a:latin typeface="Consolas"/>
                <a:cs typeface="Consolas"/>
              </a:rPr>
              <a:t>reali</a:t>
            </a:r>
            <a:r>
              <a:rPr lang="es-ES" sz="1800" i="1" spc="-5" dirty="0">
                <a:latin typeface="Consolas"/>
                <a:cs typeface="Consolas"/>
              </a:rPr>
              <a:t>t</a:t>
            </a:r>
            <a:r>
              <a:rPr sz="1800" i="1" spc="-5" dirty="0" err="1">
                <a:latin typeface="Consolas"/>
                <a:cs typeface="Consolas"/>
              </a:rPr>
              <a:t>zar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3733800"/>
            <a:ext cx="4241292" cy="23713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696711" y="3090646"/>
            <a:ext cx="3188335" cy="3401695"/>
            <a:chOff x="5696711" y="3090646"/>
            <a:chExt cx="3188335" cy="34016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6711" y="3090646"/>
              <a:ext cx="3188335" cy="3401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1783" y="3285744"/>
              <a:ext cx="2618232" cy="28315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80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130" dirty="0"/>
              <a:t> </a:t>
            </a:r>
            <a:r>
              <a:rPr spc="-10" dirty="0"/>
              <a:t>(FOR)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963" y="1365884"/>
            <a:ext cx="8635365" cy="221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431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i="1" dirty="0">
                <a:latin typeface="Trebuchet MS"/>
                <a:cs typeface="Trebuchet MS"/>
              </a:rPr>
              <a:t>En la </a:t>
            </a:r>
            <a:r>
              <a:rPr lang="es-ES" sz="1800" i="1" dirty="0" err="1">
                <a:latin typeface="Trebuchet MS"/>
                <a:cs typeface="Trebuchet MS"/>
              </a:rPr>
              <a:t>instrucció</a:t>
            </a:r>
            <a:r>
              <a:rPr lang="es-ES" sz="1800" i="1" dirty="0">
                <a:latin typeface="Trebuchet MS"/>
                <a:cs typeface="Trebuchet MS"/>
              </a:rPr>
              <a:t> </a:t>
            </a:r>
            <a:r>
              <a:rPr lang="es-ES" sz="1800" i="1" dirty="0" err="1">
                <a:latin typeface="Trebuchet MS"/>
                <a:cs typeface="Trebuchet MS"/>
              </a:rPr>
              <a:t>for</a:t>
            </a:r>
            <a:r>
              <a:rPr lang="es-ES" sz="1800" i="1" dirty="0">
                <a:latin typeface="Trebuchet MS"/>
                <a:cs typeface="Trebuchet MS"/>
              </a:rPr>
              <a:t> </a:t>
            </a:r>
            <a:r>
              <a:rPr lang="es-ES" sz="1800" i="1" dirty="0" err="1">
                <a:latin typeface="Trebuchet MS"/>
                <a:cs typeface="Trebuchet MS"/>
              </a:rPr>
              <a:t>s'usa</a:t>
            </a:r>
            <a:r>
              <a:rPr lang="es-ES" sz="1800" i="1" dirty="0">
                <a:latin typeface="Trebuchet MS"/>
                <a:cs typeface="Trebuchet MS"/>
              </a:rPr>
              <a:t> una variable (que </a:t>
            </a:r>
            <a:r>
              <a:rPr lang="es-ES" sz="1800" i="1" dirty="0" err="1">
                <a:latin typeface="Trebuchet MS"/>
                <a:cs typeface="Trebuchet MS"/>
              </a:rPr>
              <a:t>només</a:t>
            </a:r>
            <a:r>
              <a:rPr lang="es-ES" sz="1800" i="1" dirty="0">
                <a:latin typeface="Trebuchet MS"/>
                <a:cs typeface="Trebuchet MS"/>
              </a:rPr>
              <a:t> </a:t>
            </a:r>
            <a:r>
              <a:rPr lang="es-ES" sz="1800" i="1" dirty="0" err="1">
                <a:latin typeface="Trebuchet MS"/>
                <a:cs typeface="Trebuchet MS"/>
              </a:rPr>
              <a:t>s'usa</a:t>
            </a:r>
            <a:r>
              <a:rPr lang="es-ES" sz="1800" i="1" dirty="0">
                <a:latin typeface="Trebuchet MS"/>
                <a:cs typeface="Trebuchet MS"/>
              </a:rPr>
              <a:t> en el bucle </a:t>
            </a:r>
            <a:r>
              <a:rPr lang="es-ES" sz="1800" i="1" dirty="0" err="1">
                <a:latin typeface="Trebuchet MS"/>
                <a:cs typeface="Trebuchet MS"/>
              </a:rPr>
              <a:t>for</a:t>
            </a:r>
            <a:r>
              <a:rPr lang="es-ES" sz="1800" i="1" dirty="0">
                <a:latin typeface="Trebuchet MS"/>
                <a:cs typeface="Trebuchet MS"/>
              </a:rPr>
              <a:t>) i que </a:t>
            </a:r>
            <a:r>
              <a:rPr lang="es-ES" sz="1800" i="1" dirty="0" err="1">
                <a:latin typeface="Trebuchet MS"/>
                <a:cs typeface="Trebuchet MS"/>
              </a:rPr>
              <a:t>ens</a:t>
            </a:r>
            <a:r>
              <a:rPr lang="es-ES" sz="1800" i="1" dirty="0">
                <a:latin typeface="Trebuchet MS"/>
                <a:cs typeface="Trebuchet MS"/>
              </a:rPr>
              <a:t> </a:t>
            </a:r>
            <a:r>
              <a:rPr lang="es-ES" sz="1800" i="1" dirty="0" err="1">
                <a:latin typeface="Trebuchet MS"/>
                <a:cs typeface="Trebuchet MS"/>
              </a:rPr>
              <a:t>servirà</a:t>
            </a:r>
            <a:r>
              <a:rPr lang="es-ES" sz="1800" i="1" dirty="0">
                <a:latin typeface="Trebuchet MS"/>
                <a:cs typeface="Trebuchet MS"/>
              </a:rPr>
              <a:t> per </a:t>
            </a:r>
            <a:r>
              <a:rPr lang="es-ES" sz="1800" i="1" dirty="0" err="1">
                <a:latin typeface="Trebuchet MS"/>
                <a:cs typeface="Trebuchet MS"/>
              </a:rPr>
              <a:t>comptar</a:t>
            </a:r>
            <a:r>
              <a:rPr lang="es-ES" sz="1800" i="1" dirty="0">
                <a:latin typeface="Trebuchet MS"/>
                <a:cs typeface="Trebuchet MS"/>
              </a:rPr>
              <a:t> </a:t>
            </a:r>
            <a:r>
              <a:rPr lang="es-ES" sz="1800" i="1" dirty="0" err="1">
                <a:latin typeface="Trebuchet MS"/>
                <a:cs typeface="Trebuchet MS"/>
              </a:rPr>
              <a:t>quantes</a:t>
            </a:r>
            <a:r>
              <a:rPr lang="es-ES" sz="1800" i="1" dirty="0">
                <a:latin typeface="Trebuchet MS"/>
                <a:cs typeface="Trebuchet MS"/>
              </a:rPr>
              <a:t> </a:t>
            </a:r>
            <a:r>
              <a:rPr lang="es-ES" sz="1800" i="1" dirty="0" err="1">
                <a:latin typeface="Trebuchet MS"/>
                <a:cs typeface="Trebuchet MS"/>
              </a:rPr>
              <a:t>vegades</a:t>
            </a:r>
            <a:r>
              <a:rPr lang="es-ES" sz="1800" i="1" dirty="0">
                <a:latin typeface="Trebuchet MS"/>
                <a:cs typeface="Trebuchet MS"/>
              </a:rPr>
              <a:t> </a:t>
            </a:r>
            <a:r>
              <a:rPr lang="es-ES" sz="1800" i="1" dirty="0" err="1">
                <a:latin typeface="Trebuchet MS"/>
                <a:cs typeface="Trebuchet MS"/>
              </a:rPr>
              <a:t>repetim</a:t>
            </a:r>
            <a:r>
              <a:rPr lang="es-ES" sz="1800" i="1" dirty="0">
                <a:latin typeface="Trebuchet MS"/>
                <a:cs typeface="Trebuchet MS"/>
              </a:rPr>
              <a:t> les </a:t>
            </a:r>
            <a:r>
              <a:rPr lang="es-ES" sz="1800" i="1" dirty="0" err="1">
                <a:latin typeface="Trebuchet MS"/>
                <a:cs typeface="Trebuchet MS"/>
              </a:rPr>
              <a:t>instruccions</a:t>
            </a:r>
            <a:r>
              <a:rPr lang="es-ES" sz="1800" i="1" dirty="0">
                <a:latin typeface="Trebuchet MS"/>
                <a:cs typeface="Trebuchet MS"/>
              </a:rPr>
              <a:t> de </a:t>
            </a:r>
            <a:r>
              <a:rPr lang="es-ES" sz="1800" i="1" dirty="0" err="1">
                <a:latin typeface="Trebuchet MS"/>
                <a:cs typeface="Trebuchet MS"/>
              </a:rPr>
              <a:t>l'bucle</a:t>
            </a:r>
            <a:r>
              <a:rPr sz="1800" i="1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Cal </a:t>
            </a:r>
            <a:r>
              <a:rPr lang="es-ES" sz="1800" i="1" spc="-5" dirty="0" err="1">
                <a:solidFill>
                  <a:srgbClr val="FF0000"/>
                </a:solidFill>
                <a:latin typeface="Trebuchet MS"/>
                <a:cs typeface="Trebuchet MS"/>
              </a:rPr>
              <a:t>tenir</a:t>
            </a:r>
            <a:r>
              <a:rPr lang="es-ES"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 en </a:t>
            </a:r>
            <a:r>
              <a:rPr lang="es-ES" sz="1800" i="1" spc="-5" dirty="0" err="1">
                <a:solidFill>
                  <a:srgbClr val="FF0000"/>
                </a:solidFill>
                <a:latin typeface="Trebuchet MS"/>
                <a:cs typeface="Trebuchet MS"/>
              </a:rPr>
              <a:t>compte</a:t>
            </a:r>
            <a:r>
              <a:rPr lang="es-ES"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 que en un bucle </a:t>
            </a:r>
            <a:r>
              <a:rPr lang="es-ES" sz="1800" i="1" spc="-5" dirty="0" err="1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lang="es-ES"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, NO es </a:t>
            </a:r>
            <a:r>
              <a:rPr lang="es-ES" sz="1800" i="1" spc="-5" dirty="0" err="1">
                <a:solidFill>
                  <a:srgbClr val="FF0000"/>
                </a:solidFill>
                <a:latin typeface="Trebuchet MS"/>
                <a:cs typeface="Trebuchet MS"/>
              </a:rPr>
              <a:t>pot</a:t>
            </a:r>
            <a:r>
              <a:rPr lang="es-ES"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 modificar ni </a:t>
            </a:r>
            <a:r>
              <a:rPr lang="es-ES" sz="1800" i="1" spc="-5" dirty="0" err="1">
                <a:solidFill>
                  <a:srgbClr val="FF0000"/>
                </a:solidFill>
                <a:latin typeface="Trebuchet MS"/>
                <a:cs typeface="Trebuchet MS"/>
              </a:rPr>
              <a:t>l'inici,i</a:t>
            </a:r>
            <a:r>
              <a:rPr lang="es-ES"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 el final, ni la variable de bucle, de forma manual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 marR="2266950" indent="-457200">
              <a:lnSpc>
                <a:spcPct val="100000"/>
              </a:lnSpc>
            </a:pPr>
            <a:r>
              <a:rPr sz="1800" i="1" spc="-10" dirty="0">
                <a:latin typeface="Consolas"/>
                <a:cs typeface="Consolas"/>
              </a:rPr>
              <a:t>for </a:t>
            </a:r>
            <a:r>
              <a:rPr sz="1800" i="1" spc="-5" dirty="0">
                <a:latin typeface="Consolas"/>
                <a:cs typeface="Consolas"/>
              </a:rPr>
              <a:t>(</a:t>
            </a:r>
            <a:r>
              <a:rPr sz="1800" i="1" spc="-5" dirty="0" err="1">
                <a:latin typeface="Consolas"/>
                <a:cs typeface="Consolas"/>
              </a:rPr>
              <a:t>inici</a:t>
            </a:r>
            <a:r>
              <a:rPr sz="1800" i="1" spc="-5" dirty="0">
                <a:latin typeface="Consolas"/>
                <a:cs typeface="Consolas"/>
              </a:rPr>
              <a:t>; </a:t>
            </a:r>
            <a:r>
              <a:rPr sz="1800" i="1" spc="-5" dirty="0" err="1">
                <a:latin typeface="Consolas"/>
                <a:cs typeface="Consolas"/>
              </a:rPr>
              <a:t>condició</a:t>
            </a:r>
            <a:r>
              <a:rPr sz="1800" i="1" spc="-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 </a:t>
            </a:r>
            <a:r>
              <a:rPr sz="1800" i="1" spc="-5" dirty="0" err="1">
                <a:latin typeface="Consolas"/>
                <a:cs typeface="Consolas"/>
              </a:rPr>
              <a:t>testar</a:t>
            </a:r>
            <a:r>
              <a:rPr sz="1800" i="1" spc="-5" dirty="0">
                <a:latin typeface="Consolas"/>
                <a:cs typeface="Consolas"/>
              </a:rPr>
              <a:t>; increment) </a:t>
            </a:r>
            <a:r>
              <a:rPr sz="1800" i="1" dirty="0">
                <a:latin typeface="Consolas"/>
                <a:cs typeface="Consolas"/>
              </a:rPr>
              <a:t>{ </a:t>
            </a:r>
            <a:r>
              <a:rPr sz="1800" i="1" spc="-975" dirty="0">
                <a:latin typeface="Consolas"/>
                <a:cs typeface="Consolas"/>
              </a:rPr>
              <a:t> </a:t>
            </a:r>
            <a:r>
              <a:rPr sz="1800" i="1" spc="-5" dirty="0" err="1">
                <a:latin typeface="Consolas"/>
                <a:cs typeface="Consolas"/>
              </a:rPr>
              <a:t>instruccions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 err="1">
                <a:latin typeface="Consolas"/>
                <a:cs typeface="Consolas"/>
              </a:rPr>
              <a:t>reali</a:t>
            </a:r>
            <a:r>
              <a:rPr lang="es-ES" sz="1800" i="1" spc="-5" dirty="0">
                <a:latin typeface="Consolas"/>
                <a:cs typeface="Consolas"/>
              </a:rPr>
              <a:t>t</a:t>
            </a:r>
            <a:r>
              <a:rPr sz="1800" i="1" spc="-5" dirty="0" err="1">
                <a:latin typeface="Consolas"/>
                <a:cs typeface="Consolas"/>
              </a:rPr>
              <a:t>zar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" y="3733800"/>
            <a:ext cx="4241292" cy="23713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25667" y="3538740"/>
            <a:ext cx="3270885" cy="3319779"/>
            <a:chOff x="5725667" y="3538740"/>
            <a:chExt cx="3270885" cy="33197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5667" y="3538740"/>
              <a:ext cx="3270503" cy="33192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0739" y="3733799"/>
              <a:ext cx="2700527" cy="2921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35060"/>
            <a:ext cx="10703560" cy="4723130"/>
            <a:chOff x="0" y="2135060"/>
            <a:chExt cx="10703560" cy="4723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330196"/>
              <a:ext cx="6841235" cy="3505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211" y="2135060"/>
              <a:ext cx="3672840" cy="38343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5283" y="2330196"/>
              <a:ext cx="3102864" cy="32644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80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130" dirty="0"/>
              <a:t> </a:t>
            </a:r>
            <a:r>
              <a:rPr spc="-10" dirty="0"/>
              <a:t>(FOR)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700" y="1898980"/>
            <a:ext cx="5029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it-IT" sz="1800" i="1" spc="-5" dirty="0">
                <a:latin typeface="Trebuchet MS"/>
                <a:cs typeface="Trebuchet MS"/>
              </a:rPr>
              <a:t>Per fer un quadrat degradat podem </a:t>
            </a:r>
            <a:r>
              <a:rPr sz="1800" i="1" spc="-5" dirty="0">
                <a:latin typeface="Trebuchet MS"/>
                <a:cs typeface="Trebuchet MS"/>
              </a:rPr>
              <a:t>…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38515"/>
            <a:ext cx="10483850" cy="4919980"/>
            <a:chOff x="0" y="1938515"/>
            <a:chExt cx="10483850" cy="4919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1938515"/>
              <a:ext cx="10145268" cy="42275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2133600"/>
              <a:ext cx="9575292" cy="3657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730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75" dirty="0"/>
              <a:t> </a:t>
            </a:r>
            <a:r>
              <a:rPr spc="-10" dirty="0"/>
              <a:t>(FOR)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E</a:t>
            </a:r>
            <a:r>
              <a:rPr lang="es-ES" spc="-5" dirty="0"/>
              <a:t>x</a:t>
            </a:r>
            <a:r>
              <a:rPr spc="-5" dirty="0" err="1"/>
              <a:t>ercici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844" y="6039103"/>
            <a:ext cx="177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err="1">
                <a:latin typeface="Calibri"/>
                <a:cs typeface="Calibri"/>
              </a:rPr>
              <a:t>Degrada</a:t>
            </a:r>
            <a:r>
              <a:rPr lang="es-ES"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7229" y="6039103"/>
            <a:ext cx="193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Tri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sz="1800" spc="-15" dirty="0" err="1">
                <a:latin typeface="Calibri"/>
                <a:cs typeface="Calibri"/>
              </a:rPr>
              <a:t>ngl</a:t>
            </a:r>
            <a:r>
              <a:rPr lang="es-ES" sz="1800" spc="-1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degrada</a:t>
            </a:r>
            <a:r>
              <a:rPr lang="es-ES" sz="1800" spc="-10" dirty="0">
                <a:latin typeface="Calibri"/>
                <a:cs typeface="Calibri"/>
              </a:rPr>
              <a:t>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5803" y="6022949"/>
            <a:ext cx="2027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 err="1">
                <a:latin typeface="Calibri"/>
                <a:cs typeface="Calibri"/>
              </a:rPr>
              <a:t>Degrada</a:t>
            </a:r>
            <a:r>
              <a:rPr lang="es-ES" sz="1800" spc="-1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 err="1">
                <a:latin typeface="Calibri"/>
                <a:cs typeface="Calibri"/>
              </a:rPr>
              <a:t>hori</a:t>
            </a:r>
            <a:r>
              <a:rPr lang="es-ES" sz="1800" spc="-15" dirty="0" err="1">
                <a:latin typeface="Calibri"/>
                <a:cs typeface="Calibri"/>
              </a:rPr>
              <a:t>tz</a:t>
            </a:r>
            <a:r>
              <a:rPr sz="1800" spc="-15" dirty="0" err="1">
                <a:latin typeface="Calibri"/>
                <a:cs typeface="Calibri"/>
              </a:rPr>
              <a:t>ontal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blanc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 err="1">
                <a:latin typeface="Calibri"/>
                <a:cs typeface="Calibri"/>
              </a:rPr>
              <a:t>negr</a:t>
            </a:r>
            <a:r>
              <a:rPr lang="es-ES" sz="1800" spc="-5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72767"/>
            <a:ext cx="9989820" cy="5285740"/>
            <a:chOff x="0" y="1572767"/>
            <a:chExt cx="9989820" cy="5285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572767"/>
              <a:ext cx="5486400" cy="45430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728" y="2301265"/>
              <a:ext cx="4165091" cy="43266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2496311"/>
              <a:ext cx="3595115" cy="37566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771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65" dirty="0"/>
              <a:t> </a:t>
            </a:r>
            <a:r>
              <a:rPr spc="-10" dirty="0"/>
              <a:t>(FOR)</a:t>
            </a:r>
            <a:r>
              <a:rPr dirty="0"/>
              <a:t> –</a:t>
            </a:r>
            <a:r>
              <a:rPr spc="-10" dirty="0"/>
              <a:t> </a:t>
            </a:r>
            <a:r>
              <a:rPr spc="-10" dirty="0" err="1"/>
              <a:t>degrada</a:t>
            </a:r>
            <a:r>
              <a:rPr lang="es-ES" spc="-10" dirty="0"/>
              <a:t>t</a:t>
            </a:r>
            <a:r>
              <a:rPr spc="-35" dirty="0"/>
              <a:t> </a:t>
            </a:r>
            <a:r>
              <a:rPr spc="-5" dirty="0"/>
              <a:t>vertical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61004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5" dirty="0"/>
              <a:t> </a:t>
            </a:r>
            <a:r>
              <a:rPr spc="-10" dirty="0"/>
              <a:t>(FOR) </a:t>
            </a:r>
            <a:r>
              <a:rPr dirty="0"/>
              <a:t>- </a:t>
            </a:r>
            <a:r>
              <a:rPr spc="-10" dirty="0" err="1"/>
              <a:t>Degrada</a:t>
            </a:r>
            <a:r>
              <a:rPr lang="es-ES" spc="-10" dirty="0"/>
              <a:t>t</a:t>
            </a:r>
            <a:r>
              <a:rPr spc="-10" dirty="0"/>
              <a:t> </a:t>
            </a:r>
            <a:r>
              <a:rPr spc="-1070" dirty="0"/>
              <a:t> </a:t>
            </a:r>
            <a:r>
              <a:rPr spc="-5" dirty="0"/>
              <a:t>horizontal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blanc</a:t>
            </a:r>
            <a:r>
              <a:rPr spc="-5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 err="1"/>
              <a:t>negr</a:t>
            </a:r>
            <a:r>
              <a:rPr lang="es-ES" spc="-5" dirty="0"/>
              <a:t>e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" y="2272283"/>
            <a:ext cx="5052060" cy="38237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919215" y="2327208"/>
            <a:ext cx="4282440" cy="4465320"/>
            <a:chOff x="5919215" y="2327208"/>
            <a:chExt cx="4282440" cy="44653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215" y="2327208"/>
              <a:ext cx="4282440" cy="4465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4287" y="2522219"/>
              <a:ext cx="3712464" cy="3895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804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70" dirty="0"/>
              <a:t> </a:t>
            </a:r>
            <a:r>
              <a:rPr spc="-10" dirty="0"/>
              <a:t>(FOR)</a:t>
            </a:r>
            <a:r>
              <a:rPr spc="-1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tri</a:t>
            </a:r>
            <a:r>
              <a:rPr lang="es-ES" spc="-5" dirty="0"/>
              <a:t>a</a:t>
            </a:r>
            <a:r>
              <a:rPr spc="-5" dirty="0" err="1"/>
              <a:t>ngl</a:t>
            </a:r>
            <a:r>
              <a:rPr lang="es-ES" spc="-5" dirty="0"/>
              <a:t>e</a:t>
            </a:r>
            <a:r>
              <a:rPr spc="-50" dirty="0"/>
              <a:t> </a:t>
            </a:r>
            <a:r>
              <a:rPr spc="-10" dirty="0" err="1"/>
              <a:t>degrada</a:t>
            </a:r>
            <a:r>
              <a:rPr lang="es-ES" spc="-10" dirty="0"/>
              <a:t>t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5285232" cy="411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53328" y="1862315"/>
            <a:ext cx="4194175" cy="4373880"/>
            <a:chOff x="6053328" y="1862315"/>
            <a:chExt cx="4194175" cy="43738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3328" y="1862315"/>
              <a:ext cx="4194048" cy="4373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2057400"/>
              <a:ext cx="3624071" cy="3803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804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70" dirty="0"/>
              <a:t> </a:t>
            </a:r>
            <a:r>
              <a:rPr spc="-10" dirty="0"/>
              <a:t>(FOR)</a:t>
            </a:r>
            <a:r>
              <a:rPr spc="-1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tri</a:t>
            </a:r>
            <a:r>
              <a:rPr lang="es-ES" spc="-5" dirty="0"/>
              <a:t>a</a:t>
            </a:r>
            <a:r>
              <a:rPr spc="-5" dirty="0" err="1"/>
              <a:t>ngl</a:t>
            </a:r>
            <a:r>
              <a:rPr lang="es-ES" spc="-5" dirty="0"/>
              <a:t>e</a:t>
            </a:r>
            <a:r>
              <a:rPr spc="-50" dirty="0"/>
              <a:t> </a:t>
            </a:r>
            <a:r>
              <a:rPr spc="-10" dirty="0" err="1"/>
              <a:t>degrada</a:t>
            </a:r>
            <a:r>
              <a:rPr lang="es-ES" spc="-10" dirty="0"/>
              <a:t>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984468" y="1365356"/>
            <a:ext cx="4567555" cy="4770755"/>
            <a:chOff x="984468" y="1365356"/>
            <a:chExt cx="4567555" cy="4770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468" y="1365356"/>
              <a:ext cx="4567500" cy="4770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1524000"/>
              <a:ext cx="4070604" cy="42732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79389" y="2966465"/>
            <a:ext cx="3665220" cy="1361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800" i="1" spc="-5" dirty="0" err="1">
                <a:latin typeface="Trebuchet MS"/>
                <a:cs typeface="Trebuchet MS"/>
              </a:rPr>
              <a:t>Podem</a:t>
            </a:r>
            <a:r>
              <a:rPr lang="es-ES" sz="1800" i="1" spc="-5" dirty="0">
                <a:latin typeface="Trebuchet MS"/>
                <a:cs typeface="Trebuchet MS"/>
              </a:rPr>
              <a:t> posar un mirall a la diagonal i construir el </a:t>
            </a:r>
            <a:r>
              <a:rPr lang="es-ES" sz="1800" i="1" spc="-5" dirty="0" err="1">
                <a:latin typeface="Trebuchet MS"/>
                <a:cs typeface="Trebuchet MS"/>
              </a:rPr>
              <a:t>restant</a:t>
            </a:r>
            <a:r>
              <a:rPr lang="es-ES" sz="1800" i="1" spc="-5" dirty="0">
                <a:latin typeface="Trebuchet MS"/>
                <a:cs typeface="Trebuchet MS"/>
              </a:rPr>
              <a:t> de </a:t>
            </a:r>
            <a:r>
              <a:rPr lang="es-ES" sz="1800" i="1" spc="-5" dirty="0" err="1">
                <a:latin typeface="Trebuchet MS"/>
                <a:cs typeface="Trebuchet MS"/>
              </a:rPr>
              <a:t>l'quadrat</a:t>
            </a:r>
            <a:r>
              <a:rPr lang="es-ES" sz="1800" i="1" spc="-5" dirty="0">
                <a:latin typeface="Trebuchet MS"/>
                <a:cs typeface="Trebuchet MS"/>
              </a:rPr>
              <a:t>?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ES" i="1" spc="-5" dirty="0">
              <a:solidFill>
                <a:srgbClr val="4F81BC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Pista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:</a:t>
            </a:r>
            <a:r>
              <a:rPr sz="1400" i="1" spc="-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Fer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servir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2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bucles</a:t>
            </a:r>
            <a:r>
              <a:rPr sz="1400" i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FOR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804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70" dirty="0"/>
              <a:t> </a:t>
            </a:r>
            <a:r>
              <a:rPr spc="-10" dirty="0"/>
              <a:t>(FOR)</a:t>
            </a:r>
            <a:r>
              <a:rPr spc="-1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tri</a:t>
            </a:r>
            <a:r>
              <a:rPr lang="es-ES" spc="-5" dirty="0"/>
              <a:t>a</a:t>
            </a:r>
            <a:r>
              <a:rPr spc="-5" dirty="0" err="1"/>
              <a:t>ngl</a:t>
            </a:r>
            <a:r>
              <a:rPr lang="es-ES" spc="-5" dirty="0"/>
              <a:t>e</a:t>
            </a:r>
            <a:r>
              <a:rPr spc="-50" dirty="0"/>
              <a:t> </a:t>
            </a:r>
            <a:r>
              <a:rPr spc="-10" dirty="0" err="1"/>
              <a:t>degrada</a:t>
            </a:r>
            <a:r>
              <a:rPr lang="es-ES" spc="-10" dirty="0"/>
              <a:t>t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91" y="1676400"/>
            <a:ext cx="5196840" cy="43251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63996" y="1709978"/>
            <a:ext cx="4211320" cy="4394200"/>
            <a:chOff x="6063996" y="1709978"/>
            <a:chExt cx="4211320" cy="4394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3996" y="1709978"/>
              <a:ext cx="4210811" cy="43936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9068" y="1905000"/>
              <a:ext cx="3640835" cy="3823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571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Bucle</a:t>
            </a:r>
            <a:r>
              <a:rPr spc="-120" dirty="0"/>
              <a:t> </a:t>
            </a:r>
            <a:r>
              <a:rPr spc="-5" dirty="0"/>
              <a:t>WHILE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6" y="2438400"/>
            <a:ext cx="5074920" cy="37338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00995" y="2267585"/>
            <a:ext cx="3927475" cy="4075429"/>
            <a:chOff x="5900928" y="2552712"/>
            <a:chExt cx="3927475" cy="407542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0928" y="2552712"/>
              <a:ext cx="3927348" cy="40751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2747772"/>
              <a:ext cx="3357372" cy="35052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22376" y="1508396"/>
            <a:ext cx="835977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i="1" spc="-5" dirty="0" err="1">
                <a:latin typeface="Trebuchet MS"/>
                <a:cs typeface="Trebuchet MS"/>
              </a:rPr>
              <a:t>Executa</a:t>
            </a:r>
            <a:r>
              <a:rPr lang="es-ES" sz="1800" i="1" spc="-5" dirty="0">
                <a:latin typeface="Trebuchet MS"/>
                <a:cs typeface="Trebuchet MS"/>
              </a:rPr>
              <a:t> el </a:t>
            </a:r>
            <a:r>
              <a:rPr lang="es-ES" sz="1800" i="1" spc="-5" dirty="0" err="1">
                <a:latin typeface="Trebuchet MS"/>
                <a:cs typeface="Trebuchet MS"/>
              </a:rPr>
              <a:t>codi</a:t>
            </a:r>
            <a:r>
              <a:rPr lang="es-ES" sz="1800" i="1" spc="-5" dirty="0">
                <a:latin typeface="Trebuchet MS"/>
                <a:cs typeface="Trebuchet MS"/>
              </a:rPr>
              <a:t> de </a:t>
            </a:r>
            <a:r>
              <a:rPr lang="es-ES" sz="1800" i="1" spc="-5" dirty="0" err="1">
                <a:latin typeface="Trebuchet MS"/>
                <a:cs typeface="Trebuchet MS"/>
              </a:rPr>
              <a:t>l'while</a:t>
            </a:r>
            <a:r>
              <a:rPr lang="es-ES" sz="1800" i="1" spc="-5" dirty="0">
                <a:latin typeface="Trebuchet MS"/>
                <a:cs typeface="Trebuchet MS"/>
              </a:rPr>
              <a:t> </a:t>
            </a:r>
            <a:r>
              <a:rPr lang="es-ES" sz="1800" i="1" spc="-5" dirty="0" err="1">
                <a:latin typeface="Trebuchet MS"/>
                <a:cs typeface="Trebuchet MS"/>
              </a:rPr>
              <a:t>mentre</a:t>
            </a:r>
            <a:r>
              <a:rPr lang="es-ES" sz="1800" i="1" spc="-5" dirty="0">
                <a:latin typeface="Trebuchet MS"/>
                <a:cs typeface="Trebuchet MS"/>
              </a:rPr>
              <a:t> </a:t>
            </a:r>
            <a:r>
              <a:rPr lang="es-ES" sz="1800" i="1" spc="-5" dirty="0" err="1">
                <a:latin typeface="Trebuchet MS"/>
                <a:cs typeface="Trebuchet MS"/>
              </a:rPr>
              <a:t>sigui</a:t>
            </a:r>
            <a:r>
              <a:rPr lang="es-ES" sz="1800" i="1" spc="-5" dirty="0">
                <a:latin typeface="Trebuchet MS"/>
                <a:cs typeface="Trebuchet MS"/>
              </a:rPr>
              <a:t> </a:t>
            </a:r>
            <a:r>
              <a:rPr lang="es-ES" sz="1800" i="1" spc="-5" dirty="0" err="1">
                <a:latin typeface="Trebuchet MS"/>
                <a:cs typeface="Trebuchet MS"/>
              </a:rPr>
              <a:t>certa</a:t>
            </a:r>
            <a:r>
              <a:rPr lang="es-ES" sz="1800" i="1" spc="-5" dirty="0">
                <a:latin typeface="Trebuchet MS"/>
                <a:cs typeface="Trebuchet MS"/>
              </a:rPr>
              <a:t> la </a:t>
            </a:r>
            <a:r>
              <a:rPr lang="es-ES" sz="1800" i="1" spc="-5" dirty="0" err="1">
                <a:latin typeface="Trebuchet MS"/>
                <a:cs typeface="Trebuchet MS"/>
              </a:rPr>
              <a:t>condició</a:t>
            </a:r>
            <a:r>
              <a:rPr lang="es-ES" sz="1800" i="1" spc="-5" dirty="0">
                <a:latin typeface="Trebuchet MS"/>
                <a:cs typeface="Trebuchet MS"/>
              </a:rPr>
              <a:t> de </a:t>
            </a:r>
            <a:r>
              <a:rPr lang="es-ES" sz="1800" i="1" spc="-5" dirty="0" err="1">
                <a:latin typeface="Trebuchet MS"/>
                <a:cs typeface="Trebuchet MS"/>
              </a:rPr>
              <a:t>l'bucle</a:t>
            </a:r>
            <a:r>
              <a:rPr sz="1800" i="1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COMPTE</a:t>
            </a:r>
            <a:r>
              <a:rPr sz="1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!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Dins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de les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instruccions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del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while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ha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d'haver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a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l'almenys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una INSTRUCCIÓ que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faci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avançar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a el bucle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cap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al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seu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final, si no,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tindrem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un bucle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infinit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!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220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Estructur</a:t>
            </a:r>
            <a:r>
              <a:rPr lang="es-ES" spc="-5" dirty="0"/>
              <a:t>e</a:t>
            </a:r>
            <a:r>
              <a:rPr spc="-5" dirty="0"/>
              <a:t>s</a:t>
            </a:r>
            <a:r>
              <a:rPr spc="-114" dirty="0"/>
              <a:t> </a:t>
            </a:r>
            <a:r>
              <a:rPr spc="-5" dirty="0" err="1"/>
              <a:t>condicionals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592185" cy="3647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6352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15" dirty="0" err="1">
                <a:latin typeface="Trebuchet MS"/>
                <a:cs typeface="Trebuchet MS"/>
              </a:rPr>
              <a:t>Permeten</a:t>
            </a:r>
            <a:r>
              <a:rPr lang="es-ES" sz="1800" spc="-15" dirty="0">
                <a:latin typeface="Trebuchet MS"/>
                <a:cs typeface="Trebuchet MS"/>
              </a:rPr>
              <a:t> a el programa diferenciar </a:t>
            </a:r>
            <a:r>
              <a:rPr lang="es-ES" sz="1800" spc="-15" dirty="0" err="1">
                <a:latin typeface="Trebuchet MS"/>
                <a:cs typeface="Trebuchet MS"/>
              </a:rPr>
              <a:t>accions</a:t>
            </a:r>
            <a:r>
              <a:rPr lang="es-ES" sz="1800" spc="-15" dirty="0">
                <a:latin typeface="Trebuchet MS"/>
                <a:cs typeface="Trebuchet MS"/>
              </a:rPr>
              <a:t> </a:t>
            </a:r>
            <a:r>
              <a:rPr lang="es-ES" sz="1800" spc="-15" dirty="0" err="1">
                <a:latin typeface="Trebuchet MS"/>
                <a:cs typeface="Trebuchet MS"/>
              </a:rPr>
              <a:t>tenint</a:t>
            </a:r>
            <a:r>
              <a:rPr lang="es-ES" sz="1800" spc="-15" dirty="0">
                <a:latin typeface="Trebuchet MS"/>
                <a:cs typeface="Trebuchet MS"/>
              </a:rPr>
              <a:t> en </a:t>
            </a:r>
            <a:r>
              <a:rPr lang="es-ES" sz="1800" spc="-15" dirty="0" err="1">
                <a:latin typeface="Trebuchet MS"/>
                <a:cs typeface="Trebuchet MS"/>
              </a:rPr>
              <a:t>compte</a:t>
            </a:r>
            <a:r>
              <a:rPr lang="es-ES" sz="1800" spc="-15" dirty="0">
                <a:latin typeface="Trebuchet MS"/>
                <a:cs typeface="Trebuchet MS"/>
              </a:rPr>
              <a:t> el valor </a:t>
            </a:r>
            <a:r>
              <a:rPr lang="es-ES" sz="1800" spc="-15" dirty="0" err="1">
                <a:latin typeface="Trebuchet MS"/>
                <a:cs typeface="Trebuchet MS"/>
              </a:rPr>
              <a:t>d'una</a:t>
            </a:r>
            <a:r>
              <a:rPr lang="es-ES" sz="1800" spc="-15" dirty="0">
                <a:latin typeface="Trebuchet MS"/>
                <a:cs typeface="Trebuchet MS"/>
              </a:rPr>
              <a:t> </a:t>
            </a:r>
            <a:r>
              <a:rPr lang="es-ES" sz="1800" spc="-15" dirty="0" err="1">
                <a:latin typeface="Trebuchet MS"/>
                <a:cs typeface="Trebuchet MS"/>
              </a:rPr>
              <a:t>condició</a:t>
            </a:r>
            <a:r>
              <a:rPr lang="es-ES" sz="1800" spc="-15" dirty="0">
                <a:latin typeface="Trebuchet MS"/>
                <a:cs typeface="Trebuchet MS"/>
              </a:rPr>
              <a:t>. Per </a:t>
            </a:r>
            <a:r>
              <a:rPr lang="es-ES" sz="1800" spc="-15" dirty="0" err="1">
                <a:latin typeface="Trebuchet MS"/>
                <a:cs typeface="Trebuchet MS"/>
              </a:rPr>
              <a:t>exemple</a:t>
            </a:r>
            <a:r>
              <a:rPr lang="es-ES" sz="1800" spc="-15" dirty="0">
                <a:latin typeface="Trebuchet MS"/>
                <a:cs typeface="Trebuchet MS"/>
              </a:rPr>
              <a:t>, el programa </a:t>
            </a:r>
            <a:r>
              <a:rPr lang="es-ES" sz="1800" spc="-15" dirty="0" err="1">
                <a:latin typeface="Trebuchet MS"/>
                <a:cs typeface="Trebuchet MS"/>
              </a:rPr>
              <a:t>dibuixa</a:t>
            </a:r>
            <a:r>
              <a:rPr lang="es-ES" sz="1800" spc="-15" dirty="0">
                <a:latin typeface="Trebuchet MS"/>
                <a:cs typeface="Trebuchet MS"/>
              </a:rPr>
              <a:t> un </a:t>
            </a:r>
            <a:r>
              <a:rPr lang="es-ES" sz="1800" spc="-15" dirty="0" err="1">
                <a:latin typeface="Trebuchet MS"/>
                <a:cs typeface="Trebuchet MS"/>
              </a:rPr>
              <a:t>quadrat</a:t>
            </a:r>
            <a:r>
              <a:rPr lang="es-ES" sz="1800" spc="-15" dirty="0">
                <a:latin typeface="Trebuchet MS"/>
                <a:cs typeface="Trebuchet MS"/>
              </a:rPr>
              <a:t> o una </a:t>
            </a:r>
            <a:r>
              <a:rPr lang="es-ES" sz="1800" spc="-15" dirty="0" err="1">
                <a:latin typeface="Trebuchet MS"/>
                <a:cs typeface="Trebuchet MS"/>
              </a:rPr>
              <a:t>el·lipse</a:t>
            </a:r>
            <a:r>
              <a:rPr lang="es-ES" sz="1800" spc="-15" dirty="0">
                <a:latin typeface="Trebuchet MS"/>
                <a:cs typeface="Trebuchet MS"/>
              </a:rPr>
              <a:t> </a:t>
            </a:r>
            <a:r>
              <a:rPr lang="es-ES" sz="1800" spc="-15" dirty="0" err="1">
                <a:latin typeface="Trebuchet MS"/>
                <a:cs typeface="Trebuchet MS"/>
              </a:rPr>
              <a:t>depenent</a:t>
            </a:r>
            <a:r>
              <a:rPr lang="es-ES" sz="1800" spc="-15" dirty="0">
                <a:latin typeface="Trebuchet MS"/>
                <a:cs typeface="Trebuchet MS"/>
              </a:rPr>
              <a:t> de la valor de la variable </a:t>
            </a:r>
          </a:p>
          <a:p>
            <a:pPr marL="299085" marR="26352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if(</a:t>
            </a:r>
            <a:r>
              <a:rPr sz="1800" spc="-5" dirty="0" err="1">
                <a:latin typeface="Consolas"/>
                <a:cs typeface="Consolas"/>
              </a:rPr>
              <a:t>condició</a:t>
            </a:r>
            <a:r>
              <a:rPr sz="1800" spc="-5" dirty="0">
                <a:latin typeface="Consolas"/>
                <a:cs typeface="Consolas"/>
              </a:rPr>
              <a:t>){</a:t>
            </a:r>
            <a:endParaRPr sz="18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 err="1">
                <a:latin typeface="Consolas"/>
                <a:cs typeface="Consolas"/>
              </a:rPr>
              <a:t>accions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condició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una </a:t>
            </a:r>
            <a:r>
              <a:rPr lang="es-ES" sz="1800" spc="-5" dirty="0" err="1">
                <a:latin typeface="Trebuchet MS"/>
                <a:cs typeface="Trebuchet MS"/>
              </a:rPr>
              <a:t>expressió</a:t>
            </a:r>
            <a:r>
              <a:rPr lang="es-ES" sz="1800" spc="-5" dirty="0">
                <a:latin typeface="Trebuchet MS"/>
                <a:cs typeface="Trebuchet MS"/>
              </a:rPr>
              <a:t> que </a:t>
            </a:r>
            <a:r>
              <a:rPr lang="es-ES" sz="1800" spc="-5" dirty="0" err="1">
                <a:latin typeface="Trebuchet MS"/>
                <a:cs typeface="Trebuchet MS"/>
              </a:rPr>
              <a:t>dóna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a </a:t>
            </a:r>
            <a:r>
              <a:rPr lang="es-ES" sz="1800" spc="-5" dirty="0" err="1">
                <a:latin typeface="Trebuchet MS"/>
                <a:cs typeface="Trebuchet MS"/>
              </a:rPr>
              <a:t>resultat</a:t>
            </a:r>
            <a:r>
              <a:rPr lang="es-ES" sz="1800" spc="-5" dirty="0">
                <a:latin typeface="Trebuchet MS"/>
                <a:cs typeface="Trebuchet MS"/>
              </a:rPr>
              <a:t> true o false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s-ES" sz="1800" dirty="0">
                <a:latin typeface="Trebuchet MS"/>
                <a:cs typeface="Trebuchet MS"/>
              </a:rPr>
              <a:t>Si la </a:t>
            </a:r>
            <a:r>
              <a:rPr lang="es-ES" sz="1800" dirty="0" err="1">
                <a:latin typeface="Trebuchet MS"/>
                <a:cs typeface="Trebuchet MS"/>
              </a:rPr>
              <a:t>condició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és</a:t>
            </a:r>
            <a:r>
              <a:rPr lang="es-ES" sz="1800" dirty="0">
                <a:latin typeface="Trebuchet MS"/>
                <a:cs typeface="Trebuchet MS"/>
              </a:rPr>
              <a:t> true, el </a:t>
            </a:r>
            <a:r>
              <a:rPr lang="es-ES" sz="1800" dirty="0" err="1">
                <a:latin typeface="Trebuchet MS"/>
                <a:cs typeface="Trebuchet MS"/>
              </a:rPr>
              <a:t>codi</a:t>
            </a:r>
            <a:r>
              <a:rPr lang="es-ES" sz="1800" dirty="0">
                <a:latin typeface="Trebuchet MS"/>
                <a:cs typeface="Trebuchet MS"/>
              </a:rPr>
              <a:t> que </a:t>
            </a:r>
            <a:r>
              <a:rPr lang="es-ES" sz="1800" dirty="0" err="1">
                <a:latin typeface="Trebuchet MS"/>
                <a:cs typeface="Trebuchet MS"/>
              </a:rPr>
              <a:t>aquest</a:t>
            </a:r>
            <a:r>
              <a:rPr lang="es-ES" sz="1800" dirty="0">
                <a:latin typeface="Trebuchet MS"/>
                <a:cs typeface="Trebuchet MS"/>
              </a:rPr>
              <a:t> des de </a:t>
            </a:r>
            <a:r>
              <a:rPr lang="es-ES" sz="1800" dirty="0" err="1">
                <a:latin typeface="Trebuchet MS"/>
                <a:cs typeface="Trebuchet MS"/>
              </a:rPr>
              <a:t>l'obertura</a:t>
            </a:r>
            <a:r>
              <a:rPr lang="es-ES" sz="1800" dirty="0">
                <a:latin typeface="Trebuchet MS"/>
                <a:cs typeface="Trebuchet MS"/>
              </a:rPr>
              <a:t> de </a:t>
            </a:r>
            <a:r>
              <a:rPr lang="es-ES" sz="1800" dirty="0" err="1">
                <a:latin typeface="Trebuchet MS"/>
                <a:cs typeface="Trebuchet MS"/>
              </a:rPr>
              <a:t>l'claudàtor</a:t>
            </a:r>
            <a:r>
              <a:rPr lang="es-ES" sz="1800" dirty="0">
                <a:latin typeface="Trebuchet MS"/>
                <a:cs typeface="Trebuchet MS"/>
              </a:rPr>
              <a:t> ({) </a:t>
            </a:r>
            <a:r>
              <a:rPr lang="es-ES" sz="1800" dirty="0" err="1">
                <a:latin typeface="Trebuchet MS"/>
                <a:cs typeface="Trebuchet MS"/>
              </a:rPr>
              <a:t>fins</a:t>
            </a:r>
            <a:r>
              <a:rPr lang="es-ES" sz="1800" dirty="0">
                <a:latin typeface="Trebuchet MS"/>
                <a:cs typeface="Trebuchet MS"/>
              </a:rPr>
              <a:t> al final de (}), </a:t>
            </a:r>
            <a:r>
              <a:rPr lang="es-ES" sz="1800" dirty="0" err="1">
                <a:latin typeface="Trebuchet MS"/>
                <a:cs typeface="Trebuchet MS"/>
              </a:rPr>
              <a:t>s'executa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756285" marR="27749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s-ES" sz="1800" dirty="0">
                <a:latin typeface="Trebuchet MS"/>
                <a:cs typeface="Trebuchet MS"/>
              </a:rPr>
              <a:t>En cas de ser false, el programa </a:t>
            </a:r>
            <a:r>
              <a:rPr lang="es-ES" sz="1800" dirty="0" err="1">
                <a:latin typeface="Trebuchet MS"/>
                <a:cs typeface="Trebuchet MS"/>
              </a:rPr>
              <a:t>directament</a:t>
            </a:r>
            <a:r>
              <a:rPr lang="es-ES" sz="1800" dirty="0">
                <a:latin typeface="Trebuchet MS"/>
                <a:cs typeface="Trebuchet MS"/>
              </a:rPr>
              <a:t> obvia les </a:t>
            </a:r>
            <a:r>
              <a:rPr lang="es-ES" sz="1800" dirty="0" err="1">
                <a:latin typeface="Trebuchet MS"/>
                <a:cs typeface="Trebuchet MS"/>
              </a:rPr>
              <a:t>instruccions</a:t>
            </a:r>
            <a:r>
              <a:rPr lang="es-ES" sz="1800" dirty="0">
                <a:latin typeface="Trebuchet MS"/>
                <a:cs typeface="Trebuchet MS"/>
              </a:rPr>
              <a:t> de </a:t>
            </a:r>
            <a:r>
              <a:rPr lang="es-ES" sz="1800" dirty="0" err="1">
                <a:latin typeface="Trebuchet MS"/>
                <a:cs typeface="Trebuchet MS"/>
              </a:rPr>
              <a:t>dins</a:t>
            </a:r>
            <a:r>
              <a:rPr lang="es-ES" sz="1800" dirty="0">
                <a:latin typeface="Trebuchet MS"/>
                <a:cs typeface="Trebuchet MS"/>
              </a:rPr>
              <a:t> el </a:t>
            </a:r>
            <a:r>
              <a:rPr lang="es-ES" sz="1800" dirty="0" err="1">
                <a:latin typeface="Trebuchet MS"/>
                <a:cs typeface="Trebuchet MS"/>
              </a:rPr>
              <a:t>claudàtor</a:t>
            </a:r>
            <a:r>
              <a:rPr sz="1800" spc="-10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739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SWITCH</a:t>
            </a:r>
            <a:r>
              <a:rPr spc="-120" dirty="0"/>
              <a:t> </a:t>
            </a:r>
            <a:r>
              <a:rPr spc="-5" dirty="0"/>
              <a:t>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915" y="1849877"/>
            <a:ext cx="63507" cy="638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7717" y="1206068"/>
            <a:ext cx="837755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i="1" spc="-5" dirty="0" err="1">
                <a:latin typeface="Trebuchet MS"/>
                <a:cs typeface="Trebuchet MS"/>
              </a:rPr>
              <a:t>Avalua</a:t>
            </a:r>
            <a:r>
              <a:rPr lang="es-ES" sz="1800" i="1" spc="-5" dirty="0">
                <a:latin typeface="Trebuchet MS"/>
                <a:cs typeface="Trebuchet MS"/>
              </a:rPr>
              <a:t> una </a:t>
            </a:r>
            <a:r>
              <a:rPr lang="es-ES" sz="1800" i="1" spc="-5" dirty="0" err="1">
                <a:latin typeface="Trebuchet MS"/>
                <a:cs typeface="Trebuchet MS"/>
              </a:rPr>
              <a:t>expressió</a:t>
            </a:r>
            <a:r>
              <a:rPr lang="es-ES" sz="1800" i="1" spc="-5" dirty="0">
                <a:latin typeface="Trebuchet MS"/>
                <a:cs typeface="Trebuchet MS"/>
              </a:rPr>
              <a:t> i </a:t>
            </a:r>
            <a:r>
              <a:rPr lang="es-ES" sz="1800" i="1" spc="-5" dirty="0" err="1">
                <a:latin typeface="Trebuchet MS"/>
                <a:cs typeface="Trebuchet MS"/>
              </a:rPr>
              <a:t>segons</a:t>
            </a:r>
            <a:r>
              <a:rPr lang="es-ES" sz="1800" i="1" spc="-5" dirty="0">
                <a:latin typeface="Trebuchet MS"/>
                <a:cs typeface="Trebuchet MS"/>
              </a:rPr>
              <a:t> el valor de la variable </a:t>
            </a:r>
            <a:r>
              <a:rPr lang="es-ES" sz="1800" i="1" spc="-5" dirty="0" err="1">
                <a:latin typeface="Trebuchet MS"/>
                <a:cs typeface="Trebuchet MS"/>
              </a:rPr>
              <a:t>executa</a:t>
            </a:r>
            <a:r>
              <a:rPr lang="es-ES" sz="1800" i="1" spc="-5" dirty="0">
                <a:latin typeface="Trebuchet MS"/>
                <a:cs typeface="Trebuchet MS"/>
              </a:rPr>
              <a:t> el </a:t>
            </a:r>
            <a:r>
              <a:rPr lang="es-ES" sz="1800" i="1" spc="-5" dirty="0" err="1">
                <a:latin typeface="Trebuchet MS"/>
                <a:cs typeface="Trebuchet MS"/>
              </a:rPr>
              <a:t>codi</a:t>
            </a:r>
            <a:r>
              <a:rPr lang="es-ES" sz="1800" i="1" spc="-5" dirty="0">
                <a:latin typeface="Trebuchet MS"/>
                <a:cs typeface="Trebuchet MS"/>
              </a:rPr>
              <a:t> de cada cas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i="1" spc="-25" dirty="0">
                <a:solidFill>
                  <a:srgbClr val="FF0000"/>
                </a:solidFill>
                <a:latin typeface="Trebuchet MS"/>
                <a:cs typeface="Trebuchet MS"/>
              </a:rPr>
              <a:t>IMPORTANT:</a:t>
            </a:r>
            <a:r>
              <a:rPr sz="1400" b="1" i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Dins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de cada bloc CASI, ha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d'haver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un 'break'. Si no,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s'executarien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les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instruccions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del </a:t>
            </a:r>
            <a:r>
              <a:rPr lang="es-ES" sz="1400" i="1" spc="-5" dirty="0" err="1">
                <a:solidFill>
                  <a:srgbClr val="4F81BC"/>
                </a:solidFill>
                <a:latin typeface="Trebuchet MS"/>
                <a:cs typeface="Trebuchet MS"/>
              </a:rPr>
              <a:t>següent</a:t>
            </a:r>
            <a:r>
              <a:rPr lang="es-ES"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 bloc CASE.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8915" y="2075180"/>
            <a:ext cx="10335895" cy="4782820"/>
            <a:chOff x="749808" y="2075688"/>
            <a:chExt cx="10335895" cy="4782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808" y="2218942"/>
              <a:ext cx="3569208" cy="463905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1875" y="2075688"/>
              <a:ext cx="3253612" cy="34091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6948" y="2270760"/>
              <a:ext cx="2683763" cy="28392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9967" y="2761538"/>
              <a:ext cx="3291966" cy="34107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5040" y="2956560"/>
              <a:ext cx="2721864" cy="28407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9455" y="3662222"/>
              <a:ext cx="3246120" cy="3195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4527" y="3857244"/>
              <a:ext cx="2676144" cy="2839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072" y="4276166"/>
            <a:ext cx="2790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lang="es-ES" sz="5400" spc="-10" dirty="0">
                <a:solidFill>
                  <a:srgbClr val="6C1C6B"/>
                </a:solidFill>
                <a:latin typeface="Trebuchet MS"/>
                <a:cs typeface="Trebuchet MS"/>
              </a:rPr>
              <a:t>à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i</a:t>
            </a:r>
            <a:r>
              <a:rPr lang="es-ES" sz="5400" spc="-5">
                <a:solidFill>
                  <a:srgbClr val="6C1C6B"/>
                </a:solidFill>
                <a:latin typeface="Trebuchet MS"/>
                <a:cs typeface="Trebuchet MS"/>
              </a:rPr>
              <a:t>e</a:t>
            </a:r>
            <a:r>
              <a:rPr sz="5400" spc="-5">
                <a:solidFill>
                  <a:srgbClr val="6C1C6B"/>
                </a:solidFill>
                <a:latin typeface="Trebuchet MS"/>
                <a:cs typeface="Trebuchet MS"/>
              </a:rPr>
              <a:t>s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!</a:t>
            </a:r>
            <a:endParaRPr sz="54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232" y="1348729"/>
            <a:ext cx="4886765" cy="3975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6247" y="984503"/>
            <a:ext cx="4208145" cy="2117090"/>
            <a:chOff x="6556247" y="984503"/>
            <a:chExt cx="4208145" cy="2117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6247" y="984503"/>
              <a:ext cx="4207890" cy="21167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1319" y="1179575"/>
              <a:ext cx="3637787" cy="15468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960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Estructur</a:t>
            </a:r>
            <a:r>
              <a:rPr lang="es-ES" spc="-5" dirty="0"/>
              <a:t>e</a:t>
            </a:r>
            <a:r>
              <a:rPr spc="-5" dirty="0"/>
              <a:t>s</a:t>
            </a:r>
            <a:r>
              <a:rPr spc="-75" dirty="0"/>
              <a:t> </a:t>
            </a:r>
            <a:r>
              <a:rPr spc="-5" dirty="0" err="1"/>
              <a:t>condicionals</a:t>
            </a:r>
            <a:r>
              <a:rPr spc="-6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if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1600200"/>
            <a:ext cx="6220968" cy="47350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551676" y="2548172"/>
            <a:ext cx="4212590" cy="4213860"/>
            <a:chOff x="6551676" y="2548172"/>
            <a:chExt cx="4212590" cy="42138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1676" y="2548172"/>
              <a:ext cx="4212335" cy="42138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6748" y="2743199"/>
              <a:ext cx="3642359" cy="3643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6068568" cy="487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821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Estructur</a:t>
            </a:r>
            <a:r>
              <a:rPr lang="es-ES" spc="-5" dirty="0"/>
              <a:t>e</a:t>
            </a:r>
            <a:r>
              <a:rPr spc="-5" dirty="0"/>
              <a:t>s</a:t>
            </a:r>
            <a:r>
              <a:rPr spc="-80" dirty="0"/>
              <a:t> </a:t>
            </a:r>
            <a:r>
              <a:rPr spc="-5" dirty="0" err="1"/>
              <a:t>condicionals</a:t>
            </a:r>
            <a:r>
              <a:rPr spc="-75" dirty="0"/>
              <a:t> </a:t>
            </a:r>
            <a:r>
              <a:rPr spc="-5" dirty="0"/>
              <a:t>-if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043928" y="1633727"/>
            <a:ext cx="4162425" cy="4881880"/>
            <a:chOff x="7043928" y="1633727"/>
            <a:chExt cx="4162425" cy="48818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633727"/>
              <a:ext cx="4162044" cy="4881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0" y="1828799"/>
              <a:ext cx="3592067" cy="43113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0173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Estructur</a:t>
            </a:r>
            <a:r>
              <a:rPr lang="es-ES" spc="-5" dirty="0"/>
              <a:t>e</a:t>
            </a:r>
            <a:r>
              <a:rPr spc="-5" dirty="0"/>
              <a:t>s</a:t>
            </a:r>
            <a:r>
              <a:rPr spc="-70" dirty="0"/>
              <a:t> </a:t>
            </a:r>
            <a:r>
              <a:rPr spc="-5" dirty="0" err="1"/>
              <a:t>condicionals</a:t>
            </a:r>
            <a:r>
              <a:rPr spc="-6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if/else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83" y="1365884"/>
            <a:ext cx="6899275" cy="5501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15" dirty="0" err="1">
                <a:latin typeface="Trebuchet MS"/>
                <a:cs typeface="Trebuchet MS"/>
              </a:rPr>
              <a:t>Permeten</a:t>
            </a:r>
            <a:r>
              <a:rPr lang="es-ES" sz="1800" spc="-15" dirty="0">
                <a:latin typeface="Trebuchet MS"/>
                <a:cs typeface="Trebuchet MS"/>
              </a:rPr>
              <a:t> al programa </a:t>
            </a:r>
            <a:r>
              <a:rPr lang="es-ES" sz="1800" spc="-15" dirty="0" err="1">
                <a:latin typeface="Trebuchet MS"/>
                <a:cs typeface="Trebuchet MS"/>
              </a:rPr>
              <a:t>realitzar</a:t>
            </a:r>
            <a:r>
              <a:rPr lang="es-ES" sz="1800" spc="-15" dirty="0">
                <a:latin typeface="Trebuchet MS"/>
                <a:cs typeface="Trebuchet MS"/>
              </a:rPr>
              <a:t> unes </a:t>
            </a:r>
            <a:r>
              <a:rPr lang="es-ES" sz="1800" spc="-15" dirty="0" err="1">
                <a:latin typeface="Trebuchet MS"/>
                <a:cs typeface="Trebuchet MS"/>
              </a:rPr>
              <a:t>accions</a:t>
            </a:r>
            <a:r>
              <a:rPr lang="es-ES" sz="1800" spc="-15" dirty="0">
                <a:latin typeface="Trebuchet MS"/>
                <a:cs typeface="Trebuchet MS"/>
              </a:rPr>
              <a:t> si es </a:t>
            </a:r>
            <a:r>
              <a:rPr lang="es-ES" sz="1800" spc="-15" dirty="0" err="1">
                <a:latin typeface="Trebuchet MS"/>
                <a:cs typeface="Trebuchet MS"/>
              </a:rPr>
              <a:t>compleix</a:t>
            </a:r>
            <a:r>
              <a:rPr lang="es-ES" sz="1800" spc="-15" dirty="0">
                <a:latin typeface="Trebuchet MS"/>
                <a:cs typeface="Trebuchet MS"/>
              </a:rPr>
              <a:t> la </a:t>
            </a:r>
            <a:r>
              <a:rPr lang="es-ES" sz="1800" spc="-15" dirty="0" err="1">
                <a:latin typeface="Trebuchet MS"/>
                <a:cs typeface="Trebuchet MS"/>
              </a:rPr>
              <a:t>condició</a:t>
            </a:r>
            <a:r>
              <a:rPr lang="es-ES" sz="1800" spc="-15" dirty="0">
                <a:latin typeface="Trebuchet MS"/>
                <a:cs typeface="Trebuchet MS"/>
              </a:rPr>
              <a:t> (accions1) o en cas </a:t>
            </a:r>
            <a:r>
              <a:rPr lang="es-ES" sz="1800" spc="-15" dirty="0" err="1">
                <a:latin typeface="Trebuchet MS"/>
                <a:cs typeface="Trebuchet MS"/>
              </a:rPr>
              <a:t>contrari</a:t>
            </a:r>
            <a:r>
              <a:rPr lang="es-ES" sz="1800" spc="-15" dirty="0">
                <a:latin typeface="Trebuchet MS"/>
                <a:cs typeface="Trebuchet MS"/>
              </a:rPr>
              <a:t> </a:t>
            </a:r>
            <a:r>
              <a:rPr lang="es-ES" sz="1800" spc="-15" dirty="0" err="1">
                <a:latin typeface="Trebuchet MS"/>
                <a:cs typeface="Trebuchet MS"/>
              </a:rPr>
              <a:t>realitzar</a:t>
            </a:r>
            <a:r>
              <a:rPr lang="es-ES" sz="1800" spc="-15" dirty="0">
                <a:latin typeface="Trebuchet MS"/>
                <a:cs typeface="Trebuchet MS"/>
              </a:rPr>
              <a:t> les accions2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if(</a:t>
            </a:r>
            <a:r>
              <a:rPr sz="1800" spc="-5" dirty="0" err="1">
                <a:latin typeface="Consolas"/>
                <a:cs typeface="Consolas"/>
              </a:rPr>
              <a:t>condició</a:t>
            </a:r>
            <a:r>
              <a:rPr sz="1800" spc="-5" dirty="0">
                <a:latin typeface="Consolas"/>
                <a:cs typeface="Consolas"/>
              </a:rPr>
              <a:t>){</a:t>
            </a:r>
            <a:endParaRPr sz="18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accions1;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else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accions2;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5" dirty="0" err="1">
                <a:latin typeface="Trebuchet MS"/>
                <a:cs typeface="Trebuchet MS"/>
              </a:rPr>
              <a:t>També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podem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encadenar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lang="es-ES" sz="1800" spc="-5" dirty="0">
                <a:latin typeface="Trebuchet MS"/>
                <a:cs typeface="Trebuchet MS"/>
              </a:rPr>
              <a:t>diversos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if/else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latin typeface="Consolas"/>
                <a:cs typeface="Consolas"/>
              </a:rPr>
              <a:t>if(</a:t>
            </a:r>
            <a:r>
              <a:rPr sz="1800" spc="-5" dirty="0" err="1">
                <a:latin typeface="Consolas"/>
                <a:cs typeface="Consolas"/>
              </a:rPr>
              <a:t>condició</a:t>
            </a:r>
            <a:r>
              <a:rPr sz="1800" spc="-5" dirty="0">
                <a:latin typeface="Consolas"/>
                <a:cs typeface="Consolas"/>
              </a:rPr>
              <a:t>){</a:t>
            </a:r>
            <a:endParaRPr sz="18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accions1;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else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if(</a:t>
            </a:r>
            <a:r>
              <a:rPr sz="1800" spc="-5" dirty="0" err="1">
                <a:latin typeface="Consolas"/>
                <a:cs typeface="Consolas"/>
              </a:rPr>
              <a:t>condici</a:t>
            </a:r>
            <a:r>
              <a:rPr lang="es-ES" sz="1800" spc="-5" dirty="0" err="1">
                <a:latin typeface="Consolas"/>
                <a:cs typeface="Consolas"/>
              </a:rPr>
              <a:t>ó</a:t>
            </a:r>
            <a:r>
              <a:rPr sz="1800" spc="-5" dirty="0">
                <a:latin typeface="Consolas"/>
                <a:cs typeface="Consolas"/>
              </a:rPr>
              <a:t>2){</a:t>
            </a:r>
            <a:endParaRPr sz="18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accions2;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else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accions3;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963156" y="1197863"/>
            <a:ext cx="5061585" cy="5660390"/>
            <a:chOff x="6963156" y="1197863"/>
            <a:chExt cx="5061585" cy="5660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156" y="4710670"/>
              <a:ext cx="5061204" cy="21473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228" y="4905755"/>
              <a:ext cx="4491228" cy="1680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9604" y="1197863"/>
              <a:ext cx="4524756" cy="38406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4676" y="1392935"/>
              <a:ext cx="3954779" cy="3270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5180" y="1123188"/>
            <a:ext cx="4429125" cy="1829435"/>
            <a:chOff x="7155180" y="1123188"/>
            <a:chExt cx="4429125" cy="1829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5180" y="1123188"/>
              <a:ext cx="4428744" cy="18289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0252" y="1318260"/>
              <a:ext cx="3858767" cy="12588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288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Estructur</a:t>
            </a:r>
            <a:r>
              <a:rPr lang="es-ES" spc="-5" dirty="0"/>
              <a:t>e</a:t>
            </a:r>
            <a:r>
              <a:rPr spc="-5" dirty="0"/>
              <a:t>s</a:t>
            </a:r>
            <a:r>
              <a:rPr spc="-65" dirty="0"/>
              <a:t> </a:t>
            </a:r>
            <a:r>
              <a:rPr spc="-5" dirty="0" err="1"/>
              <a:t>condicionals</a:t>
            </a:r>
            <a:r>
              <a:rPr spc="-5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dirty="0"/>
              <a:t>/</a:t>
            </a:r>
            <a:r>
              <a:rPr spc="-20" dirty="0"/>
              <a:t> </a:t>
            </a:r>
            <a:r>
              <a:rPr spc="-5" dirty="0"/>
              <a:t>else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783" y="1458467"/>
            <a:ext cx="6193536" cy="486765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155180" y="2395677"/>
            <a:ext cx="4429125" cy="4462780"/>
            <a:chOff x="7155180" y="2395677"/>
            <a:chExt cx="4429125" cy="446278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5180" y="2395677"/>
              <a:ext cx="4428744" cy="4462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0252" y="2590800"/>
              <a:ext cx="3858767" cy="4038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60318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Operadors</a:t>
            </a:r>
            <a:r>
              <a:rPr spc="-70" dirty="0"/>
              <a:t> </a:t>
            </a:r>
            <a:r>
              <a:rPr dirty="0"/>
              <a:t>l</a:t>
            </a:r>
            <a:r>
              <a:rPr lang="es-ES" dirty="0"/>
              <a:t>ò</a:t>
            </a:r>
            <a:r>
              <a:rPr dirty="0" err="1"/>
              <a:t>gics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lang="es-ES" spc="-5" dirty="0"/>
              <a:t>&amp;&amp;  i ||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894408"/>
            <a:ext cx="841375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L'operador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lògic</a:t>
            </a:r>
            <a:r>
              <a:rPr lang="es-ES" sz="1800" spc="-5" dirty="0">
                <a:latin typeface="Trebuchet MS"/>
                <a:cs typeface="Trebuchet MS"/>
              </a:rPr>
              <a:t> I (&amp;&amp;), fa que el valor </a:t>
            </a:r>
            <a:r>
              <a:rPr lang="es-ES" sz="1800" spc="-5" dirty="0" err="1">
                <a:latin typeface="Trebuchet MS"/>
                <a:cs typeface="Trebuchet MS"/>
              </a:rPr>
              <a:t>sigui</a:t>
            </a:r>
            <a:r>
              <a:rPr lang="es-ES" sz="1800" spc="-5" dirty="0">
                <a:latin typeface="Trebuchet MS"/>
                <a:cs typeface="Trebuchet MS"/>
              </a:rPr>
              <a:t> true </a:t>
            </a:r>
            <a:r>
              <a:rPr lang="es-ES" sz="1800" spc="-5" dirty="0" err="1">
                <a:latin typeface="Trebuchet MS"/>
                <a:cs typeface="Trebuchet MS"/>
              </a:rPr>
              <a:t>només</a:t>
            </a:r>
            <a:r>
              <a:rPr lang="es-ES" sz="1800" spc="-5" dirty="0">
                <a:latin typeface="Trebuchet MS"/>
                <a:cs typeface="Trebuchet MS"/>
              </a:rPr>
              <a:t> si </a:t>
            </a:r>
            <a:r>
              <a:rPr lang="es-ES" sz="1800" spc="-5" dirty="0" err="1">
                <a:latin typeface="Trebuchet MS"/>
                <a:cs typeface="Trebuchet MS"/>
              </a:rPr>
              <a:t>ambdues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expressions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són</a:t>
            </a:r>
            <a:r>
              <a:rPr lang="es-ES" sz="1800" spc="-5" dirty="0">
                <a:latin typeface="Trebuchet MS"/>
                <a:cs typeface="Trebuchet MS"/>
              </a:rPr>
              <a:t> true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" y="2590800"/>
            <a:ext cx="4610100" cy="40401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24728" y="2254041"/>
            <a:ext cx="4380230" cy="4604385"/>
            <a:chOff x="5824728" y="2254041"/>
            <a:chExt cx="4380230" cy="46043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728" y="2254041"/>
              <a:ext cx="4379976" cy="46039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2449067"/>
              <a:ext cx="3810000" cy="4117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9556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Operadors</a:t>
            </a:r>
            <a:r>
              <a:rPr lang="es-ES" spc="-70" dirty="0"/>
              <a:t> </a:t>
            </a:r>
            <a:r>
              <a:rPr lang="es-ES" dirty="0" err="1"/>
              <a:t>lògics</a:t>
            </a:r>
            <a:r>
              <a:rPr lang="es-ES" spc="-35" dirty="0"/>
              <a:t> </a:t>
            </a:r>
            <a:r>
              <a:rPr lang="es-ES" dirty="0"/>
              <a:t>–</a:t>
            </a:r>
            <a:r>
              <a:rPr lang="es-ES" spc="-25" dirty="0"/>
              <a:t> </a:t>
            </a:r>
            <a:r>
              <a:rPr lang="es-ES" spc="-5" dirty="0"/>
              <a:t>&amp;&amp;  i ||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3426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L'operador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lògic</a:t>
            </a:r>
            <a:r>
              <a:rPr lang="es-ES" sz="1800" spc="-5" dirty="0">
                <a:latin typeface="Trebuchet MS"/>
                <a:cs typeface="Trebuchet MS"/>
              </a:rPr>
              <a:t> O (||), fa que el valor </a:t>
            </a:r>
            <a:r>
              <a:rPr lang="es-ES" sz="1800" spc="-5" dirty="0" err="1">
                <a:latin typeface="Trebuchet MS"/>
                <a:cs typeface="Trebuchet MS"/>
              </a:rPr>
              <a:t>sigui</a:t>
            </a:r>
            <a:r>
              <a:rPr lang="es-ES" sz="1800" spc="-5" dirty="0">
                <a:latin typeface="Trebuchet MS"/>
                <a:cs typeface="Trebuchet MS"/>
              </a:rPr>
              <a:t> un true </a:t>
            </a:r>
            <a:r>
              <a:rPr lang="es-ES" sz="1800" spc="-5" dirty="0" err="1">
                <a:latin typeface="Trebuchet MS"/>
                <a:cs typeface="Trebuchet MS"/>
              </a:rPr>
              <a:t>només</a:t>
            </a:r>
            <a:r>
              <a:rPr lang="es-ES" sz="1800" spc="-5" dirty="0">
                <a:latin typeface="Trebuchet MS"/>
                <a:cs typeface="Trebuchet MS"/>
              </a:rPr>
              <a:t> si una </a:t>
            </a:r>
            <a:r>
              <a:rPr lang="es-ES" sz="1800" spc="-5" dirty="0" err="1">
                <a:latin typeface="Trebuchet MS"/>
                <a:cs typeface="Trebuchet MS"/>
              </a:rPr>
              <a:t>part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l'expressió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true (</a:t>
            </a:r>
            <a:r>
              <a:rPr lang="es-ES" sz="1800" spc="-5" dirty="0" err="1">
                <a:latin typeface="Trebuchet MS"/>
                <a:cs typeface="Trebuchet MS"/>
              </a:rPr>
              <a:t>veritable</a:t>
            </a:r>
            <a:r>
              <a:rPr lang="es-ES" sz="1800" spc="-5" dirty="0">
                <a:latin typeface="Trebuchet MS"/>
                <a:cs typeface="Trebuchet MS"/>
              </a:rPr>
              <a:t>).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2741676"/>
            <a:ext cx="3785616" cy="38145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03391" y="2174684"/>
            <a:ext cx="4482465" cy="4683760"/>
            <a:chOff x="5803391" y="2174684"/>
            <a:chExt cx="4482465" cy="4683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3391" y="2174684"/>
              <a:ext cx="4482084" cy="4683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3" y="2369820"/>
              <a:ext cx="3912108" cy="41864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4267200" cy="48630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790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Repetició</a:t>
            </a:r>
            <a:r>
              <a:rPr spc="-70" dirty="0"/>
              <a:t> </a:t>
            </a:r>
            <a:r>
              <a:rPr spc="-5" dirty="0"/>
              <a:t>d</a:t>
            </a:r>
            <a:r>
              <a:rPr lang="es-ES" spc="-5" dirty="0"/>
              <a:t>'</a:t>
            </a:r>
            <a:r>
              <a:rPr spc="-5" dirty="0"/>
              <a:t>una</a:t>
            </a:r>
            <a:r>
              <a:rPr spc="-35" dirty="0"/>
              <a:t> </a:t>
            </a:r>
            <a:r>
              <a:rPr spc="-5" dirty="0" err="1"/>
              <a:t>instrucció</a:t>
            </a:r>
            <a:r>
              <a:rPr spc="-70" dirty="0"/>
              <a:t> </a:t>
            </a:r>
            <a:r>
              <a:rPr spc="-5" dirty="0"/>
              <a:t>n-</a:t>
            </a:r>
            <a:r>
              <a:rPr lang="es-ES" spc="-5" dirty="0" err="1"/>
              <a:t>cops</a:t>
            </a:r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5926835" y="1185722"/>
            <a:ext cx="4406265" cy="5052060"/>
            <a:chOff x="5926835" y="1185722"/>
            <a:chExt cx="4406265" cy="50520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6835" y="1185722"/>
              <a:ext cx="4405884" cy="5052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1907" y="1380743"/>
              <a:ext cx="3835908" cy="44820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6900" y="6229299"/>
            <a:ext cx="8101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Operació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repetida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n-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cops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 err="1">
                <a:solidFill>
                  <a:srgbClr val="FF0000"/>
                </a:solidFill>
                <a:latin typeface="Trebuchet MS"/>
                <a:cs typeface="Trebuchet MS"/>
              </a:rPr>
              <a:t>Patró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ellipse (50*i,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50*i,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50,50);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627</Words>
  <Application>Microsoft Office PowerPoint</Application>
  <PresentationFormat>Panorámica</PresentationFormat>
  <Paragraphs>72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Office Theme</vt:lpstr>
      <vt:lpstr>Estructures de control</vt:lpstr>
      <vt:lpstr>Estructures condicionals</vt:lpstr>
      <vt:lpstr>Estructures condicionals - if</vt:lpstr>
      <vt:lpstr>Estructures condicionals -if</vt:lpstr>
      <vt:lpstr>Estructures condicionals – if/else</vt:lpstr>
      <vt:lpstr>Estructures condicionals – if / else</vt:lpstr>
      <vt:lpstr>Operadors lògics – &amp;&amp;  i ||</vt:lpstr>
      <vt:lpstr>Operadors lògics – &amp;&amp;  i ||</vt:lpstr>
      <vt:lpstr>Repetició d'una instrucció n-cops</vt:lpstr>
      <vt:lpstr>Repetició (FOR)</vt:lpstr>
      <vt:lpstr>Repetició (FOR)</vt:lpstr>
      <vt:lpstr>Repetició (FOR)</vt:lpstr>
      <vt:lpstr>Repetició (FOR) - Exercici</vt:lpstr>
      <vt:lpstr>Repetició (FOR) – degradat vertical</vt:lpstr>
      <vt:lpstr>Repetició (FOR) - Degradat  horizontal de blanc a negre</vt:lpstr>
      <vt:lpstr>Repetició (FOR) – triangle degradat</vt:lpstr>
      <vt:lpstr>Repetició (FOR) – triangle degradat</vt:lpstr>
      <vt:lpstr>Repetició (FOR) – triangle degradat</vt:lpstr>
      <vt:lpstr>Bucle WHILE</vt:lpstr>
      <vt:lpstr>SWITCH CASE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7</cp:revision>
  <dcterms:created xsi:type="dcterms:W3CDTF">2021-03-16T12:21:18Z</dcterms:created>
  <dcterms:modified xsi:type="dcterms:W3CDTF">2023-02-27T16:06:20Z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2021-03-16T00:00:00Z</vt:filetime>
  </property>
</Properties>
</file>