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7FC5D-ECD5-6755-949E-2BA4B48098DF}" v="6" dt="2023-02-20T11:20:09.6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92F7FC5D-ECD5-6755-949E-2BA4B48098DF}"/>
    <pc:docChg chg="modSld">
      <pc:chgData name="Jordi Virgili Gomà" userId="S::jordi.virgili@udl.cat::15590814-2816-4d73-aa06-1e14496f9e19" providerId="AD" clId="Web-{92F7FC5D-ECD5-6755-949E-2BA4B48098DF}" dt="2023-02-20T11:20:09.629" v="2" actId="20577"/>
      <pc:docMkLst>
        <pc:docMk/>
      </pc:docMkLst>
      <pc:sldChg chg="modSp">
        <pc:chgData name="Jordi Virgili Gomà" userId="S::jordi.virgili@udl.cat::15590814-2816-4d73-aa06-1e14496f9e19" providerId="AD" clId="Web-{92F7FC5D-ECD5-6755-949E-2BA4B48098DF}" dt="2023-02-20T11:20:09.629" v="2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92F7FC5D-ECD5-6755-949E-2BA4B48098DF}" dt="2023-02-20T11:20:09.629" v="2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849" y="591272"/>
            <a:ext cx="106923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5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31" y="3681983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3808" y="0"/>
                </a:moveTo>
                <a:lnTo>
                  <a:pt x="0" y="31756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39" y="0"/>
                </a:moveTo>
                <a:lnTo>
                  <a:pt x="2042668" y="0"/>
                </a:lnTo>
                <a:lnTo>
                  <a:pt x="0" y="6858000"/>
                </a:lnTo>
                <a:lnTo>
                  <a:pt x="3006839" y="6858000"/>
                </a:lnTo>
                <a:lnTo>
                  <a:pt x="3006839" y="0"/>
                </a:lnTo>
                <a:close/>
              </a:path>
            </a:pathLst>
          </a:custGeom>
          <a:solidFill>
            <a:srgbClr val="92278F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5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93" y="0"/>
                </a:moveTo>
                <a:lnTo>
                  <a:pt x="0" y="0"/>
                </a:lnTo>
                <a:lnTo>
                  <a:pt x="1208024" y="6858000"/>
                </a:lnTo>
                <a:lnTo>
                  <a:pt x="2587193" y="6858000"/>
                </a:lnTo>
                <a:lnTo>
                  <a:pt x="2587193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7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16" y="0"/>
                </a:moveTo>
                <a:lnTo>
                  <a:pt x="0" y="3810000"/>
                </a:lnTo>
                <a:lnTo>
                  <a:pt x="3259416" y="3810000"/>
                </a:lnTo>
                <a:lnTo>
                  <a:pt x="3259416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3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908" y="0"/>
                </a:moveTo>
                <a:lnTo>
                  <a:pt x="0" y="0"/>
                </a:lnTo>
                <a:lnTo>
                  <a:pt x="2467381" y="6858000"/>
                </a:lnTo>
                <a:lnTo>
                  <a:pt x="2850908" y="6858000"/>
                </a:lnTo>
                <a:lnTo>
                  <a:pt x="2850908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7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99" y="0"/>
                </a:moveTo>
                <a:lnTo>
                  <a:pt x="1018870" y="0"/>
                </a:lnTo>
                <a:lnTo>
                  <a:pt x="0" y="6858000"/>
                </a:lnTo>
                <a:lnTo>
                  <a:pt x="1290599" y="6858000"/>
                </a:lnTo>
                <a:lnTo>
                  <a:pt x="1290599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71" y="0"/>
                </a:moveTo>
                <a:lnTo>
                  <a:pt x="0" y="0"/>
                </a:lnTo>
                <a:lnTo>
                  <a:pt x="1107224" y="6858000"/>
                </a:lnTo>
                <a:lnTo>
                  <a:pt x="1247571" y="6858000"/>
                </a:lnTo>
                <a:lnTo>
                  <a:pt x="1247571" y="0"/>
                </a:lnTo>
                <a:close/>
              </a:path>
            </a:pathLst>
          </a:custGeom>
          <a:solidFill>
            <a:srgbClr val="49134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7" y="3590542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92" y="0"/>
                </a:moveTo>
                <a:lnTo>
                  <a:pt x="0" y="3267240"/>
                </a:lnTo>
                <a:lnTo>
                  <a:pt x="1816392" y="3267240"/>
                </a:lnTo>
                <a:lnTo>
                  <a:pt x="1816392" y="0"/>
                </a:lnTo>
                <a:close/>
              </a:path>
            </a:pathLst>
          </a:custGeom>
          <a:solidFill>
            <a:srgbClr val="491347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7"/>
                </a:lnTo>
                <a:lnTo>
                  <a:pt x="44936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849" y="591272"/>
            <a:ext cx="106923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875" y="1440035"/>
            <a:ext cx="10758248" cy="182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9" y="0"/>
            <a:ext cx="4773295" cy="6867525"/>
            <a:chOff x="7420359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5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31" y="3681983"/>
              <a:ext cx="4764405" cy="3176270"/>
            </a:xfrm>
            <a:custGeom>
              <a:avLst/>
              <a:gdLst/>
              <a:ahLst/>
              <a:cxnLst/>
              <a:rect l="l" t="t" r="r" b="b"/>
              <a:pathLst>
                <a:path w="4764405" h="3176270">
                  <a:moveTo>
                    <a:pt x="4763808" y="0"/>
                  </a:moveTo>
                  <a:lnTo>
                    <a:pt x="0" y="31756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9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39" y="0"/>
                  </a:moveTo>
                  <a:lnTo>
                    <a:pt x="2042668" y="0"/>
                  </a:lnTo>
                  <a:lnTo>
                    <a:pt x="0" y="6858000"/>
                  </a:lnTo>
                  <a:lnTo>
                    <a:pt x="3006839" y="6858000"/>
                  </a:lnTo>
                  <a:lnTo>
                    <a:pt x="3006839" y="0"/>
                  </a:lnTo>
                  <a:close/>
                </a:path>
              </a:pathLst>
            </a:custGeom>
            <a:solidFill>
              <a:srgbClr val="92278F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5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193" y="0"/>
                  </a:moveTo>
                  <a:lnTo>
                    <a:pt x="0" y="0"/>
                  </a:lnTo>
                  <a:lnTo>
                    <a:pt x="1208024" y="6858000"/>
                  </a:lnTo>
                  <a:lnTo>
                    <a:pt x="2587193" y="6858000"/>
                  </a:lnTo>
                  <a:lnTo>
                    <a:pt x="2587193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16" y="0"/>
                  </a:moveTo>
                  <a:lnTo>
                    <a:pt x="0" y="3810000"/>
                  </a:lnTo>
                  <a:lnTo>
                    <a:pt x="3259416" y="3810000"/>
                  </a:lnTo>
                  <a:lnTo>
                    <a:pt x="3259416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3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908" y="0"/>
                  </a:moveTo>
                  <a:lnTo>
                    <a:pt x="0" y="0"/>
                  </a:lnTo>
                  <a:lnTo>
                    <a:pt x="2467381" y="6858000"/>
                  </a:lnTo>
                  <a:lnTo>
                    <a:pt x="2850908" y="6858000"/>
                  </a:lnTo>
                  <a:lnTo>
                    <a:pt x="2850908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7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99" y="0"/>
                  </a:moveTo>
                  <a:lnTo>
                    <a:pt x="1018870" y="0"/>
                  </a:lnTo>
                  <a:lnTo>
                    <a:pt x="0" y="6858000"/>
                  </a:lnTo>
                  <a:lnTo>
                    <a:pt x="1290599" y="6858000"/>
                  </a:lnTo>
                  <a:lnTo>
                    <a:pt x="1290599" y="0"/>
                  </a:lnTo>
                  <a:close/>
                </a:path>
              </a:pathLst>
            </a:custGeom>
            <a:solidFill>
              <a:srgbClr val="6C1C6B">
                <a:alpha val="690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71" y="0"/>
                  </a:moveTo>
                  <a:lnTo>
                    <a:pt x="0" y="0"/>
                  </a:lnTo>
                  <a:lnTo>
                    <a:pt x="1107224" y="6858000"/>
                  </a:lnTo>
                  <a:lnTo>
                    <a:pt x="1247571" y="6858000"/>
                  </a:lnTo>
                  <a:lnTo>
                    <a:pt x="1247571" y="0"/>
                  </a:lnTo>
                  <a:close/>
                </a:path>
              </a:pathLst>
            </a:custGeom>
            <a:solidFill>
              <a:srgbClr val="49134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7" y="3590542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92" y="0"/>
                  </a:moveTo>
                  <a:lnTo>
                    <a:pt x="0" y="3267240"/>
                  </a:lnTo>
                  <a:lnTo>
                    <a:pt x="1816392" y="3267240"/>
                  </a:lnTo>
                  <a:lnTo>
                    <a:pt x="1816392" y="0"/>
                  </a:lnTo>
                  <a:close/>
                </a:path>
              </a:pathLst>
            </a:custGeom>
            <a:solidFill>
              <a:srgbClr val="491347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10823" y="1842565"/>
            <a:ext cx="39985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/>
              <a:t>Color</a:t>
            </a:r>
            <a:r>
              <a:rPr sz="5400" spc="-45" dirty="0"/>
              <a:t> </a:t>
            </a:r>
            <a:r>
              <a:rPr lang="es-ES" sz="5400" spc="-45" dirty="0"/>
              <a:t>i</a:t>
            </a:r>
            <a:r>
              <a:rPr sz="5400" spc="-65" dirty="0"/>
              <a:t> </a:t>
            </a:r>
            <a:r>
              <a:rPr sz="5400" spc="-25" dirty="0"/>
              <a:t>text</a:t>
            </a:r>
            <a:endParaRPr sz="5400" dirty="0"/>
          </a:p>
        </p:txBody>
      </p:sp>
      <p:sp>
        <p:nvSpPr>
          <p:cNvPr id="14" name="object 14"/>
          <p:cNvSpPr txBox="1"/>
          <p:nvPr/>
        </p:nvSpPr>
        <p:spPr>
          <a:xfrm>
            <a:off x="4513318" y="2882329"/>
            <a:ext cx="4514850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808080"/>
                </a:solidFill>
                <a:latin typeface="Trebuchet MS"/>
                <a:cs typeface="Trebuchet MS"/>
              </a:rPr>
              <a:t>DDTeC</a:t>
            </a:r>
            <a:r>
              <a:rPr sz="2000" spc="-5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20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22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3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398" cy="10180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3" cy="10180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312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6C1C6B"/>
                </a:solidFill>
                <a:latin typeface="Trebuchet MS"/>
                <a:cs typeface="Trebuchet MS"/>
              </a:rPr>
              <a:t>Hexadecimal</a:t>
            </a:r>
            <a:r>
              <a:rPr sz="3600" spc="-90" dirty="0">
                <a:solidFill>
                  <a:srgbClr val="6C1C6B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()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5068" y="1478280"/>
            <a:ext cx="2689860" cy="513715"/>
            <a:chOff x="925068" y="1478280"/>
            <a:chExt cx="2689860" cy="51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068" y="1478280"/>
              <a:ext cx="1184147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1367" y="1478280"/>
              <a:ext cx="1435607" cy="5135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9128" y="1478280"/>
              <a:ext cx="685799" cy="5135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66501" y="1527446"/>
            <a:ext cx="2406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color(‘valor_hex’);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800" y="2578607"/>
            <a:ext cx="3866387" cy="253288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596128" y="2025395"/>
            <a:ext cx="3359150" cy="3479800"/>
            <a:chOff x="5596128" y="2025395"/>
            <a:chExt cx="3359150" cy="34798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6128" y="2025395"/>
              <a:ext cx="3358883" cy="3479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1200" y="2220468"/>
              <a:ext cx="2770631" cy="2891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887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Relleno</a:t>
            </a:r>
            <a:r>
              <a:rPr spc="-65"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5" dirty="0" err="1"/>
              <a:t>contorn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124200"/>
            <a:ext cx="3148583" cy="33527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91340" y="2897124"/>
            <a:ext cx="3808729" cy="3749040"/>
            <a:chOff x="5291340" y="2897124"/>
            <a:chExt cx="3808729" cy="37490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1340" y="2897124"/>
              <a:ext cx="3808462" cy="3749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3092195"/>
              <a:ext cx="3220211" cy="3160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21649" y="1440035"/>
            <a:ext cx="7835265" cy="1418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fill</a:t>
            </a:r>
            <a:r>
              <a:rPr lang="es-ES" sz="1800" spc="-5" dirty="0">
                <a:latin typeface="Trebuchet MS"/>
                <a:cs typeface="Trebuchet MS"/>
              </a:rPr>
              <a:t>() </a:t>
            </a:r>
            <a:r>
              <a:rPr lang="es-ES" sz="1800" spc="-5" dirty="0" err="1">
                <a:latin typeface="Trebuchet MS"/>
                <a:cs typeface="Trebuchet MS"/>
              </a:rPr>
              <a:t>defineix</a:t>
            </a:r>
            <a:r>
              <a:rPr lang="es-ES" sz="1800" spc="-5" dirty="0">
                <a:latin typeface="Trebuchet MS"/>
                <a:cs typeface="Trebuchet MS"/>
              </a:rPr>
              <a:t> el valor que </a:t>
            </a:r>
            <a:r>
              <a:rPr lang="es-ES" sz="1800" spc="-5" dirty="0" err="1">
                <a:latin typeface="Trebuchet MS"/>
                <a:cs typeface="Trebuchet MS"/>
              </a:rPr>
              <a:t>s’emplenará</a:t>
            </a:r>
            <a:r>
              <a:rPr lang="es-ES" sz="1800" spc="-5" dirty="0">
                <a:latin typeface="Trebuchet MS"/>
                <a:cs typeface="Trebuchet MS"/>
              </a:rPr>
              <a:t> a les figures, per </a:t>
            </a:r>
            <a:r>
              <a:rPr lang="es-ES" sz="1800" spc="-5" dirty="0" err="1">
                <a:latin typeface="Trebuchet MS"/>
                <a:cs typeface="Trebuchet MS"/>
              </a:rPr>
              <a:t>defecte</a:t>
            </a:r>
            <a:r>
              <a:rPr lang="es-ES" sz="1800" spc="-5" dirty="0">
                <a:latin typeface="Trebuchet MS"/>
                <a:cs typeface="Trebuchet MS"/>
              </a:rPr>
              <a:t> 255 (</a:t>
            </a:r>
            <a:r>
              <a:rPr lang="es-ES" sz="1800" spc="-5" dirty="0" err="1">
                <a:latin typeface="Trebuchet MS"/>
                <a:cs typeface="Trebuchet MS"/>
              </a:rPr>
              <a:t>blanc</a:t>
            </a:r>
            <a:r>
              <a:rPr lang="es-ES" sz="1800" spc="-5" dirty="0">
                <a:latin typeface="Trebuchet MS"/>
                <a:cs typeface="Trebuchet MS"/>
              </a:rPr>
              <a:t>),</a:t>
            </a: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50" dirty="0">
              <a:latin typeface="Trebuchet MS"/>
              <a:cs typeface="Trebuchet MS"/>
            </a:endParaRPr>
          </a:p>
          <a:p>
            <a:pPr marL="299085" marR="939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stroke</a:t>
            </a:r>
            <a:r>
              <a:rPr lang="es-ES" sz="1800" spc="-5" dirty="0">
                <a:latin typeface="Trebuchet MS"/>
                <a:cs typeface="Trebuchet MS"/>
              </a:rPr>
              <a:t> () </a:t>
            </a:r>
            <a:r>
              <a:rPr lang="es-ES" sz="1800" spc="-5" dirty="0" err="1">
                <a:latin typeface="Trebuchet MS"/>
                <a:cs typeface="Trebuchet MS"/>
              </a:rPr>
              <a:t>defineix</a:t>
            </a:r>
            <a:r>
              <a:rPr lang="es-ES" sz="1800" spc="-5" dirty="0">
                <a:latin typeface="Trebuchet MS"/>
                <a:cs typeface="Trebuchet MS"/>
              </a:rPr>
              <a:t> el valor de el </a:t>
            </a:r>
            <a:r>
              <a:rPr lang="es-ES" sz="1800" spc="-5" dirty="0" err="1">
                <a:latin typeface="Trebuchet MS"/>
                <a:cs typeface="Trebuchet MS"/>
              </a:rPr>
              <a:t>contorn</a:t>
            </a:r>
            <a:r>
              <a:rPr lang="es-ES" sz="1800" spc="-5" dirty="0">
                <a:latin typeface="Trebuchet MS"/>
                <a:cs typeface="Trebuchet MS"/>
              </a:rPr>
              <a:t> de les figures </a:t>
            </a:r>
            <a:r>
              <a:rPr lang="es-ES" sz="1800" spc="-5" dirty="0" err="1">
                <a:latin typeface="Trebuchet MS"/>
                <a:cs typeface="Trebuchet MS"/>
              </a:rPr>
              <a:t>dibuixades</a:t>
            </a:r>
            <a:r>
              <a:rPr lang="es-ES" sz="1800" spc="-5" dirty="0">
                <a:latin typeface="Trebuchet MS"/>
                <a:cs typeface="Trebuchet MS"/>
              </a:rPr>
              <a:t>, per </a:t>
            </a:r>
            <a:r>
              <a:rPr lang="es-ES" sz="1800" spc="-5" dirty="0" err="1">
                <a:latin typeface="Trebuchet MS"/>
                <a:cs typeface="Trebuchet MS"/>
              </a:rPr>
              <a:t>defecte</a:t>
            </a:r>
            <a:r>
              <a:rPr lang="es-ES" sz="1800" spc="-5" dirty="0">
                <a:latin typeface="Trebuchet MS"/>
                <a:cs typeface="Trebuchet MS"/>
              </a:rPr>
              <a:t> 0 (</a:t>
            </a:r>
            <a:r>
              <a:rPr lang="es-ES" sz="1800" spc="-5" dirty="0" err="1">
                <a:latin typeface="Trebuchet MS"/>
                <a:cs typeface="Trebuchet MS"/>
              </a:rPr>
              <a:t>negre</a:t>
            </a:r>
            <a:r>
              <a:rPr lang="es-ES" sz="1800" spc="-5" dirty="0">
                <a:latin typeface="Trebuchet MS"/>
                <a:cs typeface="Trebuchet MS"/>
              </a:rPr>
              <a:t>). 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6415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Relleno</a:t>
            </a:r>
            <a:r>
              <a:rPr lang="es-ES" spc="-65" dirty="0"/>
              <a:t> </a:t>
            </a:r>
            <a:r>
              <a:rPr lang="es-ES" spc="-5" dirty="0"/>
              <a:t>/</a:t>
            </a:r>
            <a:r>
              <a:rPr lang="es-ES" spc="-25" dirty="0"/>
              <a:t> </a:t>
            </a:r>
            <a:r>
              <a:rPr lang="es-ES" spc="-5" dirty="0" err="1"/>
              <a:t>contorn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042416" y="1932432"/>
            <a:ext cx="1734820" cy="788035"/>
            <a:chOff x="1042416" y="1932432"/>
            <a:chExt cx="1734820" cy="788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416" y="1952244"/>
              <a:ext cx="368807" cy="4815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9784" y="1932432"/>
              <a:ext cx="874775" cy="5135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6711" y="1932432"/>
              <a:ext cx="627887" cy="5135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416" y="2226564"/>
              <a:ext cx="368807" cy="4815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784" y="2206752"/>
              <a:ext cx="1205483" cy="513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7419" y="2206752"/>
              <a:ext cx="559307" cy="5135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6875" y="1440035"/>
            <a:ext cx="8305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El </a:t>
            </a:r>
            <a:r>
              <a:rPr lang="es-ES" sz="1800" spc="-5" dirty="0" err="1">
                <a:latin typeface="Trebuchet MS"/>
                <a:cs typeface="Trebuchet MS"/>
              </a:rPr>
              <a:t>farciment</a:t>
            </a:r>
            <a:r>
              <a:rPr lang="es-ES" sz="1800" spc="-5" dirty="0">
                <a:latin typeface="Trebuchet MS"/>
                <a:cs typeface="Trebuchet MS"/>
              </a:rPr>
              <a:t> i el </a:t>
            </a:r>
            <a:r>
              <a:rPr lang="es-ES" sz="1800" spc="-5" dirty="0" err="1">
                <a:latin typeface="Trebuchet MS"/>
                <a:cs typeface="Trebuchet MS"/>
              </a:rPr>
              <a:t>contorn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d'una</a:t>
            </a:r>
            <a:r>
              <a:rPr lang="es-ES" sz="1800" spc="-5" dirty="0">
                <a:latin typeface="Trebuchet MS"/>
                <a:cs typeface="Trebuchet MS"/>
              </a:rPr>
              <a:t> figura es </a:t>
            </a:r>
            <a:r>
              <a:rPr lang="es-ES" sz="1800" spc="-5" dirty="0" err="1">
                <a:latin typeface="Trebuchet MS"/>
                <a:cs typeface="Trebuchet MS"/>
              </a:rPr>
              <a:t>pot</a:t>
            </a:r>
            <a:r>
              <a:rPr lang="es-ES" sz="1800" spc="-5" dirty="0">
                <a:latin typeface="Trebuchet MS"/>
                <a:cs typeface="Trebuchet MS"/>
              </a:rPr>
              <a:t> eliminar. Per a </a:t>
            </a:r>
            <a:r>
              <a:rPr lang="es-ES" sz="1800" spc="-5" dirty="0" err="1">
                <a:latin typeface="Trebuchet MS"/>
                <a:cs typeface="Trebuchet MS"/>
              </a:rPr>
              <a:t>això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s'utilitza</a:t>
            </a:r>
            <a:r>
              <a:rPr lang="es-ES" sz="1800" spc="-5" dirty="0">
                <a:latin typeface="Trebuchet MS"/>
                <a:cs typeface="Trebuchet MS"/>
              </a:rPr>
              <a:t> 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sz="1800" spc="-5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noFill();</a:t>
            </a:r>
            <a:endParaRPr sz="1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noStroke(),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58967" y="2209799"/>
            <a:ext cx="3625850" cy="3789045"/>
            <a:chOff x="5458967" y="2209799"/>
            <a:chExt cx="3625850" cy="378904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8967" y="2209799"/>
              <a:ext cx="3625583" cy="37886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4039" y="2404871"/>
              <a:ext cx="3037331" cy="320039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27176" y="2743200"/>
            <a:ext cx="3018155" cy="3200400"/>
            <a:chOff x="1027176" y="2743200"/>
            <a:chExt cx="3018155" cy="320040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7176" y="2743200"/>
              <a:ext cx="2630423" cy="32003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94977" y="5197861"/>
              <a:ext cx="1844039" cy="488950"/>
            </a:xfrm>
            <a:custGeom>
              <a:avLst/>
              <a:gdLst/>
              <a:ahLst/>
              <a:cxnLst/>
              <a:rect l="l" t="t" r="r" b="b"/>
              <a:pathLst>
                <a:path w="1844039" h="488950">
                  <a:moveTo>
                    <a:pt x="1843620" y="488327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33594" y="5164283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19" h="73660">
                  <a:moveTo>
                    <a:pt x="83426" y="0"/>
                  </a:moveTo>
                  <a:lnTo>
                    <a:pt x="0" y="17322"/>
                  </a:lnTo>
                  <a:lnTo>
                    <a:pt x="63906" y="73660"/>
                  </a:lnTo>
                  <a:lnTo>
                    <a:pt x="834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19466" y="5674854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Sin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relleno,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pero con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contorno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poder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ver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dibujo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9998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Suavi</a:t>
            </a:r>
            <a:r>
              <a:rPr lang="es-ES" spc="-5" dirty="0" err="1"/>
              <a:t>tzat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lang="es-ES" spc="-55" dirty="0" err="1"/>
              <a:t>vorera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6875" y="1440035"/>
            <a:ext cx="863409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Les </a:t>
            </a:r>
            <a:r>
              <a:rPr lang="es-ES" sz="1800" spc="-5" dirty="0" err="1">
                <a:latin typeface="Trebuchet MS"/>
                <a:cs typeface="Trebuchet MS"/>
              </a:rPr>
              <a:t>funcions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smooth</a:t>
            </a:r>
            <a:r>
              <a:rPr lang="es-ES" sz="1800" spc="-5" dirty="0">
                <a:latin typeface="Trebuchet MS"/>
                <a:cs typeface="Trebuchet MS"/>
              </a:rPr>
              <a:t> () i </a:t>
            </a:r>
            <a:r>
              <a:rPr lang="es-ES" sz="1800" spc="-5" dirty="0" err="1">
                <a:latin typeface="Trebuchet MS"/>
                <a:cs typeface="Trebuchet MS"/>
              </a:rPr>
              <a:t>noSmooth</a:t>
            </a:r>
            <a:r>
              <a:rPr lang="es-ES" sz="1800" spc="-5" dirty="0">
                <a:latin typeface="Trebuchet MS"/>
                <a:cs typeface="Trebuchet MS"/>
              </a:rPr>
              <a:t> () activen i desactiven el </a:t>
            </a:r>
            <a:r>
              <a:rPr lang="es-ES" sz="1800" spc="-5" dirty="0" err="1">
                <a:latin typeface="Trebuchet MS"/>
                <a:cs typeface="Trebuchet MS"/>
              </a:rPr>
              <a:t>suavitzat</a:t>
            </a:r>
            <a:r>
              <a:rPr lang="es-ES" sz="1800" spc="-5" dirty="0">
                <a:latin typeface="Trebuchet MS"/>
                <a:cs typeface="Trebuchet MS"/>
              </a:rPr>
              <a:t> (</a:t>
            </a:r>
            <a:r>
              <a:rPr lang="es-ES" sz="1800" spc="-5" dirty="0" err="1">
                <a:latin typeface="Trebuchet MS"/>
                <a:cs typeface="Trebuchet MS"/>
              </a:rPr>
              <a:t>conegut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a filtre </a:t>
            </a:r>
            <a:r>
              <a:rPr lang="es-ES" sz="1800" spc="-5" dirty="0" err="1">
                <a:latin typeface="Trebuchet MS"/>
                <a:cs typeface="Trebuchet MS"/>
              </a:rPr>
              <a:t>antialiasing</a:t>
            </a:r>
            <a:r>
              <a:rPr lang="es-ES" sz="1800" spc="-5" dirty="0">
                <a:latin typeface="Trebuchet MS"/>
                <a:cs typeface="Trebuchet MS"/>
              </a:rPr>
              <a:t>)</a:t>
            </a:r>
            <a:r>
              <a:rPr sz="1800" spc="-5" dirty="0">
                <a:latin typeface="Trebuchet MS"/>
                <a:cs typeface="Trebuchet MS"/>
              </a:rPr>
              <a:t>.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defecte</a:t>
            </a:r>
            <a:r>
              <a:rPr lang="es-ES" sz="1800" spc="-5" dirty="0">
                <a:latin typeface="Trebuchet MS"/>
                <a:cs typeface="Trebuchet MS"/>
              </a:rPr>
              <a:t> activada.</a:t>
            </a:r>
            <a:endParaRPr sz="1800" dirty="0">
              <a:latin typeface="Trebuchet MS"/>
              <a:cs typeface="Trebuchet MS"/>
            </a:endParaRPr>
          </a:p>
          <a:p>
            <a:pPr marL="756285" marR="68707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lang="es-ES" sz="1800" dirty="0" err="1">
                <a:latin typeface="Trebuchet MS"/>
                <a:cs typeface="Trebuchet MS"/>
              </a:rPr>
              <a:t>Quan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usem</a:t>
            </a:r>
            <a:r>
              <a:rPr lang="es-ES" sz="1800" dirty="0">
                <a:latin typeface="Trebuchet MS"/>
                <a:cs typeface="Trebuchet MS"/>
              </a:rPr>
              <a:t> una </a:t>
            </a:r>
            <a:r>
              <a:rPr lang="es-ES" sz="1800" dirty="0" err="1">
                <a:latin typeface="Trebuchet MS"/>
                <a:cs typeface="Trebuchet MS"/>
              </a:rPr>
              <a:t>d'aquestes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funcions</a:t>
            </a:r>
            <a:r>
              <a:rPr lang="es-ES" sz="1800" dirty="0">
                <a:latin typeface="Trebuchet MS"/>
                <a:cs typeface="Trebuchet MS"/>
              </a:rPr>
              <a:t>, </a:t>
            </a:r>
            <a:r>
              <a:rPr lang="es-ES" sz="1800" dirty="0" err="1">
                <a:latin typeface="Trebuchet MS"/>
                <a:cs typeface="Trebuchet MS"/>
              </a:rPr>
              <a:t>afectarà</a:t>
            </a:r>
            <a:r>
              <a:rPr lang="es-ES" sz="1800" dirty="0">
                <a:latin typeface="Trebuchet MS"/>
                <a:cs typeface="Trebuchet MS"/>
              </a:rPr>
              <a:t> a totes les </a:t>
            </a:r>
            <a:r>
              <a:rPr lang="es-ES" sz="1800" dirty="0" err="1">
                <a:latin typeface="Trebuchet MS"/>
                <a:cs typeface="Trebuchet MS"/>
              </a:rPr>
              <a:t>funcions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dibuixades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després</a:t>
            </a:r>
            <a:r>
              <a:rPr sz="1800" dirty="0">
                <a:latin typeface="Trebuchet MS"/>
                <a:cs typeface="Trebuchet MS"/>
              </a:rPr>
              <a:t>.</a:t>
            </a:r>
          </a:p>
          <a:p>
            <a:pPr marL="756285" marR="90995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Si </a:t>
            </a:r>
            <a:r>
              <a:rPr lang="es-ES" sz="1800" spc="-5" dirty="0" err="1">
                <a:latin typeface="Trebuchet MS"/>
                <a:cs typeface="Trebuchet MS"/>
              </a:rPr>
              <a:t>fem</a:t>
            </a:r>
            <a:r>
              <a:rPr lang="es-ES" sz="1800" spc="-5" dirty="0">
                <a:latin typeface="Trebuchet MS"/>
                <a:cs typeface="Trebuchet MS"/>
              </a:rPr>
              <a:t> servir primer </a:t>
            </a:r>
            <a:r>
              <a:rPr lang="es-ES" sz="1800" spc="-5" dirty="0" err="1">
                <a:latin typeface="Trebuchet MS"/>
                <a:cs typeface="Trebuchet MS"/>
              </a:rPr>
              <a:t>smooth</a:t>
            </a:r>
            <a:r>
              <a:rPr lang="es-ES" sz="1800" spc="-5" dirty="0">
                <a:latin typeface="Trebuchet MS"/>
                <a:cs typeface="Trebuchet MS"/>
              </a:rPr>
              <a:t> (), usar </a:t>
            </a:r>
            <a:r>
              <a:rPr lang="es-ES" sz="1800" spc="-5" dirty="0" err="1">
                <a:latin typeface="Trebuchet MS"/>
                <a:cs typeface="Trebuchet MS"/>
              </a:rPr>
              <a:t>noSmooth</a:t>
            </a:r>
            <a:r>
              <a:rPr lang="es-ES" sz="1800" spc="-5" dirty="0">
                <a:latin typeface="Trebuchet MS"/>
                <a:cs typeface="Trebuchet MS"/>
              </a:rPr>
              <a:t> () </a:t>
            </a:r>
            <a:r>
              <a:rPr lang="es-ES" sz="1800" spc="-5" dirty="0" err="1">
                <a:latin typeface="Trebuchet MS"/>
                <a:cs typeface="Trebuchet MS"/>
              </a:rPr>
              <a:t>cancel·larà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l'ajust</a:t>
            </a:r>
            <a:r>
              <a:rPr lang="es-ES" sz="1800" spc="-5" dirty="0">
                <a:latin typeface="Trebuchet MS"/>
                <a:cs typeface="Trebuchet MS"/>
              </a:rPr>
              <a:t>, i viceversa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579876"/>
            <a:ext cx="3047999" cy="20878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91328" y="3310127"/>
            <a:ext cx="3331845" cy="3548379"/>
            <a:chOff x="5291328" y="3310127"/>
            <a:chExt cx="3331845" cy="35483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1328" y="3310127"/>
              <a:ext cx="3331463" cy="3547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3505200"/>
              <a:ext cx="2743199" cy="3063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1286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x</a:t>
            </a:r>
            <a:r>
              <a:rPr spc="-5" dirty="0"/>
              <a:t>t</a:t>
            </a:r>
            <a:r>
              <a:rPr spc="-10" dirty="0"/>
              <a:t>(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03"/>
            <a:ext cx="7653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Amb</a:t>
            </a:r>
            <a:r>
              <a:rPr lang="es-ES" sz="1800" spc="-5" dirty="0">
                <a:latin typeface="Trebuchet MS"/>
                <a:cs typeface="Trebuchet MS"/>
              </a:rPr>
              <a:t> 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text</a:t>
            </a:r>
            <a:r>
              <a:rPr lang="es-ES" sz="1800" spc="-5" dirty="0">
                <a:latin typeface="Trebuchet MS"/>
                <a:cs typeface="Trebuchet MS"/>
              </a:rPr>
              <a:t>() </a:t>
            </a:r>
            <a:r>
              <a:rPr lang="es-ES" sz="1800" spc="-5" dirty="0" err="1">
                <a:latin typeface="Trebuchet MS"/>
                <a:cs typeface="Trebuchet MS"/>
              </a:rPr>
              <a:t>podem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escriure</a:t>
            </a:r>
            <a:r>
              <a:rPr lang="es-ES" sz="1800" spc="-5" dirty="0">
                <a:latin typeface="Trebuchet MS"/>
                <a:cs typeface="Trebuchet MS"/>
              </a:rPr>
              <a:t> un </a:t>
            </a:r>
            <a:r>
              <a:rPr lang="es-ES" sz="1800" spc="-5" dirty="0" err="1">
                <a:latin typeface="Trebuchet MS"/>
                <a:cs typeface="Trebuchet MS"/>
              </a:rPr>
              <a:t>text</a:t>
            </a:r>
            <a:r>
              <a:rPr lang="es-ES" sz="1800" spc="-5" dirty="0">
                <a:latin typeface="Trebuchet MS"/>
                <a:cs typeface="Trebuchet MS"/>
              </a:rPr>
              <a:t> en la </a:t>
            </a:r>
            <a:r>
              <a:rPr lang="es-ES" sz="1800" spc="-5" dirty="0" err="1">
                <a:latin typeface="Trebuchet MS"/>
                <a:cs typeface="Trebuchet MS"/>
              </a:rPr>
              <a:t>posició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x,y</a:t>
            </a:r>
            <a:r>
              <a:rPr lang="es-ES" sz="1800" spc="-5" dirty="0">
                <a:latin typeface="Trebuchet MS"/>
                <a:cs typeface="Trebuchet MS"/>
              </a:rPr>
              <a:t> que </a:t>
            </a:r>
            <a:r>
              <a:rPr lang="es-ES" sz="1800" spc="-5" dirty="0" err="1">
                <a:latin typeface="Trebuchet MS"/>
                <a:cs typeface="Trebuchet MS"/>
              </a:rPr>
              <a:t>desitgem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086100"/>
            <a:ext cx="4736579" cy="2895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438400"/>
            <a:ext cx="3991355" cy="4190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261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Text()</a:t>
            </a:r>
            <a:r>
              <a:rPr spc="-60" dirty="0"/>
              <a:t> </a:t>
            </a:r>
            <a:r>
              <a:rPr spc="-5" dirty="0"/>
              <a:t>-</a:t>
            </a:r>
            <a:r>
              <a:rPr spc="-30" dirty="0"/>
              <a:t> </a:t>
            </a:r>
            <a:r>
              <a:rPr lang="es-ES" spc="-5" dirty="0"/>
              <a:t>mida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898903"/>
            <a:ext cx="7654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15" dirty="0" err="1">
                <a:latin typeface="Trebuchet MS"/>
                <a:cs typeface="Trebuchet MS"/>
              </a:rPr>
              <a:t>Podem</a:t>
            </a:r>
            <a:r>
              <a:rPr lang="es-ES" sz="1800" spc="-15" dirty="0">
                <a:latin typeface="Trebuchet MS"/>
                <a:cs typeface="Trebuchet MS"/>
              </a:rPr>
              <a:t> modificar la mida del </a:t>
            </a:r>
            <a:r>
              <a:rPr lang="es-ES" sz="1800" spc="-15" dirty="0" err="1">
                <a:latin typeface="Trebuchet MS"/>
                <a:cs typeface="Trebuchet MS"/>
              </a:rPr>
              <a:t>tipus</a:t>
            </a:r>
            <a:r>
              <a:rPr lang="es-ES" sz="1800" spc="-15" dirty="0">
                <a:latin typeface="Trebuchet MS"/>
                <a:cs typeface="Trebuchet MS"/>
              </a:rPr>
              <a:t> de </a:t>
            </a:r>
            <a:r>
              <a:rPr lang="es-ES" sz="1800" spc="-15" dirty="0" err="1">
                <a:latin typeface="Trebuchet MS"/>
                <a:cs typeface="Trebuchet MS"/>
              </a:rPr>
              <a:t>lletra</a:t>
            </a:r>
            <a:r>
              <a:rPr lang="es-ES" sz="1800" spc="-15" dirty="0">
                <a:latin typeface="Trebuchet MS"/>
                <a:cs typeface="Trebuchet MS"/>
              </a:rPr>
              <a:t> </a:t>
            </a:r>
            <a:r>
              <a:rPr lang="es-ES" sz="1800" spc="-15" dirty="0" err="1">
                <a:latin typeface="Trebuchet MS"/>
                <a:cs typeface="Trebuchet MS"/>
              </a:rPr>
              <a:t>amb</a:t>
            </a:r>
            <a:r>
              <a:rPr lang="es-ES" sz="1800" spc="-15" dirty="0">
                <a:latin typeface="Trebuchet MS"/>
                <a:cs typeface="Trebuchet MS"/>
              </a:rPr>
              <a:t> la </a:t>
            </a:r>
            <a:r>
              <a:rPr lang="es-ES" sz="1800" spc="-15" dirty="0" err="1">
                <a:latin typeface="Trebuchet MS"/>
                <a:cs typeface="Trebuchet MS"/>
              </a:rPr>
              <a:t>funció</a:t>
            </a:r>
            <a:r>
              <a:rPr lang="es-ES" sz="1800" spc="-15" dirty="0">
                <a:latin typeface="Trebuchet MS"/>
                <a:cs typeface="Trebuchet MS"/>
              </a:rPr>
              <a:t> </a:t>
            </a:r>
            <a:r>
              <a:rPr lang="es-ES" sz="1800" spc="-15" dirty="0" err="1">
                <a:latin typeface="Trebuchet MS"/>
                <a:cs typeface="Trebuchet MS"/>
              </a:rPr>
              <a:t>textSize</a:t>
            </a:r>
            <a:r>
              <a:rPr lang="es-ES" sz="1800" spc="-15" dirty="0">
                <a:latin typeface="Trebuchet MS"/>
                <a:cs typeface="Trebuchet MS"/>
              </a:rPr>
              <a:t>()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808" y="2209800"/>
            <a:ext cx="10709275" cy="4152900"/>
            <a:chOff x="749808" y="2209800"/>
            <a:chExt cx="10709275" cy="4152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3119628"/>
              <a:ext cx="4213859" cy="23332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7175" y="2209800"/>
              <a:ext cx="3953255" cy="415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3974592"/>
              <a:ext cx="3915148" cy="17710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4" y="4275328"/>
            <a:ext cx="2789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lang="es-ES" sz="5400" spc="-15" dirty="0">
                <a:solidFill>
                  <a:srgbClr val="6C1C6B"/>
                </a:solidFill>
                <a:latin typeface="Trebuchet MS"/>
                <a:cs typeface="Trebuchet MS"/>
              </a:rPr>
              <a:t>à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ci</a:t>
            </a:r>
            <a:r>
              <a:rPr lang="es-ES" sz="5400" spc="-5" dirty="0">
                <a:solidFill>
                  <a:srgbClr val="6C1C6B"/>
                </a:solidFill>
                <a:latin typeface="Trebuchet MS"/>
                <a:cs typeface="Trebuchet MS"/>
              </a:rPr>
              <a:t>e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s!</a:t>
            </a:r>
            <a:endParaRPr sz="54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467" y="1446276"/>
            <a:ext cx="3963923" cy="53218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110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l</a:t>
            </a:r>
            <a:r>
              <a:rPr dirty="0"/>
              <a:t>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0304" y="2857500"/>
            <a:ext cx="5072380" cy="1062355"/>
            <a:chOff x="1670304" y="2857500"/>
            <a:chExt cx="5072380" cy="1062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2857500"/>
              <a:ext cx="1560575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032" y="2857500"/>
              <a:ext cx="3442715" cy="5135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0304" y="3131820"/>
              <a:ext cx="807719" cy="5135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0176" y="3131820"/>
              <a:ext cx="4445507" cy="5135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0304" y="3406140"/>
              <a:ext cx="1059179" cy="513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1636" y="3406140"/>
              <a:ext cx="4320539" cy="5135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29259" y="1607555"/>
            <a:ext cx="8430260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9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30" dirty="0" err="1">
                <a:latin typeface="Trebuchet MS"/>
                <a:cs typeface="Trebuchet MS"/>
              </a:rPr>
              <a:t>Treballar</a:t>
            </a:r>
            <a:r>
              <a:rPr lang="es-ES" sz="1800" spc="-30" dirty="0">
                <a:latin typeface="Trebuchet MS"/>
                <a:cs typeface="Trebuchet MS"/>
              </a:rPr>
              <a:t> </a:t>
            </a:r>
            <a:r>
              <a:rPr lang="es-ES" sz="1800" spc="-30" dirty="0" err="1">
                <a:latin typeface="Trebuchet MS"/>
                <a:cs typeface="Trebuchet MS"/>
              </a:rPr>
              <a:t>amb</a:t>
            </a:r>
            <a:r>
              <a:rPr lang="es-ES" sz="1800" spc="-30" dirty="0">
                <a:latin typeface="Trebuchet MS"/>
                <a:cs typeface="Trebuchet MS"/>
              </a:rPr>
              <a:t> </a:t>
            </a:r>
            <a:r>
              <a:rPr lang="es-ES" sz="1800" spc="-30" dirty="0" err="1">
                <a:latin typeface="Trebuchet MS"/>
                <a:cs typeface="Trebuchet MS"/>
              </a:rPr>
              <a:t>colors</a:t>
            </a:r>
            <a:r>
              <a:rPr lang="es-ES" sz="1800" spc="-30" dirty="0">
                <a:latin typeface="Trebuchet MS"/>
                <a:cs typeface="Trebuchet MS"/>
              </a:rPr>
              <a:t> a través </a:t>
            </a:r>
            <a:r>
              <a:rPr lang="es-ES" sz="1800" spc="-30" dirty="0" err="1">
                <a:latin typeface="Trebuchet MS"/>
                <a:cs typeface="Trebuchet MS"/>
              </a:rPr>
              <a:t>d'una</a:t>
            </a:r>
            <a:r>
              <a:rPr lang="es-ES" sz="1800" spc="-30" dirty="0">
                <a:latin typeface="Trebuchet MS"/>
                <a:cs typeface="Trebuchet MS"/>
              </a:rPr>
              <a:t> pantalla </a:t>
            </a:r>
            <a:r>
              <a:rPr lang="es-ES" sz="1800" spc="-30" dirty="0" err="1">
                <a:latin typeface="Trebuchet MS"/>
                <a:cs typeface="Trebuchet MS"/>
              </a:rPr>
              <a:t>és</a:t>
            </a:r>
            <a:r>
              <a:rPr lang="es-ES" sz="1800" spc="-30" dirty="0">
                <a:latin typeface="Trebuchet MS"/>
                <a:cs typeface="Trebuchet MS"/>
              </a:rPr>
              <a:t> </a:t>
            </a:r>
            <a:r>
              <a:rPr lang="es-ES" sz="1800" spc="-30" dirty="0" err="1">
                <a:latin typeface="Trebuchet MS"/>
                <a:cs typeface="Trebuchet MS"/>
              </a:rPr>
              <a:t>diferent</a:t>
            </a:r>
            <a:r>
              <a:rPr lang="es-ES" sz="1800" spc="-30" dirty="0">
                <a:latin typeface="Trebuchet MS"/>
                <a:cs typeface="Trebuchet MS"/>
              </a:rPr>
              <a:t> a </a:t>
            </a:r>
            <a:r>
              <a:rPr lang="es-ES" sz="1800" spc="-30" dirty="0" err="1">
                <a:latin typeface="Trebuchet MS"/>
                <a:cs typeface="Trebuchet MS"/>
              </a:rPr>
              <a:t>fer-ho</a:t>
            </a:r>
            <a:r>
              <a:rPr lang="es-ES" sz="1800" spc="-30" dirty="0">
                <a:latin typeface="Trebuchet MS"/>
                <a:cs typeface="Trebuchet MS"/>
              </a:rPr>
              <a:t> en </a:t>
            </a:r>
            <a:r>
              <a:rPr lang="es-ES" sz="1800" spc="-30" dirty="0" err="1">
                <a:latin typeface="Trebuchet MS"/>
                <a:cs typeface="Trebuchet MS"/>
              </a:rPr>
              <a:t>paper</a:t>
            </a:r>
            <a:r>
              <a:rPr lang="es-ES" sz="1800" spc="-30" dirty="0">
                <a:latin typeface="Trebuchet MS"/>
                <a:cs typeface="Trebuchet MS"/>
              </a:rPr>
              <a:t> o </a:t>
            </a:r>
            <a:r>
              <a:rPr lang="es-ES" sz="1800" spc="-30" dirty="0" err="1">
                <a:latin typeface="Trebuchet MS"/>
                <a:cs typeface="Trebuchet MS"/>
              </a:rPr>
              <a:t>llenç</a:t>
            </a:r>
            <a:r>
              <a:rPr lang="es-ES" sz="1800" spc="-30" dirty="0">
                <a:latin typeface="Trebuchet MS"/>
                <a:cs typeface="Trebuchet MS"/>
              </a:rPr>
              <a:t>. </a:t>
            </a:r>
          </a:p>
          <a:p>
            <a:pPr marL="299085" marR="69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z="2850" dirty="0">
              <a:latin typeface="Trebuchet MS"/>
              <a:cs typeface="Trebuchet MS"/>
            </a:endParaRPr>
          </a:p>
          <a:p>
            <a:pPr marL="299085" marR="99949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 err="1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P5, </a:t>
            </a:r>
            <a:r>
              <a:rPr lang="fr-FR" sz="1800" spc="-5" dirty="0">
                <a:latin typeface="Trebuchet MS"/>
                <a:cs typeface="Trebuchet MS"/>
              </a:rPr>
              <a:t>els </a:t>
            </a:r>
            <a:r>
              <a:rPr lang="fr-FR" sz="1800" spc="-5" dirty="0" err="1">
                <a:latin typeface="Trebuchet MS"/>
                <a:cs typeface="Trebuchet MS"/>
              </a:rPr>
              <a:t>colors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lang="fr-FR" sz="1800" spc="-5" dirty="0" err="1">
                <a:latin typeface="Trebuchet MS"/>
                <a:cs typeface="Trebuchet MS"/>
              </a:rPr>
              <a:t>estan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lang="fr-FR" sz="1800" spc="-5" dirty="0" err="1">
                <a:latin typeface="Trebuchet MS"/>
                <a:cs typeface="Trebuchet MS"/>
              </a:rPr>
              <a:t>definits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lang="fr-FR" sz="1800" spc="-5" dirty="0" err="1">
                <a:latin typeface="Trebuchet MS"/>
                <a:cs typeface="Trebuchet MS"/>
              </a:rPr>
              <a:t>pels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lang="fr-FR" sz="1800" spc="-5" dirty="0" err="1">
                <a:latin typeface="Trebuchet MS"/>
                <a:cs typeface="Trebuchet MS"/>
              </a:rPr>
              <a:t>paràmetres</a:t>
            </a:r>
            <a:r>
              <a:rPr lang="fr-FR" sz="1800" spc="-5" dirty="0">
                <a:latin typeface="Trebuchet MS"/>
                <a:cs typeface="Trebuchet MS"/>
              </a:rPr>
              <a:t> de les </a:t>
            </a:r>
            <a:r>
              <a:rPr lang="fr-FR" sz="1800" spc="-5" dirty="0" err="1">
                <a:latin typeface="Trebuchet MS"/>
                <a:cs typeface="Trebuchet MS"/>
              </a:rPr>
              <a:t>funcions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background(),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fill() 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stroke():</a:t>
            </a:r>
            <a:endParaRPr sz="1800" dirty="0">
              <a:latin typeface="Trebuchet MS"/>
              <a:cs typeface="Trebuchet MS"/>
            </a:endParaRPr>
          </a:p>
          <a:p>
            <a:pPr marL="1384300" marR="22733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background(valor1, valor2, valor3); </a:t>
            </a:r>
            <a:r>
              <a:rPr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fill(valor1, valor2, valor3 [,alfa]); </a:t>
            </a:r>
            <a:r>
              <a:rPr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stroke(valor1,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sz="1800" spc="-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valor3[,alfa]);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 dirty="0">
              <a:latin typeface="Consolas"/>
              <a:cs typeface="Consolas"/>
            </a:endParaRPr>
          </a:p>
          <a:p>
            <a:pPr marL="299085" marR="5080" indent="-287020">
              <a:lnSpc>
                <a:spcPct val="100000"/>
              </a:lnSpc>
              <a:spcBef>
                <a:spcPts val="13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35" dirty="0">
                <a:latin typeface="Trebuchet MS"/>
                <a:cs typeface="Trebuchet MS"/>
              </a:rPr>
              <a:t>Per </a:t>
            </a:r>
            <a:r>
              <a:rPr lang="es-ES" sz="1800" spc="-35" dirty="0" err="1">
                <a:latin typeface="Trebuchet MS"/>
                <a:cs typeface="Trebuchet MS"/>
              </a:rPr>
              <a:t>defecte</a:t>
            </a:r>
            <a:r>
              <a:rPr lang="es-ES" sz="1800" spc="-35" dirty="0">
                <a:latin typeface="Trebuchet MS"/>
                <a:cs typeface="Trebuchet MS"/>
              </a:rPr>
              <a:t>, el </a:t>
            </a:r>
            <a:r>
              <a:rPr lang="es-ES" sz="1800" spc="-35" dirty="0" err="1">
                <a:latin typeface="Trebuchet MS"/>
                <a:cs typeface="Trebuchet MS"/>
              </a:rPr>
              <a:t>paràmetre</a:t>
            </a:r>
            <a:r>
              <a:rPr lang="es-ES" sz="1800" spc="-35" dirty="0">
                <a:latin typeface="Trebuchet MS"/>
                <a:cs typeface="Trebuchet MS"/>
              </a:rPr>
              <a:t> valor1 </a:t>
            </a:r>
            <a:r>
              <a:rPr lang="es-ES" sz="1800" spc="-35" dirty="0" err="1">
                <a:latin typeface="Trebuchet MS"/>
                <a:cs typeface="Trebuchet MS"/>
              </a:rPr>
              <a:t>defineix</a:t>
            </a:r>
            <a:r>
              <a:rPr lang="es-ES" sz="1800" spc="-35" dirty="0">
                <a:latin typeface="Trebuchet MS"/>
                <a:cs typeface="Trebuchet MS"/>
              </a:rPr>
              <a:t> el </a:t>
            </a:r>
            <a:r>
              <a:rPr lang="es-ES" sz="1800" spc="-35" dirty="0" err="1">
                <a:latin typeface="Trebuchet MS"/>
                <a:cs typeface="Trebuchet MS"/>
              </a:rPr>
              <a:t>component</a:t>
            </a:r>
            <a:r>
              <a:rPr lang="es-ES" sz="1800" spc="-35" dirty="0">
                <a:latin typeface="Trebuchet MS"/>
                <a:cs typeface="Trebuchet MS"/>
              </a:rPr>
              <a:t> de color </a:t>
            </a:r>
            <a:r>
              <a:rPr lang="es-ES" sz="1800" spc="-35" dirty="0" err="1">
                <a:latin typeface="Trebuchet MS"/>
                <a:cs typeface="Trebuchet MS"/>
              </a:rPr>
              <a:t>vermell</a:t>
            </a:r>
            <a:r>
              <a:rPr lang="es-ES" sz="1800" spc="-35" dirty="0">
                <a:latin typeface="Trebuchet MS"/>
                <a:cs typeface="Trebuchet MS"/>
              </a:rPr>
              <a:t>, valor2 el </a:t>
            </a:r>
            <a:r>
              <a:rPr lang="es-ES" sz="1800" spc="-35" dirty="0" err="1">
                <a:latin typeface="Trebuchet MS"/>
                <a:cs typeface="Trebuchet MS"/>
              </a:rPr>
              <a:t>component</a:t>
            </a:r>
            <a:r>
              <a:rPr lang="es-ES" sz="1800" spc="-35" dirty="0">
                <a:latin typeface="Trebuchet MS"/>
                <a:cs typeface="Trebuchet MS"/>
              </a:rPr>
              <a:t> </a:t>
            </a:r>
            <a:r>
              <a:rPr lang="es-ES" sz="1800" spc="-35" dirty="0" err="1">
                <a:latin typeface="Trebuchet MS"/>
                <a:cs typeface="Trebuchet MS"/>
              </a:rPr>
              <a:t>verd</a:t>
            </a:r>
            <a:r>
              <a:rPr lang="es-ES" sz="1800" spc="-35" dirty="0">
                <a:latin typeface="Trebuchet MS"/>
                <a:cs typeface="Trebuchet MS"/>
              </a:rPr>
              <a:t> i valor3 el </a:t>
            </a:r>
            <a:r>
              <a:rPr lang="es-ES" sz="1800" spc="-35" dirty="0" err="1">
                <a:latin typeface="Trebuchet MS"/>
                <a:cs typeface="Trebuchet MS"/>
              </a:rPr>
              <a:t>blau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85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it-IT" sz="1800" spc="-5" dirty="0">
                <a:latin typeface="Trebuchet MS"/>
                <a:cs typeface="Trebuchet MS"/>
              </a:rPr>
              <a:t>El paràmetre opcional alfa de fill() o stroke() defineix l'opacitat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El valor 255 del </a:t>
            </a:r>
            <a:r>
              <a:rPr lang="es-ES" sz="1800" spc="-5" dirty="0" err="1">
                <a:latin typeface="Trebuchet MS"/>
                <a:cs typeface="Trebuchet MS"/>
              </a:rPr>
              <a:t>paràmetre</a:t>
            </a:r>
            <a:r>
              <a:rPr lang="es-ES" sz="1800" spc="-5" dirty="0">
                <a:latin typeface="Trebuchet MS"/>
                <a:cs typeface="Trebuchet MS"/>
              </a:rPr>
              <a:t> alfa indica que el color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totalment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opac</a:t>
            </a:r>
            <a:r>
              <a:rPr sz="1800" spc="-5" dirty="0">
                <a:latin typeface="Trebuchet MS"/>
                <a:cs typeface="Trebuchet MS"/>
              </a:rPr>
              <a:t>,</a:t>
            </a:r>
            <a:endParaRPr sz="1800" dirty="0">
              <a:latin typeface="Trebuchet MS"/>
              <a:cs typeface="Trebuchet MS"/>
            </a:endParaRPr>
          </a:p>
          <a:p>
            <a:pPr marL="469264" lvl="1">
              <a:lnSpc>
                <a:spcPct val="100000"/>
              </a:lnSpc>
              <a:spcBef>
                <a:spcPts val="600"/>
              </a:spcBef>
              <a:tabLst>
                <a:tab pos="960119" algn="l"/>
                <a:tab pos="960755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lang="es-ES" sz="1800" spc="-5" dirty="0">
                <a:latin typeface="Trebuchet MS"/>
                <a:cs typeface="Trebuchet MS"/>
              </a:rPr>
              <a:t>el valor 0 indica que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totalment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transparent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(no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será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visible).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2721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Background()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590800"/>
            <a:ext cx="3589007" cy="1891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900928" y="2071116"/>
            <a:ext cx="3246120" cy="3427729"/>
            <a:chOff x="5900928" y="2071116"/>
            <a:chExt cx="3246120" cy="34277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0928" y="2071116"/>
              <a:ext cx="3246107" cy="3427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2266187"/>
              <a:ext cx="2657855" cy="283921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29055" y="1752600"/>
            <a:ext cx="4695825" cy="513715"/>
            <a:chOff x="829055" y="1752600"/>
            <a:chExt cx="4695825" cy="5137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055" y="1752600"/>
              <a:ext cx="1560575" cy="513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1783" y="1752600"/>
              <a:ext cx="3442715" cy="5135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70973" y="1801323"/>
            <a:ext cx="441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background(valor1,</a:t>
            </a:r>
            <a:r>
              <a:rPr sz="1800" spc="-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2721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Background()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9055" y="1752600"/>
            <a:ext cx="4695825" cy="513715"/>
            <a:chOff x="829055" y="1752600"/>
            <a:chExt cx="4695825" cy="51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5" y="1752600"/>
              <a:ext cx="1560575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1783" y="1752600"/>
              <a:ext cx="3442715" cy="5135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70973" y="1801323"/>
            <a:ext cx="441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background(valor1,</a:t>
            </a:r>
            <a:r>
              <a:rPr sz="1800" spc="-2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valor3);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2612135"/>
            <a:ext cx="3288791" cy="243230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748540" y="1938528"/>
            <a:ext cx="3378835" cy="3499485"/>
            <a:chOff x="5748540" y="1938528"/>
            <a:chExt cx="3378835" cy="34994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8540" y="1938528"/>
              <a:ext cx="3378694" cy="34991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0" y="2133600"/>
              <a:ext cx="2790443" cy="2910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33578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6C1C6B"/>
                </a:solidFill>
                <a:latin typeface="Trebuchet MS"/>
                <a:cs typeface="Trebuchet MS"/>
              </a:rPr>
              <a:t>Fill()</a:t>
            </a:r>
            <a:r>
              <a:rPr sz="3600" spc="-45" dirty="0">
                <a:solidFill>
                  <a:srgbClr val="6C1C6B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+</a:t>
            </a:r>
            <a:r>
              <a:rPr sz="3600" spc="-25" dirty="0">
                <a:solidFill>
                  <a:srgbClr val="6C1C6B"/>
                </a:solidFill>
                <a:latin typeface="Trebuchet MS"/>
                <a:cs typeface="Trebuchet MS"/>
              </a:rPr>
              <a:t> </a:t>
            </a:r>
            <a:r>
              <a:rPr sz="3600" spc="-5" dirty="0" err="1">
                <a:solidFill>
                  <a:srgbClr val="6C1C6B"/>
                </a:solidFill>
                <a:latin typeface="Trebuchet MS"/>
                <a:cs typeface="Trebuchet MS"/>
              </a:rPr>
              <a:t>opaci</a:t>
            </a:r>
            <a:r>
              <a:rPr lang="es-ES" sz="3600" spc="-5" dirty="0">
                <a:solidFill>
                  <a:srgbClr val="6C1C6B"/>
                </a:solidFill>
                <a:latin typeface="Trebuchet MS"/>
                <a:cs typeface="Trebuchet MS"/>
              </a:rPr>
              <a:t>t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lang="es-ES" sz="3600" spc="-5" dirty="0">
                <a:solidFill>
                  <a:srgbClr val="6C1C6B"/>
                </a:solidFill>
                <a:latin typeface="Trebuchet MS"/>
                <a:cs typeface="Trebuchet MS"/>
              </a:rPr>
              <a:t>t</a:t>
            </a:r>
            <a:endParaRPr sz="36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9055" y="1752600"/>
            <a:ext cx="4695825" cy="513715"/>
            <a:chOff x="829055" y="1752600"/>
            <a:chExt cx="4695825" cy="51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5" y="1752600"/>
              <a:ext cx="807719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927" y="1752600"/>
              <a:ext cx="4195572" cy="5135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70973" y="1801323"/>
            <a:ext cx="441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fill(valor1,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value2,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valor3,</a:t>
            </a:r>
            <a:r>
              <a:rPr sz="1800" spc="-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alfa);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055" y="2552700"/>
            <a:ext cx="4428743" cy="262583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24728" y="1603247"/>
            <a:ext cx="3345179" cy="3546475"/>
            <a:chOff x="5824728" y="1603247"/>
            <a:chExt cx="3345179" cy="35464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4728" y="1603247"/>
              <a:ext cx="3345179" cy="35463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800" y="1798320"/>
              <a:ext cx="2756915" cy="2958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284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Superposició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3773" y="1808943"/>
            <a:ext cx="8620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fr-FR" sz="1800" spc="-5" dirty="0">
                <a:latin typeface="Trebuchet MS"/>
                <a:cs typeface="Trebuchet MS"/>
              </a:rPr>
              <a:t>L'</a:t>
            </a:r>
            <a:r>
              <a:rPr lang="fr-FR" sz="1800" spc="-5" dirty="0" err="1">
                <a:latin typeface="Trebuchet MS"/>
                <a:cs typeface="Trebuchet MS"/>
              </a:rPr>
              <a:t>opacitat</a:t>
            </a:r>
            <a:r>
              <a:rPr lang="fr-FR" sz="1800" spc="-5" dirty="0">
                <a:latin typeface="Trebuchet MS"/>
                <a:cs typeface="Trebuchet MS"/>
              </a:rPr>
              <a:t> es pot </a:t>
            </a:r>
            <a:r>
              <a:rPr lang="fr-FR" sz="1800" spc="-5" dirty="0" err="1">
                <a:latin typeface="Trebuchet MS"/>
                <a:cs typeface="Trebuchet MS"/>
              </a:rPr>
              <a:t>usar</a:t>
            </a:r>
            <a:r>
              <a:rPr lang="fr-FR" sz="1800" spc="-5" dirty="0">
                <a:latin typeface="Trebuchet MS"/>
                <a:cs typeface="Trebuchet MS"/>
              </a:rPr>
              <a:t> per </a:t>
            </a:r>
            <a:r>
              <a:rPr lang="fr-FR" sz="1800" spc="-5" dirty="0" err="1">
                <a:latin typeface="Trebuchet MS"/>
                <a:cs typeface="Trebuchet MS"/>
              </a:rPr>
              <a:t>crear</a:t>
            </a:r>
            <a:r>
              <a:rPr lang="fr-FR" sz="1800" spc="-5" dirty="0">
                <a:latin typeface="Trebuchet MS"/>
                <a:cs typeface="Trebuchet MS"/>
              </a:rPr>
              <a:t> nous </a:t>
            </a:r>
            <a:r>
              <a:rPr lang="fr-FR" sz="1800" spc="-5" dirty="0" err="1">
                <a:latin typeface="Trebuchet MS"/>
                <a:cs typeface="Trebuchet MS"/>
              </a:rPr>
              <a:t>colors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lang="fr-FR" sz="1800" spc="-5" dirty="0" err="1">
                <a:latin typeface="Trebuchet MS"/>
                <a:cs typeface="Trebuchet MS"/>
              </a:rPr>
              <a:t>mitjançant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lang="fr-FR" sz="1800" spc="-5" dirty="0" err="1">
                <a:latin typeface="Trebuchet MS"/>
                <a:cs typeface="Trebuchet MS"/>
              </a:rPr>
              <a:t>superposició</a:t>
            </a:r>
            <a:r>
              <a:rPr lang="fr-FR" sz="1800" spc="-5" dirty="0">
                <a:latin typeface="Trebuchet MS"/>
                <a:cs typeface="Trebuchet MS"/>
              </a:rPr>
              <a:t> de formes. Els </a:t>
            </a:r>
            <a:r>
              <a:rPr lang="fr-FR" sz="1800" spc="-5" dirty="0" err="1">
                <a:latin typeface="Trebuchet MS"/>
                <a:cs typeface="Trebuchet MS"/>
              </a:rPr>
              <a:t>colors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lang="fr-FR" sz="1800" spc="-5" dirty="0" err="1">
                <a:latin typeface="Trebuchet MS"/>
                <a:cs typeface="Trebuchet MS"/>
              </a:rPr>
              <a:t>originats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lang="fr-FR" sz="1800" spc="-5" dirty="0" err="1">
                <a:latin typeface="Trebuchet MS"/>
                <a:cs typeface="Trebuchet MS"/>
              </a:rPr>
              <a:t>depenen</a:t>
            </a:r>
            <a:r>
              <a:rPr lang="fr-FR" sz="1800" spc="-5" dirty="0">
                <a:latin typeface="Trebuchet MS"/>
                <a:cs typeface="Trebuchet MS"/>
              </a:rPr>
              <a:t> de l'ordre en </a:t>
            </a:r>
            <a:r>
              <a:rPr lang="fr-FR" sz="1800" spc="-5" dirty="0" err="1">
                <a:latin typeface="Trebuchet MS"/>
                <a:cs typeface="Trebuchet MS"/>
              </a:rPr>
              <a:t>què</a:t>
            </a:r>
            <a:r>
              <a:rPr lang="fr-FR" sz="1800" spc="-5" dirty="0">
                <a:latin typeface="Trebuchet MS"/>
                <a:cs typeface="Trebuchet MS"/>
              </a:rPr>
              <a:t> es </a:t>
            </a:r>
            <a:r>
              <a:rPr lang="fr-FR" sz="1800" spc="-5" dirty="0" err="1">
                <a:latin typeface="Trebuchet MS"/>
                <a:cs typeface="Trebuchet MS"/>
              </a:rPr>
              <a:t>dibuixen</a:t>
            </a:r>
            <a:r>
              <a:rPr lang="fr-FR" sz="1800" spc="-5" dirty="0">
                <a:latin typeface="Trebuchet MS"/>
                <a:cs typeface="Trebuchet MS"/>
              </a:rPr>
              <a:t> les formes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2731007"/>
            <a:ext cx="4120895" cy="311199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48540" y="2700528"/>
            <a:ext cx="3255645" cy="3371215"/>
            <a:chOff x="5748540" y="2700528"/>
            <a:chExt cx="3255645" cy="3371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8540" y="2700528"/>
              <a:ext cx="3255238" cy="33710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599" y="2895600"/>
              <a:ext cx="2666999" cy="2782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1437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l</a:t>
            </a:r>
            <a:r>
              <a:rPr dirty="0"/>
              <a:t>or</a:t>
            </a:r>
            <a:r>
              <a:rPr spc="-5" dirty="0"/>
              <a:t>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2875" y="2055876"/>
            <a:ext cx="4820920" cy="1336675"/>
            <a:chOff x="912875" y="2055876"/>
            <a:chExt cx="4820920" cy="1336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2055876"/>
              <a:ext cx="1937003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5" y="2330195"/>
              <a:ext cx="2689859" cy="5135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75" y="2604516"/>
              <a:ext cx="4069079" cy="5135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" y="2878836"/>
              <a:ext cx="4820411" cy="5135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6900" y="1563623"/>
            <a:ext cx="642937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color() </a:t>
            </a:r>
            <a:r>
              <a:rPr lang="es-ES" sz="1800" spc="-5" dirty="0" err="1">
                <a:latin typeface="Trebuchet MS"/>
                <a:cs typeface="Trebuchet MS"/>
              </a:rPr>
              <a:t>s'usa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assignar</a:t>
            </a:r>
            <a:r>
              <a:rPr lang="es-ES" sz="1800" spc="-5" dirty="0">
                <a:latin typeface="Trebuchet MS"/>
                <a:cs typeface="Trebuchet MS"/>
              </a:rPr>
              <a:t> una variable de color</a:t>
            </a:r>
            <a:r>
              <a:rPr sz="1800" spc="-50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s-ES" sz="1800" dirty="0">
              <a:latin typeface="Trebuchet MS"/>
              <a:cs typeface="Trebuchet MS"/>
            </a:endParaRPr>
          </a:p>
          <a:p>
            <a:pPr marL="469900" marR="3569970">
              <a:lnSpc>
                <a:spcPct val="100000"/>
              </a:lnSpc>
            </a:pPr>
            <a:r>
              <a:rPr lang="es-ES"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color(valor); </a:t>
            </a:r>
            <a:r>
              <a:rPr lang="es-ES"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color(valor,</a:t>
            </a:r>
            <a:r>
              <a:rPr lang="es-ES" sz="1800" spc="-6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800" spc="-5" dirty="0">
                <a:solidFill>
                  <a:srgbClr val="4F81BD"/>
                </a:solidFill>
                <a:latin typeface="Consolas"/>
                <a:cs typeface="Consolas"/>
              </a:rPr>
              <a:t>alfa);</a:t>
            </a:r>
            <a:endParaRPr lang="es-ES" sz="1800" dirty="0">
              <a:latin typeface="Consolas"/>
              <a:cs typeface="Consolas"/>
            </a:endParaRPr>
          </a:p>
          <a:p>
            <a:pPr marL="469900" marR="1438275">
              <a:lnSpc>
                <a:spcPct val="100000"/>
              </a:lnSpc>
            </a:pPr>
            <a:r>
              <a:rPr lang="es-ES"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color(valor1, valor2, valor3); </a:t>
            </a:r>
            <a:r>
              <a:rPr lang="es-ES"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color(valor1,</a:t>
            </a:r>
            <a:r>
              <a:rPr lang="es-ES"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lang="es-ES"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800" spc="-5" dirty="0">
                <a:solidFill>
                  <a:srgbClr val="4F81BD"/>
                </a:solidFill>
                <a:latin typeface="Consolas"/>
                <a:cs typeface="Consolas"/>
              </a:rPr>
              <a:t>valor3, alfa);</a:t>
            </a:r>
            <a:endParaRPr lang="es-ES" sz="1800" dirty="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2875" y="3427476"/>
            <a:ext cx="7703820" cy="1336675"/>
            <a:chOff x="912875" y="3427476"/>
            <a:chExt cx="7703820" cy="13366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3427476"/>
              <a:ext cx="682751" cy="5135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2747" y="3427476"/>
              <a:ext cx="3819143" cy="5135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3701795"/>
              <a:ext cx="682751" cy="5135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2747" y="3701795"/>
              <a:ext cx="6076187" cy="5135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3976116"/>
              <a:ext cx="682751" cy="5135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2747" y="3976116"/>
              <a:ext cx="5073395" cy="5135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4250436"/>
              <a:ext cx="682751" cy="5135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2747" y="4250436"/>
              <a:ext cx="7203947" cy="513587"/>
            </a:xfrm>
            <a:prstGeom prst="rect">
              <a:avLst/>
            </a:prstGeom>
          </p:spPr>
        </p:pic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35050" y="3547768"/>
          <a:ext cx="7461883" cy="1051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color(51);</a:t>
                      </a:r>
                      <a:r>
                        <a:rPr sz="1800" spc="-2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//Crea</a:t>
                      </a:r>
                      <a:r>
                        <a:rPr sz="1800" spc="-3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gris.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c2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color(51,</a:t>
                      </a:r>
                      <a:r>
                        <a:rPr sz="1800" spc="-1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204); //Crea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gris con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opacidad.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color(51,</a:t>
                      </a:r>
                      <a:r>
                        <a:rPr sz="1800" spc="-2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102, 153); //Crea azul.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color(51,</a:t>
                      </a:r>
                      <a:r>
                        <a:rPr sz="1800" spc="-1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102,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153,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51); //Crea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azul</a:t>
                      </a:r>
                      <a:r>
                        <a:rPr sz="1800" spc="-1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con</a:t>
                      </a:r>
                      <a:r>
                        <a:rPr sz="1800" spc="-10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onsolas"/>
                          <a:cs typeface="Consolas"/>
                        </a:rPr>
                        <a:t>opacidad.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054100" y="4855464"/>
            <a:ext cx="7458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800" dirty="0" err="1">
                <a:latin typeface="Trebuchet MS"/>
                <a:cs typeface="Trebuchet MS"/>
              </a:rPr>
              <a:t>Després</a:t>
            </a:r>
            <a:r>
              <a:rPr lang="es-ES" sz="1800" dirty="0">
                <a:latin typeface="Trebuchet MS"/>
                <a:cs typeface="Trebuchet MS"/>
              </a:rPr>
              <a:t> que una variable color </a:t>
            </a:r>
            <a:r>
              <a:rPr lang="es-ES" sz="1800" dirty="0" err="1">
                <a:latin typeface="Trebuchet MS"/>
                <a:cs typeface="Trebuchet MS"/>
              </a:rPr>
              <a:t>s'hagi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definit</a:t>
            </a:r>
            <a:r>
              <a:rPr lang="es-ES" sz="1800" dirty="0">
                <a:latin typeface="Trebuchet MS"/>
                <a:cs typeface="Trebuchet MS"/>
              </a:rPr>
              <a:t>, es </a:t>
            </a:r>
            <a:r>
              <a:rPr lang="es-ES" sz="1800" dirty="0" err="1">
                <a:latin typeface="Trebuchet MS"/>
                <a:cs typeface="Trebuchet MS"/>
              </a:rPr>
              <a:t>pot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fer</a:t>
            </a:r>
            <a:r>
              <a:rPr lang="es-ES" sz="1800" dirty="0">
                <a:latin typeface="Trebuchet MS"/>
                <a:cs typeface="Trebuchet MS"/>
              </a:rPr>
              <a:t> servir </a:t>
            </a:r>
            <a:r>
              <a:rPr lang="es-ES" sz="1800" dirty="0" err="1">
                <a:latin typeface="Trebuchet MS"/>
                <a:cs typeface="Trebuchet MS"/>
              </a:rPr>
              <a:t>com</a:t>
            </a:r>
            <a:r>
              <a:rPr lang="es-ES" sz="1800" dirty="0">
                <a:latin typeface="Trebuchet MS"/>
                <a:cs typeface="Trebuchet MS"/>
              </a:rPr>
              <a:t> a </a:t>
            </a:r>
            <a:r>
              <a:rPr lang="es-ES" sz="1800" dirty="0" err="1">
                <a:latin typeface="Trebuchet MS"/>
                <a:cs typeface="Trebuchet MS"/>
              </a:rPr>
              <a:t>paràmetre</a:t>
            </a:r>
            <a:r>
              <a:rPr lang="es-ES" sz="1800" dirty="0">
                <a:latin typeface="Trebuchet MS"/>
                <a:cs typeface="Trebuchet MS"/>
              </a:rPr>
              <a:t> per a les </a:t>
            </a:r>
            <a:r>
              <a:rPr lang="es-ES" sz="1800" dirty="0" err="1">
                <a:latin typeface="Trebuchet MS"/>
                <a:cs typeface="Trebuchet MS"/>
              </a:rPr>
              <a:t>funcions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background</a:t>
            </a:r>
            <a:r>
              <a:rPr lang="es-ES" sz="1800" dirty="0">
                <a:latin typeface="Trebuchet MS"/>
                <a:cs typeface="Trebuchet MS"/>
              </a:rPr>
              <a:t>(), </a:t>
            </a:r>
            <a:r>
              <a:rPr lang="es-ES" sz="1800" dirty="0" err="1">
                <a:latin typeface="Trebuchet MS"/>
                <a:cs typeface="Trebuchet MS"/>
              </a:rPr>
              <a:t>fill</a:t>
            </a:r>
            <a:r>
              <a:rPr lang="es-ES" sz="1800" dirty="0">
                <a:latin typeface="Trebuchet MS"/>
                <a:cs typeface="Trebuchet MS"/>
              </a:rPr>
              <a:t>() i </a:t>
            </a:r>
            <a:r>
              <a:rPr lang="es-ES" sz="1800" dirty="0" err="1">
                <a:latin typeface="Trebuchet MS"/>
                <a:cs typeface="Trebuchet MS"/>
              </a:rPr>
              <a:t>stroke</a:t>
            </a:r>
            <a:r>
              <a:rPr lang="es-ES" sz="1800" dirty="0">
                <a:latin typeface="Trebuchet MS"/>
                <a:cs typeface="Trebuchet MS"/>
              </a:rPr>
              <a:t>(). 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49" y="591272"/>
            <a:ext cx="1437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3600" dirty="0">
                <a:solidFill>
                  <a:srgbClr val="6C1C6B"/>
                </a:solidFill>
                <a:latin typeface="Trebuchet MS"/>
                <a:cs typeface="Trebuchet MS"/>
              </a:rPr>
              <a:t>o</a:t>
            </a:r>
            <a:r>
              <a:rPr sz="3600" spc="-10" dirty="0">
                <a:solidFill>
                  <a:srgbClr val="6C1C6B"/>
                </a:solidFill>
                <a:latin typeface="Trebuchet MS"/>
                <a:cs typeface="Trebuchet MS"/>
              </a:rPr>
              <a:t>l</a:t>
            </a:r>
            <a:r>
              <a:rPr sz="3600" dirty="0">
                <a:solidFill>
                  <a:srgbClr val="6C1C6B"/>
                </a:solidFill>
                <a:latin typeface="Trebuchet MS"/>
                <a:cs typeface="Trebuchet MS"/>
              </a:rPr>
              <a:t>or</a:t>
            </a: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()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875" y="1507236"/>
            <a:ext cx="4820920" cy="789940"/>
            <a:chOff x="912875" y="1507236"/>
            <a:chExt cx="4820920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507236"/>
              <a:ext cx="4069079" cy="513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5" y="1783079"/>
              <a:ext cx="4820411" cy="5135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53590" y="1582799"/>
            <a:ext cx="4538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color(valor1, valor2, valor3); </a:t>
            </a:r>
            <a:r>
              <a:rPr sz="18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color(valor1,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valor2,</a:t>
            </a:r>
            <a:r>
              <a:rPr sz="1800" spc="-15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Consolas"/>
                <a:cs typeface="Consolas"/>
              </a:rPr>
              <a:t>valor3, alfa);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324" y="2743200"/>
            <a:ext cx="4133087" cy="27431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24728" y="2243328"/>
            <a:ext cx="3272154" cy="3459479"/>
            <a:chOff x="5824728" y="2243328"/>
            <a:chExt cx="3272154" cy="345947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4728" y="2243328"/>
              <a:ext cx="3272027" cy="3459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9800" y="2438400"/>
              <a:ext cx="2683763" cy="2871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4893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RGB</a:t>
            </a:r>
            <a:r>
              <a:rPr spc="-20" dirty="0"/>
              <a:t> </a:t>
            </a:r>
            <a:r>
              <a:rPr spc="-5" dirty="0"/>
              <a:t>()</a:t>
            </a:r>
            <a:r>
              <a:rPr spc="-10" dirty="0"/>
              <a:t> </a:t>
            </a:r>
            <a:r>
              <a:rPr spc="-5" dirty="0"/>
              <a:t>/</a:t>
            </a:r>
            <a:r>
              <a:rPr spc="-15" dirty="0"/>
              <a:t> </a:t>
            </a:r>
            <a:r>
              <a:rPr spc="-10" dirty="0"/>
              <a:t>hexadecimal</a:t>
            </a:r>
            <a:r>
              <a:rPr spc="-35" dirty="0"/>
              <a:t> </a:t>
            </a:r>
            <a:r>
              <a:rPr spc="-5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87212"/>
            <a:ext cx="856615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303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P5 </a:t>
            </a:r>
            <a:r>
              <a:rPr lang="es-ES" sz="1800" spc="-5" dirty="0" err="1">
                <a:latin typeface="Trebuchet MS"/>
                <a:cs typeface="Trebuchet MS"/>
              </a:rPr>
              <a:t>utilitza</a:t>
            </a:r>
            <a:r>
              <a:rPr lang="es-ES" sz="1800" spc="-5" dirty="0">
                <a:latin typeface="Trebuchet MS"/>
                <a:cs typeface="Trebuchet MS"/>
              </a:rPr>
              <a:t> el </a:t>
            </a:r>
            <a:r>
              <a:rPr lang="es-ES" sz="1800" spc="-5" dirty="0" err="1">
                <a:latin typeface="Trebuchet MS"/>
                <a:cs typeface="Trebuchet MS"/>
              </a:rPr>
              <a:t>format</a:t>
            </a:r>
            <a:r>
              <a:rPr lang="es-ES" sz="1800" spc="-5" dirty="0">
                <a:latin typeface="Trebuchet MS"/>
                <a:cs typeface="Trebuchet MS"/>
              </a:rPr>
              <a:t> de color RGB </a:t>
            </a: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a </a:t>
            </a:r>
            <a:r>
              <a:rPr lang="es-ES" sz="1800" spc="-5" dirty="0" err="1">
                <a:latin typeface="Trebuchet MS"/>
                <a:cs typeface="Trebuchet MS"/>
              </a:rPr>
              <a:t>predeterminat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treballar</a:t>
            </a:r>
            <a:r>
              <a:rPr lang="es-ES" sz="1800" spc="-5" dirty="0">
                <a:latin typeface="Trebuchet MS"/>
                <a:cs typeface="Trebuchet MS"/>
              </a:rPr>
              <a:t>. Tot i que la </a:t>
            </a:r>
            <a:r>
              <a:rPr lang="es-ES" sz="1800" spc="-5" dirty="0" err="1">
                <a:latin typeface="Trebuchet MS"/>
                <a:cs typeface="Trebuchet MS"/>
              </a:rPr>
              <a:t>notació</a:t>
            </a:r>
            <a:r>
              <a:rPr lang="es-ES" sz="1800" spc="-5" dirty="0">
                <a:latin typeface="Trebuchet MS"/>
                <a:cs typeface="Trebuchet MS"/>
              </a:rPr>
              <a:t> hexadecimal (</a:t>
            </a:r>
            <a:r>
              <a:rPr lang="es-ES" sz="1800" spc="-5" dirty="0" err="1">
                <a:latin typeface="Trebuchet MS"/>
                <a:cs typeface="Trebuchet MS"/>
              </a:rPr>
              <a:t>hex</a:t>
            </a:r>
            <a:r>
              <a:rPr lang="es-ES" sz="1800" spc="-5" dirty="0">
                <a:latin typeface="Trebuchet MS"/>
                <a:cs typeface="Trebuchet MS"/>
              </a:rPr>
              <a:t>)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una </a:t>
            </a:r>
            <a:r>
              <a:rPr lang="es-ES" sz="1800" spc="-5" dirty="0" err="1">
                <a:latin typeface="Trebuchet MS"/>
                <a:cs typeface="Trebuchet MS"/>
              </a:rPr>
              <a:t>notació</a:t>
            </a:r>
            <a:r>
              <a:rPr lang="es-ES" sz="1800" spc="-5" dirty="0">
                <a:latin typeface="Trebuchet MS"/>
                <a:cs typeface="Trebuchet MS"/>
              </a:rPr>
              <a:t> alternativa per a definir el color</a:t>
            </a:r>
            <a:r>
              <a:rPr sz="1800" spc="-50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5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notació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Hex</a:t>
            </a:r>
            <a:r>
              <a:rPr lang="es-ES" sz="1800" spc="-5" dirty="0">
                <a:latin typeface="Trebuchet MS"/>
                <a:cs typeface="Trebuchet MS"/>
              </a:rPr>
              <a:t> per al color codifica cada número del (0 a l'255) en un valor de dos </a:t>
            </a:r>
            <a:r>
              <a:rPr lang="es-ES" sz="1800" spc="-5" dirty="0" err="1">
                <a:latin typeface="Trebuchet MS"/>
                <a:cs typeface="Trebuchet MS"/>
              </a:rPr>
              <a:t>dígits</a:t>
            </a:r>
            <a:r>
              <a:rPr lang="es-ES" sz="1800" spc="-5" dirty="0">
                <a:latin typeface="Trebuchet MS"/>
                <a:cs typeface="Trebuchet MS"/>
              </a:rPr>
              <a:t> (</a:t>
            </a:r>
            <a:r>
              <a:rPr lang="es-ES" sz="1800" spc="-5" dirty="0" err="1">
                <a:latin typeface="Trebuchet MS"/>
                <a:cs typeface="Trebuchet MS"/>
              </a:rPr>
              <a:t>utilitzant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els</a:t>
            </a:r>
            <a:r>
              <a:rPr lang="es-ES" sz="1800" spc="-5" dirty="0">
                <a:latin typeface="Trebuchet MS"/>
                <a:cs typeface="Trebuchet MS"/>
              </a:rPr>
              <a:t> números de 0 a 9 i les </a:t>
            </a:r>
            <a:r>
              <a:rPr lang="es-ES" sz="1800" spc="-5" dirty="0" err="1">
                <a:latin typeface="Trebuchet MS"/>
                <a:cs typeface="Trebuchet MS"/>
              </a:rPr>
              <a:t>lletres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d'A</a:t>
            </a:r>
            <a:r>
              <a:rPr lang="es-ES" sz="1800" spc="-5" dirty="0">
                <a:latin typeface="Trebuchet MS"/>
                <a:cs typeface="Trebuchet MS"/>
              </a:rPr>
              <a:t> a F).</a:t>
            </a: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50" dirty="0">
              <a:latin typeface="Trebuchet MS"/>
              <a:cs typeface="Trebuchet MS"/>
            </a:endParaRPr>
          </a:p>
          <a:p>
            <a:pPr marL="299085" marR="16764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D'aquesta</a:t>
            </a:r>
            <a:r>
              <a:rPr lang="es-ES" sz="1800" spc="-5" dirty="0">
                <a:latin typeface="Trebuchet MS"/>
                <a:cs typeface="Trebuchet MS"/>
              </a:rPr>
              <a:t> manera, tres </a:t>
            </a:r>
            <a:r>
              <a:rPr lang="es-ES" sz="1800" spc="-5" dirty="0" err="1">
                <a:latin typeface="Trebuchet MS"/>
                <a:cs typeface="Trebuchet MS"/>
              </a:rPr>
              <a:t>valors</a:t>
            </a:r>
            <a:r>
              <a:rPr lang="es-ES" sz="1800" spc="-5" dirty="0">
                <a:latin typeface="Trebuchet MS"/>
                <a:cs typeface="Trebuchet MS"/>
              </a:rPr>
              <a:t> RGB des de 0 a 255 es poden </a:t>
            </a:r>
            <a:r>
              <a:rPr lang="es-ES" sz="1800" spc="-5" dirty="0" err="1">
                <a:latin typeface="Trebuchet MS"/>
                <a:cs typeface="Trebuchet MS"/>
              </a:rPr>
              <a:t>escriure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un sol valor </a:t>
            </a:r>
            <a:r>
              <a:rPr lang="es-ES" sz="1800" spc="-5" dirty="0" err="1">
                <a:latin typeface="Trebuchet MS"/>
                <a:cs typeface="Trebuchet MS"/>
              </a:rPr>
              <a:t>hex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sis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dígits</a:t>
            </a:r>
            <a:r>
              <a:rPr lang="es-ES" sz="1800" spc="-5" dirty="0">
                <a:latin typeface="Trebuchet MS"/>
                <a:cs typeface="Trebuchet MS"/>
              </a:rPr>
              <a:t>. per </a:t>
            </a:r>
            <a:r>
              <a:rPr lang="es-ES" sz="1800" spc="-5" dirty="0" err="1">
                <a:latin typeface="Trebuchet MS"/>
                <a:cs typeface="Trebuchet MS"/>
              </a:rPr>
              <a:t>exemple</a:t>
            </a:r>
            <a:r>
              <a:rPr sz="1800" spc="-5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996" y="4027932"/>
            <a:ext cx="3439667" cy="23210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22650" y="4054665"/>
          <a:ext cx="3302000" cy="2194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RGB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255,255,255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#FFFFFF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0,0,0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#000000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102,153,204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#6699CC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195,244,59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#C3F43B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116,206,206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#74CECE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653</Words>
  <Application>Microsoft Office PowerPoint</Application>
  <PresentationFormat>Panorámica</PresentationFormat>
  <Paragraphs>83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Color i text</vt:lpstr>
      <vt:lpstr>Color</vt:lpstr>
      <vt:lpstr>Presentación de PowerPoint</vt:lpstr>
      <vt:lpstr>Presentación de PowerPoint</vt:lpstr>
      <vt:lpstr>Presentación de PowerPoint</vt:lpstr>
      <vt:lpstr>Superposició</vt:lpstr>
      <vt:lpstr>Color()</vt:lpstr>
      <vt:lpstr>Presentación de PowerPoint</vt:lpstr>
      <vt:lpstr>RGB () / hexadecimal ()</vt:lpstr>
      <vt:lpstr>Presentación de PowerPoint</vt:lpstr>
      <vt:lpstr>Relleno / contorn</vt:lpstr>
      <vt:lpstr>Relleno / contorn</vt:lpstr>
      <vt:lpstr>Suavitzat de vorera</vt:lpstr>
      <vt:lpstr>Text()</vt:lpstr>
      <vt:lpstr>Text() - mida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6</cp:revision>
  <dcterms:created xsi:type="dcterms:W3CDTF">2021-03-16T12:31:19Z</dcterms:created>
  <dcterms:modified xsi:type="dcterms:W3CDTF">2023-02-20T11:20:09Z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Google</vt:lpwstr>
  </property>
  <property fmtid="{D5CDD505-2E9C-101B-9397-08002B2CF9AE}" pid="4" name="LastSaved">
    <vt:filetime>2021-03-16T00:00:00Z</vt:filetime>
  </property>
</Properties>
</file>