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980CD-8734-F291-DE82-66A8DAD6A72D}" v="6" dt="2023-02-20T11:19:53.8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013980CD-8734-F291-DE82-66A8DAD6A72D}"/>
    <pc:docChg chg="modSld">
      <pc:chgData name="Jordi Virgili Gomà" userId="S::jordi.virgili@udl.cat::15590814-2816-4d73-aa06-1e14496f9e19" providerId="AD" clId="Web-{013980CD-8734-F291-DE82-66A8DAD6A72D}" dt="2023-02-20T11:19:53.880" v="2" actId="20577"/>
      <pc:docMkLst>
        <pc:docMk/>
      </pc:docMkLst>
      <pc:sldChg chg="modSp">
        <pc:chgData name="Jordi Virgili Gomà" userId="S::jordi.virgili@udl.cat::15590814-2816-4d73-aa06-1e14496f9e19" providerId="AD" clId="Web-{013980CD-8734-F291-DE82-66A8DAD6A72D}" dt="2023-02-20T11:19:53.880" v="2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013980CD-8734-F291-DE82-66A8DAD6A72D}" dt="2023-02-20T11:19:53.880" v="2" actId="20577"/>
          <ac:spMkLst>
            <pc:docMk/>
            <pc:sldMk cId="0" sldId="256"/>
            <ac:spMk id="1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849" y="591272"/>
            <a:ext cx="106923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5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31" y="3681983"/>
            <a:ext cx="4764405" cy="3176270"/>
          </a:xfrm>
          <a:custGeom>
            <a:avLst/>
            <a:gdLst/>
            <a:ahLst/>
            <a:cxnLst/>
            <a:rect l="l" t="t" r="r" b="b"/>
            <a:pathLst>
              <a:path w="4764405" h="3176270">
                <a:moveTo>
                  <a:pt x="4763808" y="0"/>
                </a:moveTo>
                <a:lnTo>
                  <a:pt x="0" y="31756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09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39" y="0"/>
                </a:moveTo>
                <a:lnTo>
                  <a:pt x="2042668" y="0"/>
                </a:lnTo>
                <a:lnTo>
                  <a:pt x="0" y="6858000"/>
                </a:lnTo>
                <a:lnTo>
                  <a:pt x="3006839" y="6858000"/>
                </a:lnTo>
                <a:lnTo>
                  <a:pt x="3006839" y="0"/>
                </a:lnTo>
                <a:close/>
              </a:path>
            </a:pathLst>
          </a:custGeom>
          <a:solidFill>
            <a:srgbClr val="92278F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51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193" y="0"/>
                </a:moveTo>
                <a:lnTo>
                  <a:pt x="0" y="0"/>
                </a:lnTo>
                <a:lnTo>
                  <a:pt x="1208024" y="6858000"/>
                </a:lnTo>
                <a:lnTo>
                  <a:pt x="2587193" y="6858000"/>
                </a:lnTo>
                <a:lnTo>
                  <a:pt x="2587193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7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16" y="0"/>
                </a:moveTo>
                <a:lnTo>
                  <a:pt x="0" y="3810000"/>
                </a:lnTo>
                <a:lnTo>
                  <a:pt x="3259416" y="3810000"/>
                </a:lnTo>
                <a:lnTo>
                  <a:pt x="3259416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3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908" y="0"/>
                </a:moveTo>
                <a:lnTo>
                  <a:pt x="0" y="0"/>
                </a:lnTo>
                <a:lnTo>
                  <a:pt x="2467381" y="6858000"/>
                </a:lnTo>
                <a:lnTo>
                  <a:pt x="2850908" y="6858000"/>
                </a:lnTo>
                <a:lnTo>
                  <a:pt x="2850908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7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99" y="0"/>
                </a:moveTo>
                <a:lnTo>
                  <a:pt x="1018870" y="0"/>
                </a:lnTo>
                <a:lnTo>
                  <a:pt x="0" y="6858000"/>
                </a:lnTo>
                <a:lnTo>
                  <a:pt x="1290599" y="6858000"/>
                </a:lnTo>
                <a:lnTo>
                  <a:pt x="1290599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71" y="0"/>
                </a:moveTo>
                <a:lnTo>
                  <a:pt x="0" y="0"/>
                </a:lnTo>
                <a:lnTo>
                  <a:pt x="1107224" y="6858000"/>
                </a:lnTo>
                <a:lnTo>
                  <a:pt x="1247571" y="6858000"/>
                </a:lnTo>
                <a:lnTo>
                  <a:pt x="1247571" y="0"/>
                </a:lnTo>
                <a:close/>
              </a:path>
            </a:pathLst>
          </a:custGeom>
          <a:solidFill>
            <a:srgbClr val="49134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7" y="3590542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92" y="0"/>
                </a:moveTo>
                <a:lnTo>
                  <a:pt x="0" y="3267240"/>
                </a:lnTo>
                <a:lnTo>
                  <a:pt x="1816392" y="3267240"/>
                </a:lnTo>
                <a:lnTo>
                  <a:pt x="1816392" y="0"/>
                </a:lnTo>
                <a:close/>
              </a:path>
            </a:pathLst>
          </a:custGeom>
          <a:solidFill>
            <a:srgbClr val="491347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7"/>
                </a:lnTo>
                <a:lnTo>
                  <a:pt x="44936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849" y="591272"/>
            <a:ext cx="106923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875" y="1440035"/>
            <a:ext cx="10758248" cy="182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9" y="0"/>
            <a:ext cx="4773295" cy="6867525"/>
            <a:chOff x="7420359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75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31" y="3681983"/>
              <a:ext cx="4764405" cy="3176270"/>
            </a:xfrm>
            <a:custGeom>
              <a:avLst/>
              <a:gdLst/>
              <a:ahLst/>
              <a:cxnLst/>
              <a:rect l="l" t="t" r="r" b="b"/>
              <a:pathLst>
                <a:path w="4764405" h="3176270">
                  <a:moveTo>
                    <a:pt x="4763808" y="0"/>
                  </a:moveTo>
                  <a:lnTo>
                    <a:pt x="0" y="3175698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094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39" y="0"/>
                  </a:moveTo>
                  <a:lnTo>
                    <a:pt x="2042668" y="0"/>
                  </a:lnTo>
                  <a:lnTo>
                    <a:pt x="0" y="6858000"/>
                  </a:lnTo>
                  <a:lnTo>
                    <a:pt x="3006839" y="6858000"/>
                  </a:lnTo>
                  <a:lnTo>
                    <a:pt x="3006839" y="0"/>
                  </a:lnTo>
                  <a:close/>
                </a:path>
              </a:pathLst>
            </a:custGeom>
            <a:solidFill>
              <a:srgbClr val="92278F">
                <a:alpha val="3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5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193" y="0"/>
                  </a:moveTo>
                  <a:lnTo>
                    <a:pt x="0" y="0"/>
                  </a:lnTo>
                  <a:lnTo>
                    <a:pt x="1208024" y="6858000"/>
                  </a:lnTo>
                  <a:lnTo>
                    <a:pt x="2587193" y="6858000"/>
                  </a:lnTo>
                  <a:lnTo>
                    <a:pt x="2587193" y="0"/>
                  </a:lnTo>
                  <a:close/>
                </a:path>
              </a:pathLst>
            </a:custGeom>
            <a:solidFill>
              <a:srgbClr val="92278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59454" cy="3810000"/>
            </a:xfrm>
            <a:custGeom>
              <a:avLst/>
              <a:gdLst/>
              <a:ahLst/>
              <a:cxnLst/>
              <a:rect l="l" t="t" r="r" b="b"/>
              <a:pathLst>
                <a:path w="3259454" h="3810000">
                  <a:moveTo>
                    <a:pt x="3259416" y="0"/>
                  </a:moveTo>
                  <a:lnTo>
                    <a:pt x="0" y="3810000"/>
                  </a:lnTo>
                  <a:lnTo>
                    <a:pt x="3259416" y="3810000"/>
                  </a:lnTo>
                  <a:lnTo>
                    <a:pt x="3259416" y="0"/>
                  </a:lnTo>
                  <a:close/>
                </a:path>
              </a:pathLst>
            </a:custGeom>
            <a:solidFill>
              <a:srgbClr val="92278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3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0908" y="0"/>
                  </a:moveTo>
                  <a:lnTo>
                    <a:pt x="0" y="0"/>
                  </a:lnTo>
                  <a:lnTo>
                    <a:pt x="2467381" y="6858000"/>
                  </a:lnTo>
                  <a:lnTo>
                    <a:pt x="2850908" y="6858000"/>
                  </a:lnTo>
                  <a:lnTo>
                    <a:pt x="2850908" y="0"/>
                  </a:lnTo>
                  <a:close/>
                </a:path>
              </a:pathLst>
            </a:custGeom>
            <a:solidFill>
              <a:srgbClr val="6C1C6B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7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599" y="0"/>
                  </a:moveTo>
                  <a:lnTo>
                    <a:pt x="1018870" y="0"/>
                  </a:lnTo>
                  <a:lnTo>
                    <a:pt x="0" y="6858000"/>
                  </a:lnTo>
                  <a:lnTo>
                    <a:pt x="1290599" y="6858000"/>
                  </a:lnTo>
                  <a:lnTo>
                    <a:pt x="1290599" y="0"/>
                  </a:lnTo>
                  <a:close/>
                </a:path>
              </a:pathLst>
            </a:custGeom>
            <a:solidFill>
              <a:srgbClr val="6C1C6B">
                <a:alpha val="6902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95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571" y="0"/>
                  </a:moveTo>
                  <a:lnTo>
                    <a:pt x="0" y="0"/>
                  </a:lnTo>
                  <a:lnTo>
                    <a:pt x="1107224" y="6858000"/>
                  </a:lnTo>
                  <a:lnTo>
                    <a:pt x="1247571" y="6858000"/>
                  </a:lnTo>
                  <a:lnTo>
                    <a:pt x="1247571" y="0"/>
                  </a:lnTo>
                  <a:close/>
                </a:path>
              </a:pathLst>
            </a:custGeom>
            <a:solidFill>
              <a:srgbClr val="49134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7" y="3590542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392" y="0"/>
                  </a:moveTo>
                  <a:lnTo>
                    <a:pt x="0" y="3267240"/>
                  </a:lnTo>
                  <a:lnTo>
                    <a:pt x="1816392" y="3267240"/>
                  </a:lnTo>
                  <a:lnTo>
                    <a:pt x="1816392" y="0"/>
                  </a:lnTo>
                  <a:close/>
                </a:path>
              </a:pathLst>
            </a:custGeom>
            <a:solidFill>
              <a:srgbClr val="491347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10823" y="1842565"/>
            <a:ext cx="39985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/>
              <a:t>Color</a:t>
            </a:r>
            <a:r>
              <a:rPr sz="5400" spc="-45" dirty="0"/>
              <a:t> </a:t>
            </a:r>
            <a:r>
              <a:rPr sz="5400" spc="-5" dirty="0"/>
              <a:t>y</a:t>
            </a:r>
            <a:r>
              <a:rPr sz="5400" spc="-65" dirty="0"/>
              <a:t> </a:t>
            </a:r>
            <a:r>
              <a:rPr sz="5400" spc="-25" dirty="0"/>
              <a:t>texto</a:t>
            </a:r>
            <a:endParaRPr sz="5400"/>
          </a:p>
        </p:txBody>
      </p:sp>
      <p:sp>
        <p:nvSpPr>
          <p:cNvPr id="14" name="object 14"/>
          <p:cNvSpPr txBox="1"/>
          <p:nvPr/>
        </p:nvSpPr>
        <p:spPr>
          <a:xfrm>
            <a:off x="4300729" y="2887379"/>
            <a:ext cx="4514850" cy="32124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808080"/>
                </a:solidFill>
                <a:latin typeface="Trebuchet MS"/>
                <a:cs typeface="Trebuchet MS"/>
              </a:rPr>
              <a:t>DDTeC</a:t>
            </a:r>
            <a:r>
              <a:rPr sz="2000" spc="-50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Trebuchet MS"/>
                <a:cs typeface="Trebuchet MS"/>
              </a:rPr>
              <a:t>20</a:t>
            </a:r>
            <a:r>
              <a:rPr lang="es-ES" sz="2000" spc="-5" dirty="0">
                <a:solidFill>
                  <a:srgbClr val="808080"/>
                </a:solidFill>
                <a:latin typeface="Trebuchet MS"/>
                <a:cs typeface="Trebuchet MS"/>
              </a:rPr>
              <a:t>22</a:t>
            </a:r>
            <a:r>
              <a:rPr sz="2000" spc="-5" dirty="0">
                <a:solidFill>
                  <a:srgbClr val="808080"/>
                </a:solidFill>
                <a:latin typeface="Trebuchet MS"/>
                <a:cs typeface="Trebuchet MS"/>
              </a:rPr>
              <a:t>/202</a:t>
            </a:r>
            <a:r>
              <a:rPr lang="es-ES" sz="2000" spc="-5" dirty="0">
                <a:solidFill>
                  <a:srgbClr val="808080"/>
                </a:solidFill>
                <a:latin typeface="Trebuchet MS"/>
                <a:cs typeface="Trebuchet MS"/>
              </a:rPr>
              <a:t>3</a:t>
            </a: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004" y="4399788"/>
            <a:ext cx="1295398" cy="10180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6916" y="4399788"/>
            <a:ext cx="3628643" cy="10180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849" y="591272"/>
            <a:ext cx="312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6C1C6B"/>
                </a:solidFill>
                <a:latin typeface="Trebuchet MS"/>
                <a:cs typeface="Trebuchet MS"/>
              </a:rPr>
              <a:t>Hexadecimal</a:t>
            </a:r>
            <a:r>
              <a:rPr sz="3600" spc="-90" dirty="0">
                <a:solidFill>
                  <a:srgbClr val="6C1C6B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()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5068" y="1478280"/>
            <a:ext cx="2689860" cy="513715"/>
            <a:chOff x="925068" y="1478280"/>
            <a:chExt cx="2689860" cy="513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5068" y="1478280"/>
              <a:ext cx="1184147" cy="5135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1367" y="1478280"/>
              <a:ext cx="1435607" cy="5135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9128" y="1478280"/>
              <a:ext cx="685799" cy="5135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66501" y="1527446"/>
            <a:ext cx="2406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color(‘valor_hex’);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6800" y="2578607"/>
            <a:ext cx="3866387" cy="253288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596128" y="2025395"/>
            <a:ext cx="3359150" cy="3479800"/>
            <a:chOff x="5596128" y="2025395"/>
            <a:chExt cx="3359150" cy="34798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6128" y="2025395"/>
              <a:ext cx="3358883" cy="34792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1200" y="2220468"/>
              <a:ext cx="2770631" cy="28910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3887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Relleno</a:t>
            </a:r>
            <a:r>
              <a:rPr spc="-65" dirty="0"/>
              <a:t> </a:t>
            </a:r>
            <a:r>
              <a:rPr spc="-5" dirty="0"/>
              <a:t>/</a:t>
            </a:r>
            <a:r>
              <a:rPr spc="-25" dirty="0"/>
              <a:t> </a:t>
            </a:r>
            <a:r>
              <a:rPr spc="-5" dirty="0"/>
              <a:t>contorno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124200"/>
            <a:ext cx="3148583" cy="33527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91340" y="2897124"/>
            <a:ext cx="3808729" cy="3749040"/>
            <a:chOff x="5291340" y="2897124"/>
            <a:chExt cx="3808729" cy="37490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1340" y="2897124"/>
              <a:ext cx="3808462" cy="37490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00" y="3092195"/>
              <a:ext cx="3220211" cy="31607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21649" y="1440035"/>
            <a:ext cx="78352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fill()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define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</a:t>
            </a:r>
            <a:r>
              <a:rPr sz="1800" spc="-10" dirty="0">
                <a:latin typeface="Trebuchet MS"/>
                <a:cs typeface="Trebuchet MS"/>
              </a:rPr>
              <a:t>valor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-5" dirty="0">
                <a:latin typeface="Trebuchet MS"/>
                <a:cs typeface="Trebuchet MS"/>
              </a:rPr>
              <a:t> relleno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figuras,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por defecto 255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(blanco)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299085" marR="939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stroke()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define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valor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contorno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figuras</a:t>
            </a:r>
            <a:r>
              <a:rPr sz="1800" dirty="0">
                <a:latin typeface="Trebuchet MS"/>
                <a:cs typeface="Trebuchet MS"/>
              </a:rPr>
              <a:t> dibujadas,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defecto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0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(negro).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5324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Sin</a:t>
            </a:r>
            <a:r>
              <a:rPr spc="-30" dirty="0"/>
              <a:t> </a:t>
            </a:r>
            <a:r>
              <a:rPr spc="-5" dirty="0"/>
              <a:t>Relleno</a:t>
            </a:r>
            <a:r>
              <a:rPr spc="-55" dirty="0"/>
              <a:t> </a:t>
            </a:r>
            <a:r>
              <a:rPr spc="-5" dirty="0"/>
              <a:t>/</a:t>
            </a:r>
            <a:r>
              <a:rPr spc="-25" dirty="0"/>
              <a:t> </a:t>
            </a:r>
            <a:r>
              <a:rPr spc="-5" dirty="0"/>
              <a:t>sin</a:t>
            </a:r>
            <a:r>
              <a:rPr spc="-25" dirty="0"/>
              <a:t> </a:t>
            </a:r>
            <a:r>
              <a:rPr dirty="0"/>
              <a:t>contorno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2416" y="1932432"/>
            <a:ext cx="1734820" cy="788035"/>
            <a:chOff x="1042416" y="1932432"/>
            <a:chExt cx="1734820" cy="7880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416" y="1952244"/>
              <a:ext cx="368807" cy="4815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9784" y="1932432"/>
              <a:ext cx="874775" cy="5135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6711" y="1932432"/>
              <a:ext cx="627887" cy="5135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416" y="2226564"/>
              <a:ext cx="368807" cy="4815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9784" y="2206752"/>
              <a:ext cx="1205483" cy="5135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7419" y="2206752"/>
              <a:ext cx="559307" cy="51358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16875" y="1440035"/>
            <a:ext cx="8305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relleno y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contorno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figura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puede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eliminar.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Para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ello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utiliza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función:</a:t>
            </a:r>
            <a:endParaRPr sz="18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noFill();</a:t>
            </a:r>
            <a:endParaRPr sz="18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noStroke(),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58967" y="2209799"/>
            <a:ext cx="3625850" cy="3789045"/>
            <a:chOff x="5458967" y="2209799"/>
            <a:chExt cx="3625850" cy="378904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8967" y="2209799"/>
              <a:ext cx="3625583" cy="37886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54039" y="2404871"/>
              <a:ext cx="3037331" cy="320039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027176" y="2743200"/>
            <a:ext cx="3018155" cy="3200400"/>
            <a:chOff x="1027176" y="2743200"/>
            <a:chExt cx="3018155" cy="320040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7176" y="2743200"/>
              <a:ext cx="2630423" cy="32003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94977" y="5197861"/>
              <a:ext cx="1844039" cy="488950"/>
            </a:xfrm>
            <a:custGeom>
              <a:avLst/>
              <a:gdLst/>
              <a:ahLst/>
              <a:cxnLst/>
              <a:rect l="l" t="t" r="r" b="b"/>
              <a:pathLst>
                <a:path w="1844039" h="488950">
                  <a:moveTo>
                    <a:pt x="1843620" y="488327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33594" y="5164283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19" h="73660">
                  <a:moveTo>
                    <a:pt x="83426" y="0"/>
                  </a:moveTo>
                  <a:lnTo>
                    <a:pt x="0" y="17322"/>
                  </a:lnTo>
                  <a:lnTo>
                    <a:pt x="63906" y="73660"/>
                  </a:lnTo>
                  <a:lnTo>
                    <a:pt x="834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19466" y="5674854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Sin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relleno,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pero con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contorno </a:t>
            </a:r>
            <a:r>
              <a:rPr sz="1800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para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poder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ver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dibujo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3999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Suavizado</a:t>
            </a:r>
            <a:r>
              <a:rPr spc="-60" dirty="0"/>
              <a:t>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5" dirty="0"/>
              <a:t>borde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6875" y="1440035"/>
            <a:ext cx="8634095" cy="182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Las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funciones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smooth()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noSmooth()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activan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desactivan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suavizado (conocido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filtro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antialiasing).</a:t>
            </a:r>
            <a:r>
              <a:rPr lang="es-ES" sz="1800" spc="-5" dirty="0">
                <a:latin typeface="Trebuchet MS"/>
                <a:cs typeface="Trebuchet MS"/>
              </a:rPr>
              <a:t> Por </a:t>
            </a:r>
            <a:r>
              <a:rPr lang="es-ES" sz="1800" spc="-5">
                <a:latin typeface="Trebuchet MS"/>
                <a:cs typeface="Trebuchet MS"/>
              </a:rPr>
              <a:t>defecto habilitada.</a:t>
            </a:r>
            <a:endParaRPr sz="1800">
              <a:latin typeface="Trebuchet MS"/>
              <a:cs typeface="Trebuchet MS"/>
            </a:endParaRPr>
          </a:p>
          <a:p>
            <a:pPr marL="756285" marR="68707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Trebuchet MS"/>
                <a:cs typeface="Trebuchet MS"/>
              </a:rPr>
              <a:t>Cuando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usamos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estas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funciones,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afectará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todas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funciones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dibujadas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después.</a:t>
            </a:r>
          </a:p>
          <a:p>
            <a:pPr marL="756285" marR="90995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Si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usamos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primero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smooth(),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usar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noSmooth()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cancelará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ajuste,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viceversa.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579876"/>
            <a:ext cx="3047999" cy="20878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91328" y="3310127"/>
            <a:ext cx="3331845" cy="3548379"/>
            <a:chOff x="5291328" y="3310127"/>
            <a:chExt cx="3331845" cy="354837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1328" y="3310127"/>
              <a:ext cx="3331463" cy="3547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00" y="3505200"/>
              <a:ext cx="2743199" cy="3063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1286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x</a:t>
            </a:r>
            <a:r>
              <a:rPr spc="-5" dirty="0"/>
              <a:t>t</a:t>
            </a:r>
            <a:r>
              <a:rPr spc="-10" dirty="0"/>
              <a:t>(</a:t>
            </a:r>
            <a:r>
              <a:rPr spc="-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898903"/>
            <a:ext cx="7653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Con la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 text()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podemos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escribir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 texto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posición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x</a:t>
            </a:r>
            <a:r>
              <a:rPr sz="1800" spc="-5" dirty="0">
                <a:latin typeface="Trebuchet MS"/>
                <a:cs typeface="Trebuchet MS"/>
              </a:rPr>
              <a:t> 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 </a:t>
            </a: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deseemos.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3086100"/>
            <a:ext cx="4736579" cy="2895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438400"/>
            <a:ext cx="3991355" cy="41909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3261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Text()</a:t>
            </a:r>
            <a:r>
              <a:rPr spc="-60" dirty="0"/>
              <a:t> </a:t>
            </a:r>
            <a:r>
              <a:rPr spc="-5" dirty="0"/>
              <a:t>-</a:t>
            </a:r>
            <a:r>
              <a:rPr spc="-30" dirty="0"/>
              <a:t> </a:t>
            </a:r>
            <a:r>
              <a:rPr spc="-5" dirty="0"/>
              <a:t>tamaño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898903"/>
            <a:ext cx="7654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Trebuchet MS"/>
                <a:cs typeface="Trebuchet MS"/>
              </a:rPr>
              <a:t>Podemos </a:t>
            </a:r>
            <a:r>
              <a:rPr sz="1800" spc="-5" dirty="0">
                <a:latin typeface="Trebuchet MS"/>
                <a:cs typeface="Trebuchet MS"/>
              </a:rPr>
              <a:t>modificar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tamaño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tipografía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textSize().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9808" y="2209800"/>
            <a:ext cx="10709275" cy="4152900"/>
            <a:chOff x="749808" y="2209800"/>
            <a:chExt cx="10709275" cy="4152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3119628"/>
              <a:ext cx="4213859" cy="23332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7175" y="2209800"/>
              <a:ext cx="3953255" cy="4152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800" y="3974592"/>
              <a:ext cx="3915148" cy="17710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84" y="4275328"/>
            <a:ext cx="27895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¡</a:t>
            </a:r>
            <a:r>
              <a:rPr sz="5400" spc="-15" dirty="0">
                <a:solidFill>
                  <a:srgbClr val="6C1C6B"/>
                </a:solidFill>
                <a:latin typeface="Trebuchet MS"/>
                <a:cs typeface="Trebuchet MS"/>
              </a:rPr>
              <a:t>G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r</a:t>
            </a:r>
            <a:r>
              <a:rPr sz="5400" spc="-15" dirty="0">
                <a:solidFill>
                  <a:srgbClr val="6C1C6B"/>
                </a:solidFill>
                <a:latin typeface="Trebuchet MS"/>
                <a:cs typeface="Trebuchet MS"/>
              </a:rPr>
              <a:t>a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ci</a:t>
            </a:r>
            <a:r>
              <a:rPr sz="5400" spc="-15" dirty="0">
                <a:solidFill>
                  <a:srgbClr val="6C1C6B"/>
                </a:solidFill>
                <a:latin typeface="Trebuchet MS"/>
                <a:cs typeface="Trebuchet MS"/>
              </a:rPr>
              <a:t>a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s!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467" y="1446276"/>
            <a:ext cx="3963923" cy="53218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1101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l</a:t>
            </a:r>
            <a:r>
              <a:rPr dirty="0"/>
              <a:t>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0304" y="2857500"/>
            <a:ext cx="5072380" cy="1062355"/>
            <a:chOff x="1670304" y="2857500"/>
            <a:chExt cx="5072380" cy="1062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0304" y="2857500"/>
              <a:ext cx="1560575" cy="5135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3032" y="2857500"/>
              <a:ext cx="3442715" cy="5135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0304" y="3131820"/>
              <a:ext cx="807719" cy="5135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0176" y="3131820"/>
              <a:ext cx="4445507" cy="5135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0304" y="3406140"/>
              <a:ext cx="1059179" cy="5135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21636" y="3406140"/>
              <a:ext cx="4320539" cy="51358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39736" y="1314673"/>
            <a:ext cx="843026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9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latin typeface="Trebuchet MS"/>
                <a:cs typeface="Trebuchet MS"/>
              </a:rPr>
              <a:t>Trabajar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colores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través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pantalla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 diferente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hacerlo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dirty="0">
                <a:latin typeface="Trebuchet MS"/>
                <a:cs typeface="Trebuchet MS"/>
              </a:rPr>
              <a:t> papel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lienzo.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850">
              <a:latin typeface="Trebuchet MS"/>
              <a:cs typeface="Trebuchet MS"/>
            </a:endParaRPr>
          </a:p>
          <a:p>
            <a:pPr marL="299085" marR="99949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dirty="0">
                <a:latin typeface="Trebuchet MS"/>
                <a:cs typeface="Trebuchet MS"/>
              </a:rPr>
              <a:t> P5, </a:t>
            </a:r>
            <a:r>
              <a:rPr sz="1800" spc="-5" dirty="0">
                <a:latin typeface="Trebuchet MS"/>
                <a:cs typeface="Trebuchet MS"/>
              </a:rPr>
              <a:t>los</a:t>
            </a:r>
            <a:r>
              <a:rPr sz="1800" spc="-10" dirty="0">
                <a:latin typeface="Trebuchet MS"/>
                <a:cs typeface="Trebuchet MS"/>
              </a:rPr>
              <a:t> colores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están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definidos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parámetros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funciones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background(),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fill() 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stroke():</a:t>
            </a:r>
            <a:endParaRPr sz="1800">
              <a:latin typeface="Trebuchet MS"/>
              <a:cs typeface="Trebuchet MS"/>
            </a:endParaRPr>
          </a:p>
          <a:p>
            <a:pPr marL="1384300" marR="22733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background(valor1, valor2, valor3); </a:t>
            </a:r>
            <a:r>
              <a:rPr sz="18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fill(valor1, valor2, valor3 [,alfa]); </a:t>
            </a:r>
            <a:r>
              <a:rPr sz="18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stroke(valor1,</a:t>
            </a:r>
            <a:r>
              <a:rPr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valor2,</a:t>
            </a:r>
            <a:r>
              <a:rPr sz="1800" spc="-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valor3[,alfa]);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 marL="299085" marR="5080" indent="-287020">
              <a:lnSpc>
                <a:spcPct val="100000"/>
              </a:lnSpc>
              <a:spcBef>
                <a:spcPts val="13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latin typeface="Trebuchet MS"/>
                <a:cs typeface="Trebuchet MS"/>
              </a:rPr>
              <a:t>Por</a:t>
            </a:r>
            <a:r>
              <a:rPr sz="1800" spc="-5" dirty="0">
                <a:latin typeface="Trebuchet MS"/>
                <a:cs typeface="Trebuchet MS"/>
              </a:rPr>
              <a:t> defecto,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parámetro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valor1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define el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componente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color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rojo,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valor2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componente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verde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 </a:t>
            </a:r>
            <a:r>
              <a:rPr sz="1800" spc="-10" dirty="0">
                <a:latin typeface="Trebuchet MS"/>
                <a:cs typeface="Trebuchet MS"/>
              </a:rPr>
              <a:t>valor3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azul.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85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El parámetro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opcional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alfa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fill()</a:t>
            </a:r>
            <a:r>
              <a:rPr sz="1800" dirty="0">
                <a:latin typeface="Trebuchet MS"/>
                <a:cs typeface="Trebuchet MS"/>
              </a:rPr>
              <a:t> o</a:t>
            </a:r>
            <a:r>
              <a:rPr sz="1800" spc="-5" dirty="0">
                <a:latin typeface="Trebuchet MS"/>
                <a:cs typeface="Trebuchet MS"/>
              </a:rPr>
              <a:t> stroke()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define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opacidad.</a:t>
            </a:r>
            <a:endParaRPr sz="18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800" spc="-5" dirty="0">
                <a:latin typeface="Trebuchet MS"/>
                <a:cs typeface="Trebuchet MS"/>
              </a:rPr>
              <a:t>El </a:t>
            </a:r>
            <a:r>
              <a:rPr sz="1800" spc="-10" dirty="0">
                <a:latin typeface="Trebuchet MS"/>
                <a:cs typeface="Trebuchet MS"/>
              </a:rPr>
              <a:t>valor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255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parámetro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alfa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indica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</a:t>
            </a:r>
            <a:r>
              <a:rPr sz="1800" spc="-10" dirty="0">
                <a:latin typeface="Trebuchet MS"/>
                <a:cs typeface="Trebuchet MS"/>
              </a:rPr>
              <a:t>color</a:t>
            </a:r>
            <a:r>
              <a:rPr sz="1800" spc="-5" dirty="0">
                <a:latin typeface="Trebuchet MS"/>
                <a:cs typeface="Trebuchet MS"/>
              </a:rPr>
              <a:t> 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totalmente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opaco,</a:t>
            </a:r>
            <a:endParaRPr sz="1800">
              <a:latin typeface="Trebuchet MS"/>
              <a:cs typeface="Trebuchet MS"/>
            </a:endParaRPr>
          </a:p>
          <a:p>
            <a:pPr marL="960119" lvl="1" indent="-49085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960119" algn="l"/>
                <a:tab pos="960755" algn="l"/>
              </a:tabLst>
            </a:pPr>
            <a:r>
              <a:rPr sz="1800" spc="-5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</a:t>
            </a:r>
            <a:r>
              <a:rPr sz="1800" spc="-10" dirty="0">
                <a:latin typeface="Trebuchet MS"/>
                <a:cs typeface="Trebuchet MS"/>
              </a:rPr>
              <a:t>valor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0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indica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 totalmente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transparente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(no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será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visible).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849" y="591272"/>
            <a:ext cx="2721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Background()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590800"/>
            <a:ext cx="3589007" cy="18912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900928" y="2071116"/>
            <a:ext cx="3246120" cy="3427729"/>
            <a:chOff x="5900928" y="2071116"/>
            <a:chExt cx="3246120" cy="342772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0928" y="2071116"/>
              <a:ext cx="3246107" cy="3427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2266187"/>
              <a:ext cx="2657855" cy="283921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29055" y="1752600"/>
            <a:ext cx="4695825" cy="513715"/>
            <a:chOff x="829055" y="1752600"/>
            <a:chExt cx="4695825" cy="5137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055" y="1752600"/>
              <a:ext cx="1560575" cy="5135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1783" y="1752600"/>
              <a:ext cx="3442715" cy="51358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70973" y="1801323"/>
            <a:ext cx="441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background(valor1,</a:t>
            </a:r>
            <a:r>
              <a:rPr sz="1800" spc="-2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valor2,</a:t>
            </a:r>
            <a:r>
              <a:rPr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valor3);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849" y="591272"/>
            <a:ext cx="2721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Background()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9055" y="1752600"/>
            <a:ext cx="4695825" cy="513715"/>
            <a:chOff x="829055" y="1752600"/>
            <a:chExt cx="4695825" cy="513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055" y="1752600"/>
              <a:ext cx="1560575" cy="5135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1783" y="1752600"/>
              <a:ext cx="3442715" cy="5135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70973" y="1801323"/>
            <a:ext cx="441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background(valor1,</a:t>
            </a:r>
            <a:r>
              <a:rPr sz="1800" spc="-2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valor2,</a:t>
            </a:r>
            <a:r>
              <a:rPr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valor3);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2612135"/>
            <a:ext cx="3288791" cy="243230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748540" y="1938528"/>
            <a:ext cx="3378835" cy="3499485"/>
            <a:chOff x="5748540" y="1938528"/>
            <a:chExt cx="3378835" cy="349948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48540" y="1938528"/>
              <a:ext cx="3378694" cy="34991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600" y="2133600"/>
              <a:ext cx="2790443" cy="29108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849" y="591272"/>
            <a:ext cx="33578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6C1C6B"/>
                </a:solidFill>
                <a:latin typeface="Trebuchet MS"/>
                <a:cs typeface="Trebuchet MS"/>
              </a:rPr>
              <a:t>Fill()</a:t>
            </a:r>
            <a:r>
              <a:rPr sz="3600" spc="-45" dirty="0">
                <a:solidFill>
                  <a:srgbClr val="6C1C6B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+</a:t>
            </a:r>
            <a:r>
              <a:rPr sz="3600" spc="-25" dirty="0">
                <a:solidFill>
                  <a:srgbClr val="6C1C6B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opacidad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9055" y="1752600"/>
            <a:ext cx="4695825" cy="513715"/>
            <a:chOff x="829055" y="1752600"/>
            <a:chExt cx="4695825" cy="513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055" y="1752600"/>
              <a:ext cx="807719" cy="5135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927" y="1752600"/>
              <a:ext cx="4195572" cy="5135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70973" y="1801323"/>
            <a:ext cx="441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fill(valor1,</a:t>
            </a:r>
            <a:r>
              <a:rPr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value2,</a:t>
            </a:r>
            <a:r>
              <a:rPr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valor3,</a:t>
            </a:r>
            <a:r>
              <a:rPr sz="1800" spc="-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alfa);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9055" y="2552700"/>
            <a:ext cx="4428743" cy="262583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824728" y="1603247"/>
            <a:ext cx="3345179" cy="3546475"/>
            <a:chOff x="5824728" y="1603247"/>
            <a:chExt cx="3345179" cy="35464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4728" y="1603247"/>
              <a:ext cx="3345179" cy="35463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9800" y="1798320"/>
              <a:ext cx="2756915" cy="29580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284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Superposición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773" y="1808943"/>
            <a:ext cx="8620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opacidad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puede</a:t>
            </a:r>
            <a:r>
              <a:rPr sz="1800" spc="-5" dirty="0">
                <a:latin typeface="Trebuchet MS"/>
                <a:cs typeface="Trebuchet MS"/>
              </a:rPr>
              <a:t> usar para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crear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nuevos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colores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mediante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superposición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formas. Los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colores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originados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dependen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orden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dirty="0">
                <a:latin typeface="Trebuchet MS"/>
                <a:cs typeface="Trebuchet MS"/>
              </a:rPr>
              <a:t> que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dibujen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formas.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80" y="2731007"/>
            <a:ext cx="4120895" cy="311199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748540" y="2700528"/>
            <a:ext cx="3255645" cy="3371215"/>
            <a:chOff x="5748540" y="2700528"/>
            <a:chExt cx="3255645" cy="33712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8540" y="2700528"/>
              <a:ext cx="3255238" cy="33710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3599" y="2895600"/>
              <a:ext cx="2666999" cy="27828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1437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l</a:t>
            </a:r>
            <a:r>
              <a:rPr dirty="0"/>
              <a:t>or</a:t>
            </a:r>
            <a:r>
              <a:rPr spc="-5" dirty="0"/>
              <a:t>()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2875" y="2055876"/>
            <a:ext cx="4820920" cy="1336675"/>
            <a:chOff x="912875" y="2055876"/>
            <a:chExt cx="4820920" cy="1336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2055876"/>
              <a:ext cx="1937003" cy="5135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875" y="2330195"/>
              <a:ext cx="2689859" cy="5135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875" y="2604516"/>
              <a:ext cx="4069079" cy="5135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875" y="2878836"/>
              <a:ext cx="4820411" cy="5135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96900" y="1563623"/>
            <a:ext cx="6429375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color()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asignar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variable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color.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rebuchet MS"/>
              <a:cs typeface="Trebuchet MS"/>
            </a:endParaRPr>
          </a:p>
          <a:p>
            <a:pPr marL="469900" marR="3569970">
              <a:lnSpc>
                <a:spcPct val="100000"/>
              </a:lnSpc>
            </a:pP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color(valor); </a:t>
            </a:r>
            <a:r>
              <a:rPr sz="18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color(valor,</a:t>
            </a:r>
            <a:r>
              <a:rPr sz="1800" spc="-6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alfa);</a:t>
            </a:r>
            <a:endParaRPr sz="1800">
              <a:latin typeface="Consolas"/>
              <a:cs typeface="Consolas"/>
            </a:endParaRPr>
          </a:p>
          <a:p>
            <a:pPr marL="469900" marR="1438275">
              <a:lnSpc>
                <a:spcPct val="100000"/>
              </a:lnSpc>
            </a:pP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color(valor1, valor2, valor3); </a:t>
            </a:r>
            <a:r>
              <a:rPr sz="18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color(valor1,</a:t>
            </a:r>
            <a:r>
              <a:rPr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valor2,</a:t>
            </a:r>
            <a:r>
              <a:rPr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valor3, alfa);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2875" y="3427476"/>
            <a:ext cx="7703820" cy="1336675"/>
            <a:chOff x="912875" y="3427476"/>
            <a:chExt cx="7703820" cy="13366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875" y="3427476"/>
              <a:ext cx="682751" cy="5135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2747" y="3427476"/>
              <a:ext cx="3819143" cy="5135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875" y="3701795"/>
              <a:ext cx="682751" cy="5135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2747" y="3701795"/>
              <a:ext cx="6076187" cy="5135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875" y="3976116"/>
              <a:ext cx="682751" cy="5135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2747" y="3976116"/>
              <a:ext cx="5073395" cy="5135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875" y="4250436"/>
              <a:ext cx="682751" cy="5135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2747" y="4250436"/>
              <a:ext cx="7203947" cy="513587"/>
            </a:xfrm>
            <a:prstGeom prst="rect">
              <a:avLst/>
            </a:prstGeom>
          </p:spPr>
        </p:pic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035050" y="3547768"/>
          <a:ext cx="7461883" cy="1051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59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var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color(51);</a:t>
                      </a:r>
                      <a:r>
                        <a:rPr sz="1800" spc="-2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//Crea</a:t>
                      </a:r>
                      <a:r>
                        <a:rPr sz="1800" spc="-3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gris.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var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color(51,</a:t>
                      </a:r>
                      <a:r>
                        <a:rPr sz="1800" spc="-1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204); //Crea</a:t>
                      </a: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gris con</a:t>
                      </a: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opacidad.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var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color(51,</a:t>
                      </a:r>
                      <a:r>
                        <a:rPr sz="1800" spc="-2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102, 153); //Crea azul.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var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color(51,</a:t>
                      </a:r>
                      <a:r>
                        <a:rPr sz="1800" spc="-1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102,</a:t>
                      </a: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153,</a:t>
                      </a: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51); //Crea</a:t>
                      </a: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azul</a:t>
                      </a:r>
                      <a:r>
                        <a:rPr sz="1800" spc="-1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con</a:t>
                      </a:r>
                      <a:r>
                        <a:rPr sz="1800" spc="-1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opacidad.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054100" y="4855464"/>
            <a:ext cx="7458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Después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variable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color</a:t>
            </a:r>
            <a:r>
              <a:rPr sz="1800" spc="-5" dirty="0">
                <a:latin typeface="Trebuchet MS"/>
                <a:cs typeface="Trebuchet MS"/>
              </a:rPr>
              <a:t> se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haya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definido,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puede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usar como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parámetro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funciones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background(),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fill()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stroke().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849" y="591272"/>
            <a:ext cx="1437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6C1C6B"/>
                </a:solidFill>
                <a:latin typeface="Trebuchet MS"/>
                <a:cs typeface="Trebuchet MS"/>
              </a:rPr>
              <a:t>C</a:t>
            </a:r>
            <a:r>
              <a:rPr sz="3600" dirty="0">
                <a:solidFill>
                  <a:srgbClr val="6C1C6B"/>
                </a:solidFill>
                <a:latin typeface="Trebuchet MS"/>
                <a:cs typeface="Trebuchet MS"/>
              </a:rPr>
              <a:t>o</a:t>
            </a:r>
            <a:r>
              <a:rPr sz="3600" spc="-10" dirty="0">
                <a:solidFill>
                  <a:srgbClr val="6C1C6B"/>
                </a:solidFill>
                <a:latin typeface="Trebuchet MS"/>
                <a:cs typeface="Trebuchet MS"/>
              </a:rPr>
              <a:t>l</a:t>
            </a:r>
            <a:r>
              <a:rPr sz="3600" dirty="0">
                <a:solidFill>
                  <a:srgbClr val="6C1C6B"/>
                </a:solidFill>
                <a:latin typeface="Trebuchet MS"/>
                <a:cs typeface="Trebuchet MS"/>
              </a:rPr>
              <a:t>or</a:t>
            </a: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()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2875" y="1507236"/>
            <a:ext cx="4820920" cy="789940"/>
            <a:chOff x="912875" y="1507236"/>
            <a:chExt cx="4820920" cy="789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507236"/>
              <a:ext cx="4069079" cy="5135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875" y="1783079"/>
              <a:ext cx="4820411" cy="5135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54100" y="1556003"/>
            <a:ext cx="453898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color(valor1, valor2, valor3); </a:t>
            </a:r>
            <a:r>
              <a:rPr sz="18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color(valor1,</a:t>
            </a:r>
            <a:r>
              <a:rPr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valor2,</a:t>
            </a:r>
            <a:r>
              <a:rPr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valor3, alfa);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8324" y="2743200"/>
            <a:ext cx="4133087" cy="27431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824728" y="2243328"/>
            <a:ext cx="3272154" cy="3459479"/>
            <a:chOff x="5824728" y="2243328"/>
            <a:chExt cx="3272154" cy="345947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4728" y="2243328"/>
              <a:ext cx="3272027" cy="3459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9800" y="2438400"/>
              <a:ext cx="2683763" cy="28712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4893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RGB</a:t>
            </a:r>
            <a:r>
              <a:rPr spc="-20" dirty="0"/>
              <a:t> </a:t>
            </a:r>
            <a:r>
              <a:rPr spc="-5" dirty="0"/>
              <a:t>()</a:t>
            </a:r>
            <a:r>
              <a:rPr spc="-10" dirty="0"/>
              <a:t> </a:t>
            </a:r>
            <a:r>
              <a:rPr spc="-5" dirty="0"/>
              <a:t>/</a:t>
            </a:r>
            <a:r>
              <a:rPr spc="-15" dirty="0"/>
              <a:t> </a:t>
            </a:r>
            <a:r>
              <a:rPr spc="-10" dirty="0"/>
              <a:t>hexadecimal</a:t>
            </a:r>
            <a:r>
              <a:rPr spc="-35" dirty="0"/>
              <a:t> </a:t>
            </a:r>
            <a:r>
              <a:rPr spc="-5" dirty="0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687212"/>
            <a:ext cx="856615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1303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P5 utiliza el formato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10" dirty="0">
                <a:latin typeface="Trebuchet MS"/>
                <a:cs typeface="Trebuchet MS"/>
              </a:rPr>
              <a:t>color </a:t>
            </a:r>
            <a:r>
              <a:rPr sz="1800" spc="-5" dirty="0">
                <a:latin typeface="Trebuchet MS"/>
                <a:cs typeface="Trebuchet MS"/>
              </a:rPr>
              <a:t>RGB como </a:t>
            </a:r>
            <a:r>
              <a:rPr sz="1800" dirty="0">
                <a:latin typeface="Trebuchet MS"/>
                <a:cs typeface="Trebuchet MS"/>
              </a:rPr>
              <a:t>predeterminado </a:t>
            </a:r>
            <a:r>
              <a:rPr sz="1800" spc="-5" dirty="0">
                <a:latin typeface="Trebuchet MS"/>
                <a:cs typeface="Trebuchet MS"/>
              </a:rPr>
              <a:t>para </a:t>
            </a:r>
            <a:r>
              <a:rPr sz="1800" spc="-30" dirty="0">
                <a:latin typeface="Trebuchet MS"/>
                <a:cs typeface="Trebuchet MS"/>
              </a:rPr>
              <a:t>trabajar. </a:t>
            </a:r>
            <a:r>
              <a:rPr sz="1800" spc="-5" dirty="0">
                <a:latin typeface="Trebuchet MS"/>
                <a:cs typeface="Trebuchet MS"/>
              </a:rPr>
              <a:t>Aunque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notación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hexadecimal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(hex)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notación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alternativa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 definir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</a:t>
            </a:r>
            <a:r>
              <a:rPr sz="1800" spc="-50" dirty="0">
                <a:latin typeface="Trebuchet MS"/>
                <a:cs typeface="Trebuchet MS"/>
              </a:rPr>
              <a:t>color.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notación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Hex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</a:t>
            </a:r>
            <a:r>
              <a:rPr sz="1800" spc="-10" dirty="0">
                <a:latin typeface="Trebuchet MS"/>
                <a:cs typeface="Trebuchet MS"/>
              </a:rPr>
              <a:t>color</a:t>
            </a:r>
            <a:r>
              <a:rPr sz="1800" spc="-5" dirty="0">
                <a:latin typeface="Trebuchet MS"/>
                <a:cs typeface="Trebuchet MS"/>
              </a:rPr>
              <a:t> codifica cada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número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(0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 255)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valor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dígitos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(utilizando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números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0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9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 las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letras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299085" marR="16764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forma,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valores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RGB </a:t>
            </a:r>
            <a:r>
              <a:rPr sz="1800" dirty="0">
                <a:latin typeface="Trebuchet MS"/>
                <a:cs typeface="Trebuchet MS"/>
              </a:rPr>
              <a:t>desde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0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255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pueden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escribir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solo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valor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hex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seis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dígitos.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Por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ejemplo: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6996" y="4027932"/>
            <a:ext cx="3439667" cy="232105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22650" y="4054665"/>
          <a:ext cx="3302000" cy="2194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RGB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255,255,255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#FFFFFF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0,0,0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#000000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102,153,204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#6699CC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195,244,59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#C3F43B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116,206,206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#74CECE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644</Words>
  <Application>Microsoft Office PowerPoint</Application>
  <PresentationFormat>Panorámica</PresentationFormat>
  <Paragraphs>83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Office Theme</vt:lpstr>
      <vt:lpstr>Color y texto</vt:lpstr>
      <vt:lpstr>Color</vt:lpstr>
      <vt:lpstr>Presentación de PowerPoint</vt:lpstr>
      <vt:lpstr>Presentación de PowerPoint</vt:lpstr>
      <vt:lpstr>Presentación de PowerPoint</vt:lpstr>
      <vt:lpstr>Superposición</vt:lpstr>
      <vt:lpstr>Color()</vt:lpstr>
      <vt:lpstr>Presentación de PowerPoint</vt:lpstr>
      <vt:lpstr>RGB () / hexadecimal ()</vt:lpstr>
      <vt:lpstr>Presentación de PowerPoint</vt:lpstr>
      <vt:lpstr>Relleno / contorno</vt:lpstr>
      <vt:lpstr>Sin Relleno / sin contorno</vt:lpstr>
      <vt:lpstr>Suavizado de borde</vt:lpstr>
      <vt:lpstr>Text()</vt:lpstr>
      <vt:lpstr>Text() - tamaño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4</cp:revision>
  <dcterms:created xsi:type="dcterms:W3CDTF">2021-03-16T12:31:19Z</dcterms:created>
  <dcterms:modified xsi:type="dcterms:W3CDTF">2023-02-20T11:20:01Z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2020-03-22T00:00:00Z</vt:filetime>
  </property>
  <property fmtid="{D5CDD505-2E9C-101B-9397-08002B2CF9AE}" pid="3" name="Creator">
    <vt:lpwstr>Google</vt:lpwstr>
  </property>
  <property fmtid="{D5CDD505-2E9C-101B-9397-08002B2CF9AE}" pid="4" name="LastSaved">
    <vt:filetime>2021-03-16T00:00:00Z</vt:filetime>
  </property>
</Properties>
</file>