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5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8000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31" y="3681983"/>
            <a:ext cx="4764405" cy="3176270"/>
          </a:xfrm>
          <a:custGeom>
            <a:avLst/>
            <a:gdLst/>
            <a:ahLst/>
            <a:cxnLst/>
            <a:rect l="l" t="t" r="r" b="b"/>
            <a:pathLst>
              <a:path w="4764405" h="3176270">
                <a:moveTo>
                  <a:pt x="4763808" y="0"/>
                </a:moveTo>
                <a:lnTo>
                  <a:pt x="0" y="3175698"/>
                </a:lnTo>
              </a:path>
            </a:pathLst>
          </a:custGeom>
          <a:ln w="9144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09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39" y="0"/>
                </a:moveTo>
                <a:lnTo>
                  <a:pt x="2042668" y="0"/>
                </a:lnTo>
                <a:lnTo>
                  <a:pt x="0" y="6858000"/>
                </a:lnTo>
                <a:lnTo>
                  <a:pt x="3006839" y="6858000"/>
                </a:lnTo>
                <a:lnTo>
                  <a:pt x="3006839" y="0"/>
                </a:lnTo>
                <a:close/>
              </a:path>
            </a:pathLst>
          </a:custGeom>
          <a:solidFill>
            <a:srgbClr val="92278F">
              <a:alpha val="3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251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93" y="0"/>
                </a:moveTo>
                <a:lnTo>
                  <a:pt x="0" y="0"/>
                </a:lnTo>
                <a:lnTo>
                  <a:pt x="1208024" y="6858000"/>
                </a:lnTo>
                <a:lnTo>
                  <a:pt x="2587193" y="6858000"/>
                </a:lnTo>
                <a:lnTo>
                  <a:pt x="2587193" y="0"/>
                </a:lnTo>
                <a:close/>
              </a:path>
            </a:pathLst>
          </a:custGeom>
          <a:solidFill>
            <a:srgbClr val="92278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7" y="3048000"/>
            <a:ext cx="3259454" cy="3810000"/>
          </a:xfrm>
          <a:custGeom>
            <a:avLst/>
            <a:gdLst/>
            <a:ahLst/>
            <a:cxnLst/>
            <a:rect l="l" t="t" r="r" b="b"/>
            <a:pathLst>
              <a:path w="3259454" h="3810000">
                <a:moveTo>
                  <a:pt x="3259416" y="0"/>
                </a:moveTo>
                <a:lnTo>
                  <a:pt x="0" y="3810000"/>
                </a:lnTo>
                <a:lnTo>
                  <a:pt x="3259416" y="3810000"/>
                </a:lnTo>
                <a:lnTo>
                  <a:pt x="3259416" y="0"/>
                </a:lnTo>
                <a:close/>
              </a:path>
            </a:pathLst>
          </a:custGeom>
          <a:solidFill>
            <a:srgbClr val="92278F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3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0908" y="0"/>
                </a:moveTo>
                <a:lnTo>
                  <a:pt x="0" y="0"/>
                </a:lnTo>
                <a:lnTo>
                  <a:pt x="2467381" y="6858000"/>
                </a:lnTo>
                <a:lnTo>
                  <a:pt x="2850908" y="6858000"/>
                </a:lnTo>
                <a:lnTo>
                  <a:pt x="2850908" y="0"/>
                </a:lnTo>
                <a:close/>
              </a:path>
            </a:pathLst>
          </a:custGeom>
          <a:solidFill>
            <a:srgbClr val="6C1C6B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7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599" y="0"/>
                </a:moveTo>
                <a:lnTo>
                  <a:pt x="1018870" y="0"/>
                </a:lnTo>
                <a:lnTo>
                  <a:pt x="0" y="6858000"/>
                </a:lnTo>
                <a:lnTo>
                  <a:pt x="1290599" y="6858000"/>
                </a:lnTo>
                <a:lnTo>
                  <a:pt x="1290599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95" y="0"/>
            <a:ext cx="1247775" cy="6858000"/>
          </a:xfrm>
          <a:custGeom>
            <a:avLst/>
            <a:gdLst/>
            <a:ahLst/>
            <a:cxnLst/>
            <a:rect l="l" t="t" r="r" b="b"/>
            <a:pathLst>
              <a:path w="1247775" h="6858000">
                <a:moveTo>
                  <a:pt x="1247571" y="0"/>
                </a:moveTo>
                <a:lnTo>
                  <a:pt x="0" y="0"/>
                </a:lnTo>
                <a:lnTo>
                  <a:pt x="1107224" y="6858000"/>
                </a:lnTo>
                <a:lnTo>
                  <a:pt x="1247571" y="6858000"/>
                </a:lnTo>
                <a:lnTo>
                  <a:pt x="1247571" y="0"/>
                </a:lnTo>
                <a:close/>
              </a:path>
            </a:pathLst>
          </a:custGeom>
          <a:solidFill>
            <a:srgbClr val="491347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7" y="359054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392" y="0"/>
                </a:moveTo>
                <a:lnTo>
                  <a:pt x="0" y="3267240"/>
                </a:lnTo>
                <a:lnTo>
                  <a:pt x="1816392" y="3267240"/>
                </a:lnTo>
                <a:lnTo>
                  <a:pt x="1816392" y="0"/>
                </a:lnTo>
                <a:close/>
              </a:path>
            </a:pathLst>
          </a:custGeom>
          <a:solidFill>
            <a:srgbClr val="491347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9580" cy="2845435"/>
          </a:xfrm>
          <a:custGeom>
            <a:avLst/>
            <a:gdLst/>
            <a:ahLst/>
            <a:cxnLst/>
            <a:rect l="l" t="t" r="r" b="b"/>
            <a:pathLst>
              <a:path w="449580" h="2845434">
                <a:moveTo>
                  <a:pt x="0" y="0"/>
                </a:moveTo>
                <a:lnTo>
                  <a:pt x="0" y="2845307"/>
                </a:lnTo>
                <a:lnTo>
                  <a:pt x="449364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849" y="591272"/>
            <a:ext cx="106923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C1C6B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9892" y="1904507"/>
            <a:ext cx="7592214" cy="377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9" y="0"/>
            <a:ext cx="4773295" cy="6867525"/>
            <a:chOff x="7420359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75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31" y="3681983"/>
              <a:ext cx="4764405" cy="3176270"/>
            </a:xfrm>
            <a:custGeom>
              <a:avLst/>
              <a:gdLst/>
              <a:ahLst/>
              <a:cxnLst/>
              <a:rect l="l" t="t" r="r" b="b"/>
              <a:pathLst>
                <a:path w="4764405" h="3176270">
                  <a:moveTo>
                    <a:pt x="4763808" y="0"/>
                  </a:moveTo>
                  <a:lnTo>
                    <a:pt x="0" y="3175698"/>
                  </a:lnTo>
                </a:path>
              </a:pathLst>
            </a:custGeom>
            <a:ln w="9144">
              <a:solidFill>
                <a:srgbClr val="9227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09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39" y="0"/>
                  </a:moveTo>
                  <a:lnTo>
                    <a:pt x="2042668" y="0"/>
                  </a:lnTo>
                  <a:lnTo>
                    <a:pt x="0" y="6858000"/>
                  </a:lnTo>
                  <a:lnTo>
                    <a:pt x="3006839" y="6858000"/>
                  </a:lnTo>
                  <a:lnTo>
                    <a:pt x="3006839" y="0"/>
                  </a:lnTo>
                  <a:close/>
                </a:path>
              </a:pathLst>
            </a:custGeom>
            <a:solidFill>
              <a:srgbClr val="92278F">
                <a:alpha val="3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5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193" y="0"/>
                  </a:moveTo>
                  <a:lnTo>
                    <a:pt x="0" y="0"/>
                  </a:lnTo>
                  <a:lnTo>
                    <a:pt x="1208024" y="6858000"/>
                  </a:lnTo>
                  <a:lnTo>
                    <a:pt x="2587193" y="6858000"/>
                  </a:lnTo>
                  <a:lnTo>
                    <a:pt x="2587193" y="0"/>
                  </a:lnTo>
                  <a:close/>
                </a:path>
              </a:pathLst>
            </a:custGeom>
            <a:solidFill>
              <a:srgbClr val="92278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59454" cy="3810000"/>
            </a:xfrm>
            <a:custGeom>
              <a:avLst/>
              <a:gdLst/>
              <a:ahLst/>
              <a:cxnLst/>
              <a:rect l="l" t="t" r="r" b="b"/>
              <a:pathLst>
                <a:path w="3259454" h="3810000">
                  <a:moveTo>
                    <a:pt x="3259416" y="0"/>
                  </a:moveTo>
                  <a:lnTo>
                    <a:pt x="0" y="3810000"/>
                  </a:lnTo>
                  <a:lnTo>
                    <a:pt x="3259416" y="3810000"/>
                  </a:lnTo>
                  <a:lnTo>
                    <a:pt x="3259416" y="0"/>
                  </a:lnTo>
                  <a:close/>
                </a:path>
              </a:pathLst>
            </a:custGeom>
            <a:solidFill>
              <a:srgbClr val="92278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3" y="0"/>
              <a:ext cx="2851150" cy="6858000"/>
            </a:xfrm>
            <a:custGeom>
              <a:avLst/>
              <a:gdLst/>
              <a:ahLst/>
              <a:cxnLst/>
              <a:rect l="l" t="t" r="r" b="b"/>
              <a:pathLst>
                <a:path w="2851150" h="6858000">
                  <a:moveTo>
                    <a:pt x="2850908" y="0"/>
                  </a:moveTo>
                  <a:lnTo>
                    <a:pt x="0" y="0"/>
                  </a:lnTo>
                  <a:lnTo>
                    <a:pt x="2467381" y="6858000"/>
                  </a:lnTo>
                  <a:lnTo>
                    <a:pt x="2850908" y="6858000"/>
                  </a:lnTo>
                  <a:lnTo>
                    <a:pt x="2850908" y="0"/>
                  </a:lnTo>
                  <a:close/>
                </a:path>
              </a:pathLst>
            </a:custGeom>
            <a:solidFill>
              <a:srgbClr val="6C1C6B">
                <a:alpha val="490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7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599" y="0"/>
                  </a:moveTo>
                  <a:lnTo>
                    <a:pt x="1018870" y="0"/>
                  </a:lnTo>
                  <a:lnTo>
                    <a:pt x="0" y="6858000"/>
                  </a:lnTo>
                  <a:lnTo>
                    <a:pt x="1290599" y="6858000"/>
                  </a:lnTo>
                  <a:lnTo>
                    <a:pt x="1290599" y="0"/>
                  </a:lnTo>
                  <a:close/>
                </a:path>
              </a:pathLst>
            </a:custGeom>
            <a:solidFill>
              <a:srgbClr val="6C1C6B">
                <a:alpha val="690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9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571" y="0"/>
                  </a:moveTo>
                  <a:lnTo>
                    <a:pt x="0" y="0"/>
                  </a:lnTo>
                  <a:lnTo>
                    <a:pt x="1107224" y="6858000"/>
                  </a:lnTo>
                  <a:lnTo>
                    <a:pt x="1247571" y="6858000"/>
                  </a:lnTo>
                  <a:lnTo>
                    <a:pt x="1247571" y="0"/>
                  </a:lnTo>
                  <a:close/>
                </a:path>
              </a:pathLst>
            </a:custGeom>
            <a:solidFill>
              <a:srgbClr val="491347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7" y="3590542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392" y="0"/>
                  </a:moveTo>
                  <a:lnTo>
                    <a:pt x="0" y="3267240"/>
                  </a:lnTo>
                  <a:lnTo>
                    <a:pt x="1816392" y="3267240"/>
                  </a:lnTo>
                  <a:lnTo>
                    <a:pt x="1816392" y="0"/>
                  </a:lnTo>
                  <a:close/>
                </a:path>
              </a:pathLst>
            </a:custGeom>
            <a:solidFill>
              <a:srgbClr val="491347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105"/>
          </a:xfrm>
          <a:custGeom>
            <a:avLst/>
            <a:gdLst/>
            <a:ahLst/>
            <a:cxnLst/>
            <a:rect l="l" t="t" r="r" b="b"/>
            <a:pathLst>
              <a:path w="843280" h="5666105">
                <a:moveTo>
                  <a:pt x="842721" y="0"/>
                </a:moveTo>
                <a:lnTo>
                  <a:pt x="0" y="0"/>
                </a:lnTo>
                <a:lnTo>
                  <a:pt x="0" y="5665647"/>
                </a:lnTo>
                <a:lnTo>
                  <a:pt x="842721" y="0"/>
                </a:lnTo>
                <a:close/>
              </a:path>
            </a:pathLst>
          </a:custGeom>
          <a:solidFill>
            <a:srgbClr val="6C1C6B">
              <a:alpha val="690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01674" y="1842565"/>
            <a:ext cx="66173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5400" spc="-15" dirty="0" err="1"/>
              <a:t>Recorregut</a:t>
            </a:r>
            <a:r>
              <a:rPr sz="5400" spc="-30" dirty="0"/>
              <a:t> </a:t>
            </a:r>
            <a:r>
              <a:rPr lang="es-ES" sz="5400" spc="-5" dirty="0"/>
              <a:t>i</a:t>
            </a:r>
            <a:r>
              <a:rPr sz="5400" spc="-70" dirty="0"/>
              <a:t> </a:t>
            </a:r>
            <a:r>
              <a:rPr lang="es-ES" sz="5400" spc="-15" dirty="0"/>
              <a:t>Cerca</a:t>
            </a:r>
            <a:endParaRPr sz="5400" dirty="0"/>
          </a:p>
        </p:txBody>
      </p:sp>
      <p:sp>
        <p:nvSpPr>
          <p:cNvPr id="14" name="object 14"/>
          <p:cNvSpPr txBox="1"/>
          <p:nvPr/>
        </p:nvSpPr>
        <p:spPr>
          <a:xfrm>
            <a:off x="3153234" y="3099865"/>
            <a:ext cx="4514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solidFill>
                  <a:srgbClr val="808080"/>
                </a:solidFill>
                <a:latin typeface="Trebuchet MS"/>
                <a:cs typeface="Trebuchet MS"/>
              </a:rPr>
              <a:t>DDTeC</a:t>
            </a:r>
            <a:r>
              <a:rPr sz="2000" spc="-5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20</a:t>
            </a:r>
            <a:r>
              <a:rPr sz="2000" spc="-5" dirty="0">
                <a:solidFill>
                  <a:srgbClr val="808080"/>
                </a:solidFill>
                <a:latin typeface="Trebuchet MS"/>
                <a:cs typeface="Trebuchet MS"/>
              </a:rPr>
              <a:t>/202</a:t>
            </a:r>
            <a:r>
              <a:rPr lang="es-ES" sz="2000" spc="-5" dirty="0">
                <a:solidFill>
                  <a:srgbClr val="808080"/>
                </a:solidFill>
                <a:latin typeface="Trebuchet MS"/>
                <a:cs typeface="Trebuchet MS"/>
              </a:rPr>
              <a:t>1</a:t>
            </a:r>
            <a:r>
              <a:rPr sz="2000" spc="-5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–</a:t>
            </a:r>
            <a:r>
              <a:rPr sz="2000" spc="-1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808080"/>
                </a:solidFill>
                <a:latin typeface="Trebuchet MS"/>
                <a:cs typeface="Trebuchet MS"/>
              </a:rPr>
              <a:t>Prof:</a:t>
            </a:r>
            <a:r>
              <a:rPr sz="2000" spc="-6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Jordi</a:t>
            </a:r>
            <a:r>
              <a:rPr sz="2000" spc="-45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Trebuchet MS"/>
                <a:cs typeface="Trebuchet MS"/>
              </a:rPr>
              <a:t>Virgili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004" y="4399788"/>
            <a:ext cx="1295398" cy="10180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6916" y="4399788"/>
            <a:ext cx="3628643" cy="10180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8" y="591272"/>
            <a:ext cx="79369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Esquema </a:t>
            </a:r>
            <a:r>
              <a:rPr lang="es-ES" spc="-5" dirty="0" err="1"/>
              <a:t>algorítmic</a:t>
            </a:r>
            <a:r>
              <a:rPr lang="es-ES" spc="-5" dirty="0"/>
              <a:t> de </a:t>
            </a:r>
            <a:r>
              <a:rPr lang="es-ES" spc="-5" dirty="0" err="1"/>
              <a:t>recorregut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1828800"/>
            <a:ext cx="8489315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Aquest</a:t>
            </a:r>
            <a:r>
              <a:rPr lang="es-ES" sz="1800" spc="-5" dirty="0">
                <a:latin typeface="Trebuchet MS"/>
                <a:cs typeface="Trebuchet MS"/>
              </a:rPr>
              <a:t> esquema </a:t>
            </a:r>
            <a:r>
              <a:rPr lang="es-ES" sz="1800" spc="-5" dirty="0" err="1">
                <a:latin typeface="Trebuchet MS"/>
                <a:cs typeface="Trebuchet MS"/>
              </a:rPr>
              <a:t>algorítmic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s'usa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quan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s'ha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realitzar</a:t>
            </a:r>
            <a:r>
              <a:rPr lang="es-ES" sz="1800" spc="-5" dirty="0">
                <a:latin typeface="Trebuchet MS"/>
                <a:cs typeface="Trebuchet MS"/>
              </a:rPr>
              <a:t> una tasca en </a:t>
            </a:r>
            <a:r>
              <a:rPr lang="es-ES" sz="1800" spc="-5" dirty="0" err="1">
                <a:latin typeface="Trebuchet MS"/>
                <a:cs typeface="Trebuchet MS"/>
              </a:rPr>
              <a:t>concret</a:t>
            </a:r>
            <a:r>
              <a:rPr lang="es-ES" sz="1800" spc="-5" dirty="0">
                <a:latin typeface="Trebuchet MS"/>
                <a:cs typeface="Trebuchet MS"/>
              </a:rPr>
              <a:t> (un </a:t>
            </a:r>
            <a:r>
              <a:rPr lang="es-ES" sz="1800" spc="-5" dirty="0" err="1">
                <a:latin typeface="Trebuchet MS"/>
                <a:cs typeface="Trebuchet MS"/>
              </a:rPr>
              <a:t>càlcul</a:t>
            </a:r>
            <a:r>
              <a:rPr lang="es-ES" sz="1800" spc="-5" dirty="0">
                <a:latin typeface="Trebuchet MS"/>
                <a:cs typeface="Trebuchet MS"/>
              </a:rPr>
              <a:t>, </a:t>
            </a:r>
            <a:r>
              <a:rPr lang="es-ES" sz="1800" spc="-5" dirty="0" err="1">
                <a:latin typeface="Trebuchet MS"/>
                <a:cs typeface="Trebuchet MS"/>
              </a:rPr>
              <a:t>comptar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elements</a:t>
            </a:r>
            <a:r>
              <a:rPr lang="es-ES" sz="1800" spc="-5" dirty="0">
                <a:latin typeface="Trebuchet MS"/>
                <a:cs typeface="Trebuchet MS"/>
              </a:rPr>
              <a:t>, etc.) sobre un </a:t>
            </a:r>
            <a:r>
              <a:rPr lang="es-ES" sz="1800" spc="-5" dirty="0" err="1">
                <a:latin typeface="Trebuchet MS"/>
                <a:cs typeface="Trebuchet MS"/>
              </a:rPr>
              <a:t>conjunt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dades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756285" marR="43180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Per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exemple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per mostrar per pantalla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els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números de l'1 a l’30.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S’ha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de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recórrer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tots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els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números des de l'1 a l'30 i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printarlos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por pantalla. </a:t>
            </a:r>
            <a:endParaRPr sz="14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Clr>
                <a:srgbClr val="4F81BD"/>
              </a:buClr>
              <a:buFont typeface="Wingdings"/>
              <a:buChar char=""/>
            </a:pPr>
            <a:endParaRPr sz="14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ca-ES" dirty="0"/>
              <a:t>L'estructura de l'esquema és la següent</a:t>
            </a:r>
            <a:r>
              <a:rPr lang="es-ES" sz="1800" spc="-5" dirty="0">
                <a:latin typeface="Trebuchet MS"/>
                <a:cs typeface="Trebuchet MS"/>
              </a:rPr>
              <a:t>:</a:t>
            </a:r>
            <a:endParaRPr lang="es-ES"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 marR="4293870">
              <a:lnSpc>
                <a:spcPct val="100000"/>
              </a:lnSpc>
            </a:pPr>
            <a:r>
              <a:rPr sz="1800" spc="-5" dirty="0" err="1">
                <a:latin typeface="Consolas"/>
                <a:cs typeface="Consolas"/>
              </a:rPr>
              <a:t>Obten</a:t>
            </a:r>
            <a:r>
              <a:rPr lang="es-ES" sz="1800" spc="-5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primer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Mentr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final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s-ES"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fer</a:t>
            </a:r>
            <a:endParaRPr sz="18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lang="es-ES" sz="1800" spc="-5" dirty="0">
                <a:latin typeface="Consolas"/>
                <a:cs typeface="Consolas"/>
              </a:rPr>
              <a:t>Tractar </a:t>
            </a:r>
            <a:r>
              <a:rPr lang="es-ES" sz="1800" spc="-5" dirty="0" err="1">
                <a:latin typeface="Consolas"/>
                <a:cs typeface="Consolas"/>
              </a:rPr>
              <a:t>element</a:t>
            </a:r>
            <a:endParaRPr sz="1800" dirty="0">
              <a:latin typeface="Consolas"/>
              <a:cs typeface="Consolas"/>
            </a:endParaRPr>
          </a:p>
          <a:p>
            <a:pPr marL="927100" marR="3836670" indent="457200">
              <a:lnSpc>
                <a:spcPct val="100000"/>
              </a:lnSpc>
            </a:pPr>
            <a:r>
              <a:rPr sz="1800" spc="-5" dirty="0" err="1">
                <a:latin typeface="Consolas"/>
                <a:cs typeface="Consolas"/>
              </a:rPr>
              <a:t>Obten</a:t>
            </a:r>
            <a:r>
              <a:rPr lang="es-ES" sz="1800" spc="-5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proper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lang="es-ES" sz="1800" spc="-975" dirty="0">
                <a:latin typeface="Consolas"/>
                <a:cs typeface="Consolas"/>
              </a:rPr>
              <a:t> </a:t>
            </a:r>
          </a:p>
          <a:p>
            <a:pPr marL="927100" marR="3836670" indent="4572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mientr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 err="1">
                <a:latin typeface="Consolas"/>
                <a:cs typeface="Consolas"/>
              </a:rPr>
              <a:t>Tra</a:t>
            </a:r>
            <a:r>
              <a:rPr lang="es-ES" sz="1800" spc="-5" dirty="0" err="1">
                <a:latin typeface="Consolas"/>
                <a:cs typeface="Consolas"/>
              </a:rPr>
              <a:t>ctament</a:t>
            </a:r>
            <a:r>
              <a:rPr sz="1800" spc="-5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final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2007108"/>
            <a:ext cx="4048125" cy="3324225"/>
            <a:chOff x="722376" y="2007108"/>
            <a:chExt cx="4048125" cy="3324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6" y="2007108"/>
              <a:ext cx="2639567" cy="332384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38232" y="2205071"/>
              <a:ext cx="2526030" cy="54610"/>
            </a:xfrm>
            <a:custGeom>
              <a:avLst/>
              <a:gdLst/>
              <a:ahLst/>
              <a:cxnLst/>
              <a:rect l="l" t="t" r="r" b="b"/>
              <a:pathLst>
                <a:path w="2526029" h="54610">
                  <a:moveTo>
                    <a:pt x="0" y="0"/>
                  </a:moveTo>
                  <a:lnTo>
                    <a:pt x="2525864" y="544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4749" y="2167246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69" h="76200">
                  <a:moveTo>
                    <a:pt x="77000" y="0"/>
                  </a:moveTo>
                  <a:lnTo>
                    <a:pt x="0" y="36461"/>
                  </a:lnTo>
                  <a:lnTo>
                    <a:pt x="75361" y="76187"/>
                  </a:lnTo>
                  <a:lnTo>
                    <a:pt x="7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6234" y="3665225"/>
              <a:ext cx="1383665" cy="114935"/>
            </a:xfrm>
            <a:custGeom>
              <a:avLst/>
              <a:gdLst/>
              <a:ahLst/>
              <a:cxnLst/>
              <a:rect l="l" t="t" r="r" b="b"/>
              <a:pathLst>
                <a:path w="1383664" h="114935">
                  <a:moveTo>
                    <a:pt x="0" y="114846"/>
                  </a:moveTo>
                  <a:lnTo>
                    <a:pt x="13835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2957" y="3741054"/>
              <a:ext cx="79375" cy="76200"/>
            </a:xfrm>
            <a:custGeom>
              <a:avLst/>
              <a:gdLst/>
              <a:ahLst/>
              <a:cxnLst/>
              <a:rect l="l" t="t" r="r" b="b"/>
              <a:pathLst>
                <a:path w="79375" h="76200">
                  <a:moveTo>
                    <a:pt x="72783" y="0"/>
                  </a:moveTo>
                  <a:lnTo>
                    <a:pt x="0" y="44272"/>
                  </a:lnTo>
                  <a:lnTo>
                    <a:pt x="79082" y="75933"/>
                  </a:lnTo>
                  <a:lnTo>
                    <a:pt x="727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2752" y="4296981"/>
              <a:ext cx="944880" cy="35560"/>
            </a:xfrm>
            <a:custGeom>
              <a:avLst/>
              <a:gdLst/>
              <a:ahLst/>
              <a:cxnLst/>
              <a:rect l="l" t="t" r="r" b="b"/>
              <a:pathLst>
                <a:path w="944879" h="35560">
                  <a:moveTo>
                    <a:pt x="0" y="0"/>
                  </a:moveTo>
                  <a:lnTo>
                    <a:pt x="944384" y="349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49296" y="4259372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5" h="76200">
                  <a:moveTo>
                    <a:pt x="77558" y="0"/>
                  </a:moveTo>
                  <a:lnTo>
                    <a:pt x="0" y="35255"/>
                  </a:lnTo>
                  <a:lnTo>
                    <a:pt x="74739" y="76149"/>
                  </a:lnTo>
                  <a:lnTo>
                    <a:pt x="775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7442" y="4621702"/>
              <a:ext cx="1086485" cy="174625"/>
            </a:xfrm>
            <a:custGeom>
              <a:avLst/>
              <a:gdLst/>
              <a:ahLst/>
              <a:cxnLst/>
              <a:rect l="l" t="t" r="r" b="b"/>
              <a:pathLst>
                <a:path w="1086485" h="174625">
                  <a:moveTo>
                    <a:pt x="0" y="0"/>
                  </a:moveTo>
                  <a:lnTo>
                    <a:pt x="1086015" y="1745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4746" y="4586097"/>
              <a:ext cx="81280" cy="75565"/>
            </a:xfrm>
            <a:custGeom>
              <a:avLst/>
              <a:gdLst/>
              <a:ahLst/>
              <a:cxnLst/>
              <a:rect l="l" t="t" r="r" b="b"/>
              <a:pathLst>
                <a:path w="81280" h="75564">
                  <a:moveTo>
                    <a:pt x="81280" y="0"/>
                  </a:moveTo>
                  <a:lnTo>
                    <a:pt x="0" y="25526"/>
                  </a:lnTo>
                  <a:lnTo>
                    <a:pt x="69189" y="75234"/>
                  </a:lnTo>
                  <a:lnTo>
                    <a:pt x="81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9848" y="591272"/>
            <a:ext cx="7403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Esquema </a:t>
            </a:r>
            <a:r>
              <a:rPr lang="es-ES" spc="-5" dirty="0" err="1"/>
              <a:t>algorítmic</a:t>
            </a:r>
            <a:r>
              <a:rPr lang="es-ES" spc="-5" dirty="0"/>
              <a:t> de </a:t>
            </a:r>
            <a:r>
              <a:rPr lang="es-ES" spc="-5" dirty="0" err="1"/>
              <a:t>recorregut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39736" y="1552374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 err="1">
                <a:latin typeface="Trebuchet MS"/>
                <a:cs typeface="Trebuchet MS"/>
              </a:rPr>
              <a:t>Algoritm</a:t>
            </a:r>
            <a:r>
              <a:rPr lang="es-ES" sz="1800" spc="-5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resultant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8076" y="347472"/>
            <a:ext cx="1149095" cy="62666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842296" y="2091864"/>
            <a:ext cx="264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err="1">
                <a:latin typeface="Calibri"/>
                <a:cs typeface="Calibri"/>
              </a:rPr>
              <a:t>Obten</a:t>
            </a:r>
            <a:r>
              <a:rPr lang="es-ES" sz="1800" spc="-1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r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primer element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1656" y="3498037"/>
            <a:ext cx="2858770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lang="es-ES" sz="1800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Mentre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 </a:t>
            </a:r>
            <a:r>
              <a:rPr sz="1800" spc="-5" dirty="0">
                <a:latin typeface="Calibri"/>
                <a:cs typeface="Calibri"/>
              </a:rPr>
              <a:t>final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s-ES" sz="1800" u="heavy" spc="-5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fer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445770">
              <a:lnSpc>
                <a:spcPct val="100000"/>
              </a:lnSpc>
              <a:spcBef>
                <a:spcPts val="1340"/>
              </a:spcBef>
            </a:pPr>
            <a:r>
              <a:rPr sz="1800" spc="-35" dirty="0" err="1">
                <a:latin typeface="Calibri"/>
                <a:cs typeface="Calibri"/>
              </a:rPr>
              <a:t>Tra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tar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10" dirty="0" err="1">
                <a:latin typeface="Calibri"/>
                <a:cs typeface="Calibri"/>
              </a:rPr>
              <a:t>Obten</a:t>
            </a:r>
            <a:r>
              <a:rPr lang="es-ES" sz="1800" spc="-1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 </a:t>
            </a:r>
            <a:r>
              <a:rPr lang="es-ES" sz="1800" spc="-10" dirty="0" err="1">
                <a:latin typeface="Calibri"/>
                <a:cs typeface="Calibri"/>
              </a:rPr>
              <a:t>proper</a:t>
            </a:r>
            <a:r>
              <a:rPr lang="es-ES"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1800" spc="-25" dirty="0" err="1">
                <a:latin typeface="Calibri"/>
                <a:cs typeface="Calibri"/>
              </a:rPr>
              <a:t>Tractament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final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70532" y="1949195"/>
            <a:ext cx="1358265" cy="3374390"/>
            <a:chOff x="1970532" y="1949195"/>
            <a:chExt cx="1358265" cy="3374390"/>
          </a:xfrm>
        </p:grpSpPr>
        <p:sp>
          <p:nvSpPr>
            <p:cNvPr id="18" name="object 18"/>
            <p:cNvSpPr/>
            <p:nvPr/>
          </p:nvSpPr>
          <p:spPr>
            <a:xfrm>
              <a:off x="2201523" y="5054348"/>
              <a:ext cx="1121410" cy="262890"/>
            </a:xfrm>
            <a:custGeom>
              <a:avLst/>
              <a:gdLst/>
              <a:ahLst/>
              <a:cxnLst/>
              <a:rect l="l" t="t" r="r" b="b"/>
              <a:pathLst>
                <a:path w="1121410" h="262889">
                  <a:moveTo>
                    <a:pt x="0" y="0"/>
                  </a:moveTo>
                  <a:lnTo>
                    <a:pt x="1120825" y="2625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9695" y="5020144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5" h="74295">
                  <a:moveTo>
                    <a:pt x="82880" y="0"/>
                  </a:moveTo>
                  <a:lnTo>
                    <a:pt x="0" y="19723"/>
                  </a:lnTo>
                  <a:lnTo>
                    <a:pt x="65506" y="74193"/>
                  </a:lnTo>
                  <a:lnTo>
                    <a:pt x="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0532" y="1949195"/>
              <a:ext cx="249935" cy="5486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12442" y="1985009"/>
              <a:ext cx="152400" cy="437515"/>
            </a:xfrm>
            <a:custGeom>
              <a:avLst/>
              <a:gdLst/>
              <a:ahLst/>
              <a:cxnLst/>
              <a:rect l="l" t="t" r="r" b="b"/>
              <a:pathLst>
                <a:path w="152400" h="437514">
                  <a:moveTo>
                    <a:pt x="0" y="0"/>
                  </a:moveTo>
                  <a:lnTo>
                    <a:pt x="29662" y="998"/>
                  </a:lnTo>
                  <a:lnTo>
                    <a:pt x="53882" y="3721"/>
                  </a:lnTo>
                  <a:lnTo>
                    <a:pt x="70212" y="7758"/>
                  </a:lnTo>
                  <a:lnTo>
                    <a:pt x="76200" y="12700"/>
                  </a:lnTo>
                  <a:lnTo>
                    <a:pt x="76200" y="205994"/>
                  </a:lnTo>
                  <a:lnTo>
                    <a:pt x="82187" y="210935"/>
                  </a:lnTo>
                  <a:lnTo>
                    <a:pt x="98517" y="214972"/>
                  </a:lnTo>
                  <a:lnTo>
                    <a:pt x="122737" y="217695"/>
                  </a:lnTo>
                  <a:lnTo>
                    <a:pt x="152400" y="218694"/>
                  </a:lnTo>
                  <a:lnTo>
                    <a:pt x="122737" y="219692"/>
                  </a:lnTo>
                  <a:lnTo>
                    <a:pt x="98517" y="222415"/>
                  </a:lnTo>
                  <a:lnTo>
                    <a:pt x="82187" y="226452"/>
                  </a:lnTo>
                  <a:lnTo>
                    <a:pt x="76200" y="231394"/>
                  </a:lnTo>
                  <a:lnTo>
                    <a:pt x="76200" y="424688"/>
                  </a:lnTo>
                  <a:lnTo>
                    <a:pt x="70212" y="429629"/>
                  </a:lnTo>
                  <a:lnTo>
                    <a:pt x="53882" y="433666"/>
                  </a:lnTo>
                  <a:lnTo>
                    <a:pt x="29662" y="436389"/>
                  </a:lnTo>
                  <a:lnTo>
                    <a:pt x="0" y="4373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47" y="4041647"/>
              <a:ext cx="249935" cy="5486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97658" y="4077461"/>
              <a:ext cx="152400" cy="437515"/>
            </a:xfrm>
            <a:custGeom>
              <a:avLst/>
              <a:gdLst/>
              <a:ahLst/>
              <a:cxnLst/>
              <a:rect l="l" t="t" r="r" b="b"/>
              <a:pathLst>
                <a:path w="152400" h="437514">
                  <a:moveTo>
                    <a:pt x="0" y="0"/>
                  </a:moveTo>
                  <a:lnTo>
                    <a:pt x="29662" y="998"/>
                  </a:lnTo>
                  <a:lnTo>
                    <a:pt x="53882" y="3721"/>
                  </a:lnTo>
                  <a:lnTo>
                    <a:pt x="70212" y="7758"/>
                  </a:lnTo>
                  <a:lnTo>
                    <a:pt x="76200" y="12700"/>
                  </a:lnTo>
                  <a:lnTo>
                    <a:pt x="76200" y="205994"/>
                  </a:lnTo>
                  <a:lnTo>
                    <a:pt x="82187" y="210935"/>
                  </a:lnTo>
                  <a:lnTo>
                    <a:pt x="98517" y="214972"/>
                  </a:lnTo>
                  <a:lnTo>
                    <a:pt x="122737" y="217695"/>
                  </a:lnTo>
                  <a:lnTo>
                    <a:pt x="152400" y="218694"/>
                  </a:lnTo>
                  <a:lnTo>
                    <a:pt x="122737" y="219692"/>
                  </a:lnTo>
                  <a:lnTo>
                    <a:pt x="98517" y="222415"/>
                  </a:lnTo>
                  <a:lnTo>
                    <a:pt x="82187" y="226452"/>
                  </a:lnTo>
                  <a:lnTo>
                    <a:pt x="76200" y="231394"/>
                  </a:lnTo>
                  <a:lnTo>
                    <a:pt x="76200" y="424688"/>
                  </a:lnTo>
                  <a:lnTo>
                    <a:pt x="70212" y="429629"/>
                  </a:lnTo>
                  <a:lnTo>
                    <a:pt x="53882" y="433666"/>
                  </a:lnTo>
                  <a:lnTo>
                    <a:pt x="29662" y="436389"/>
                  </a:lnTo>
                  <a:lnTo>
                    <a:pt x="0" y="43738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8" y="591272"/>
            <a:ext cx="79369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Esquema </a:t>
            </a:r>
            <a:r>
              <a:rPr lang="es-ES" spc="-5" dirty="0" err="1"/>
              <a:t>algorítmic</a:t>
            </a:r>
            <a:r>
              <a:rPr lang="es-ES" spc="-5" dirty="0"/>
              <a:t> de </a:t>
            </a:r>
            <a:r>
              <a:rPr lang="es-ES" spc="-5" dirty="0" err="1"/>
              <a:t>recorregut</a:t>
            </a: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533400" y="1371600"/>
            <a:ext cx="864425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b="1" spc="-5" dirty="0" err="1">
                <a:latin typeface="Trebuchet MS"/>
                <a:cs typeface="Trebuchet MS"/>
              </a:rPr>
              <a:t>Obtenir</a:t>
            </a:r>
            <a:r>
              <a:rPr lang="es-ES" b="1" spc="-5" dirty="0">
                <a:latin typeface="Trebuchet MS"/>
                <a:cs typeface="Trebuchet MS"/>
              </a:rPr>
              <a:t> el primer </a:t>
            </a:r>
            <a:r>
              <a:rPr lang="es-ES" b="1" spc="-5" dirty="0" err="1">
                <a:latin typeface="Trebuchet MS"/>
                <a:cs typeface="Trebuchet MS"/>
              </a:rPr>
              <a:t>element</a:t>
            </a:r>
            <a:r>
              <a:rPr lang="es-ES" b="1" spc="-5" dirty="0">
                <a:latin typeface="Trebuchet MS"/>
                <a:cs typeface="Trebuchet MS"/>
              </a:rPr>
              <a:t>: </a:t>
            </a:r>
            <a:r>
              <a:rPr lang="es-ES" sz="1600" spc="-5" dirty="0" err="1">
                <a:latin typeface="Trebuchet MS"/>
                <a:cs typeface="Trebuchet MS"/>
              </a:rPr>
              <a:t>Atès</a:t>
            </a:r>
            <a:r>
              <a:rPr lang="es-ES" sz="1600" spc="-5" dirty="0">
                <a:latin typeface="Trebuchet MS"/>
                <a:cs typeface="Trebuchet MS"/>
              </a:rPr>
              <a:t> que el programa ha </a:t>
            </a:r>
            <a:r>
              <a:rPr lang="es-ES" sz="1600" spc="-5" dirty="0" err="1">
                <a:latin typeface="Trebuchet MS"/>
                <a:cs typeface="Trebuchet MS"/>
              </a:rPr>
              <a:t>d'escriure</a:t>
            </a:r>
            <a:r>
              <a:rPr lang="es-ES" sz="1600" spc="-5" dirty="0">
                <a:latin typeface="Trebuchet MS"/>
                <a:cs typeface="Trebuchet MS"/>
              </a:rPr>
              <a:t> </a:t>
            </a:r>
            <a:r>
              <a:rPr lang="es-ES" sz="1600" spc="-5" dirty="0" err="1">
                <a:latin typeface="Trebuchet MS"/>
                <a:cs typeface="Trebuchet MS"/>
              </a:rPr>
              <a:t>els</a:t>
            </a:r>
            <a:r>
              <a:rPr lang="es-ES" sz="1600" spc="-5" dirty="0">
                <a:latin typeface="Trebuchet MS"/>
                <a:cs typeface="Trebuchet MS"/>
              </a:rPr>
              <a:t> números de l'1 a l'30, ha </a:t>
            </a:r>
            <a:r>
              <a:rPr lang="es-ES" sz="1600" spc="-5" dirty="0" err="1">
                <a:latin typeface="Trebuchet MS"/>
                <a:cs typeface="Trebuchet MS"/>
              </a:rPr>
              <a:t>d'agafar</a:t>
            </a:r>
            <a:r>
              <a:rPr lang="es-ES" sz="1600" spc="-5" dirty="0">
                <a:latin typeface="Trebuchet MS"/>
                <a:cs typeface="Trebuchet MS"/>
              </a:rPr>
              <a:t> l'1 </a:t>
            </a:r>
            <a:r>
              <a:rPr lang="es-ES" sz="1600" spc="-5" dirty="0" err="1">
                <a:latin typeface="Trebuchet MS"/>
                <a:cs typeface="Trebuchet MS"/>
              </a:rPr>
              <a:t>com</a:t>
            </a:r>
            <a:r>
              <a:rPr lang="es-ES" sz="1600" spc="-5" dirty="0">
                <a:latin typeface="Trebuchet MS"/>
                <a:cs typeface="Trebuchet MS"/>
              </a:rPr>
              <a:t> a primer </a:t>
            </a:r>
            <a:r>
              <a:rPr lang="es-ES" sz="1600" spc="-5" dirty="0" err="1">
                <a:latin typeface="Trebuchet MS"/>
                <a:cs typeface="Trebuchet MS"/>
              </a:rPr>
              <a:t>element</a:t>
            </a:r>
            <a:r>
              <a:rPr lang="es-ES" sz="1600" spc="-5" dirty="0">
                <a:latin typeface="Trebuchet MS"/>
                <a:cs typeface="Trebuchet MS"/>
              </a:rPr>
              <a:t>. A del </a:t>
            </a:r>
            <a:r>
              <a:rPr lang="es-ES" sz="1600" spc="-5" dirty="0" err="1">
                <a:latin typeface="Trebuchet MS"/>
                <a:cs typeface="Trebuchet MS"/>
              </a:rPr>
              <a:t>principi</a:t>
            </a:r>
            <a:r>
              <a:rPr lang="es-ES" sz="1600" spc="-5" dirty="0">
                <a:latin typeface="Trebuchet MS"/>
                <a:cs typeface="Trebuchet MS"/>
              </a:rPr>
              <a:t>, </a:t>
            </a:r>
            <a:r>
              <a:rPr lang="es-ES" sz="1600" spc="-5" dirty="0" err="1">
                <a:latin typeface="Trebuchet MS"/>
                <a:cs typeface="Trebuchet MS"/>
              </a:rPr>
              <a:t>com</a:t>
            </a:r>
            <a:r>
              <a:rPr lang="es-ES" sz="1600" spc="-5" dirty="0">
                <a:latin typeface="Trebuchet MS"/>
                <a:cs typeface="Trebuchet MS"/>
              </a:rPr>
              <a:t> no </a:t>
            </a:r>
            <a:r>
              <a:rPr lang="es-ES" sz="1600" spc="-5" dirty="0" err="1">
                <a:latin typeface="Trebuchet MS"/>
                <a:cs typeface="Trebuchet MS"/>
              </a:rPr>
              <a:t>s'ha</a:t>
            </a:r>
            <a:r>
              <a:rPr lang="es-ES" sz="1600" spc="-5" dirty="0">
                <a:latin typeface="Trebuchet MS"/>
                <a:cs typeface="Trebuchet MS"/>
              </a:rPr>
              <a:t> </a:t>
            </a:r>
            <a:r>
              <a:rPr lang="es-ES" sz="1600" spc="-5" dirty="0" err="1">
                <a:latin typeface="Trebuchet MS"/>
                <a:cs typeface="Trebuchet MS"/>
              </a:rPr>
              <a:t>sumat</a:t>
            </a:r>
            <a:r>
              <a:rPr lang="es-ES" sz="1600" spc="-5" dirty="0">
                <a:latin typeface="Trebuchet MS"/>
                <a:cs typeface="Trebuchet MS"/>
              </a:rPr>
              <a:t> res encara, la suma final </a:t>
            </a:r>
            <a:r>
              <a:rPr lang="es-ES" sz="1600" spc="-5" dirty="0" err="1">
                <a:latin typeface="Trebuchet MS"/>
                <a:cs typeface="Trebuchet MS"/>
              </a:rPr>
              <a:t>és</a:t>
            </a:r>
            <a:r>
              <a:rPr lang="es-ES" sz="1600" spc="-5" dirty="0">
                <a:latin typeface="Trebuchet MS"/>
                <a:cs typeface="Trebuchet MS"/>
              </a:rPr>
              <a:t> 0</a:t>
            </a:r>
            <a:r>
              <a:rPr sz="1600" spc="-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9085" marR="7747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600" b="1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Mentre</a:t>
            </a:r>
            <a:r>
              <a:rPr lang="es-ES" sz="1600" b="1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no final </a:t>
            </a:r>
            <a:r>
              <a:rPr lang="es-ES" sz="1600" b="1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</a:t>
            </a:r>
            <a:r>
              <a:rPr lang="es-ES" sz="1600" b="1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Mentre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el valor de la variable "i"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sigui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inferior a 31,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farà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una volta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més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en el bucle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imprimint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el valor de "i",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aconseguint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així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els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nombre de l'1 a l'30,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perquè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al final arriba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quan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i = 31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així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que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mentre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"i"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sigui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menor que 31, no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s'haurà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lang="es-ES" sz="1600" spc="-10" dirty="0" err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arribat</a:t>
            </a:r>
            <a:r>
              <a:rPr lang="es-ES" sz="1600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a la fi</a:t>
            </a:r>
            <a:r>
              <a:rPr lang="es-ES" sz="16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</a:p>
          <a:p>
            <a:pPr marL="299085" marR="7747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b="1" spc="-45" dirty="0">
                <a:latin typeface="Trebuchet MS"/>
                <a:cs typeface="Trebuchet MS"/>
              </a:rPr>
              <a:t>Tractar </a:t>
            </a:r>
            <a:r>
              <a:rPr lang="es-ES" b="1" spc="-45" dirty="0" err="1">
                <a:latin typeface="Trebuchet MS"/>
                <a:cs typeface="Trebuchet MS"/>
              </a:rPr>
              <a:t>element</a:t>
            </a:r>
            <a:r>
              <a:rPr lang="es-ES" b="1" spc="-45" dirty="0">
                <a:latin typeface="Trebuchet MS"/>
                <a:cs typeface="Trebuchet MS"/>
              </a:rPr>
              <a:t>: </a:t>
            </a:r>
            <a:r>
              <a:rPr lang="es-ES" sz="1600" spc="-45" dirty="0">
                <a:latin typeface="Trebuchet MS"/>
                <a:cs typeface="Trebuchet MS"/>
              </a:rPr>
              <a:t>Quin nombre </a:t>
            </a:r>
            <a:r>
              <a:rPr lang="es-ES" sz="1600" spc="-45" dirty="0" err="1">
                <a:latin typeface="Trebuchet MS"/>
                <a:cs typeface="Trebuchet MS"/>
              </a:rPr>
              <a:t>hem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d'escriure</a:t>
            </a:r>
            <a:r>
              <a:rPr lang="es-ES" sz="1600" spc="-45" dirty="0">
                <a:latin typeface="Trebuchet MS"/>
                <a:cs typeface="Trebuchet MS"/>
              </a:rPr>
              <a:t>? El </a:t>
            </a:r>
            <a:r>
              <a:rPr lang="es-ES" sz="1600" spc="-45" dirty="0" err="1">
                <a:latin typeface="Trebuchet MS"/>
                <a:cs typeface="Trebuchet MS"/>
              </a:rPr>
              <a:t>tractament</a:t>
            </a:r>
            <a:r>
              <a:rPr lang="es-ES" sz="1600" spc="-45" dirty="0">
                <a:latin typeface="Trebuchet MS"/>
                <a:cs typeface="Trebuchet MS"/>
              </a:rPr>
              <a:t> que </a:t>
            </a:r>
            <a:r>
              <a:rPr lang="es-ES" sz="1600" spc="-45" dirty="0" err="1">
                <a:latin typeface="Trebuchet MS"/>
                <a:cs typeface="Trebuchet MS"/>
              </a:rPr>
              <a:t>s'ha</a:t>
            </a:r>
            <a:r>
              <a:rPr lang="es-ES" sz="1600" spc="-45" dirty="0">
                <a:latin typeface="Trebuchet MS"/>
                <a:cs typeface="Trebuchet MS"/>
              </a:rPr>
              <a:t> de </a:t>
            </a:r>
            <a:r>
              <a:rPr lang="es-ES" sz="1600" spc="-45" dirty="0" err="1">
                <a:latin typeface="Trebuchet MS"/>
                <a:cs typeface="Trebuchet MS"/>
              </a:rPr>
              <a:t>realitzar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és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l'escriptura</a:t>
            </a:r>
            <a:r>
              <a:rPr lang="es-ES" sz="1600" spc="-45" dirty="0">
                <a:latin typeface="Trebuchet MS"/>
                <a:cs typeface="Trebuchet MS"/>
              </a:rPr>
              <a:t> en pantalla de la valor de "" i. </a:t>
            </a:r>
            <a:r>
              <a:rPr lang="es-ES" sz="1600" spc="-45" dirty="0" err="1">
                <a:latin typeface="Trebuchet MS"/>
                <a:cs typeface="Trebuchet MS"/>
              </a:rPr>
              <a:t>D'altra</a:t>
            </a:r>
            <a:r>
              <a:rPr lang="es-ES" sz="1600" spc="-45" dirty="0">
                <a:latin typeface="Trebuchet MS"/>
                <a:cs typeface="Trebuchet MS"/>
              </a:rPr>
              <a:t> banda, </a:t>
            </a:r>
            <a:r>
              <a:rPr lang="es-ES" sz="1600" spc="-45" dirty="0" err="1">
                <a:latin typeface="Trebuchet MS"/>
                <a:cs typeface="Trebuchet MS"/>
              </a:rPr>
              <a:t>s'ha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d'anar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calculant</a:t>
            </a:r>
            <a:r>
              <a:rPr lang="es-ES" sz="1600" spc="-45" dirty="0">
                <a:latin typeface="Trebuchet MS"/>
                <a:cs typeface="Trebuchet MS"/>
              </a:rPr>
              <a:t> les sumes </a:t>
            </a:r>
            <a:r>
              <a:rPr lang="es-ES" sz="1600" spc="-45" dirty="0" err="1">
                <a:latin typeface="Trebuchet MS"/>
                <a:cs typeface="Trebuchet MS"/>
              </a:rPr>
              <a:t>parcials</a:t>
            </a:r>
            <a:r>
              <a:rPr lang="es-ES" sz="1600" spc="-45" dirty="0">
                <a:latin typeface="Trebuchet MS"/>
                <a:cs typeface="Trebuchet MS"/>
              </a:rPr>
              <a:t> de </a:t>
            </a:r>
            <a:r>
              <a:rPr lang="es-ES" sz="1600" spc="-45" dirty="0" err="1">
                <a:latin typeface="Trebuchet MS"/>
                <a:cs typeface="Trebuchet MS"/>
              </a:rPr>
              <a:t>tots</a:t>
            </a:r>
            <a:r>
              <a:rPr lang="es-ES" sz="1600" spc="-45" dirty="0">
                <a:latin typeface="Trebuchet MS"/>
                <a:cs typeface="Trebuchet MS"/>
              </a:rPr>
              <a:t> </a:t>
            </a:r>
            <a:r>
              <a:rPr lang="es-ES" sz="1600" spc="-45" dirty="0" err="1">
                <a:latin typeface="Trebuchet MS"/>
                <a:cs typeface="Trebuchet MS"/>
              </a:rPr>
              <a:t>els</a:t>
            </a:r>
            <a:r>
              <a:rPr lang="es-ES" sz="1600" spc="-45" dirty="0">
                <a:latin typeface="Trebuchet MS"/>
                <a:cs typeface="Trebuchet MS"/>
              </a:rPr>
              <a:t> números. </a:t>
            </a:r>
            <a:r>
              <a:rPr lang="es-ES" sz="1600" spc="-45" dirty="0" err="1">
                <a:latin typeface="Trebuchet MS"/>
                <a:cs typeface="Trebuchet MS"/>
              </a:rPr>
              <a:t>Això</a:t>
            </a:r>
            <a:r>
              <a:rPr lang="es-ES" sz="1600" spc="-45" dirty="0">
                <a:latin typeface="Trebuchet MS"/>
                <a:cs typeface="Trebuchet MS"/>
              </a:rPr>
              <a:t> es fa a la variable "suma“.</a:t>
            </a:r>
          </a:p>
          <a:p>
            <a:pPr marL="299085" marR="7747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b="1" spc="-5" dirty="0" err="1">
                <a:latin typeface="Trebuchet MS"/>
                <a:cs typeface="Trebuchet MS"/>
              </a:rPr>
              <a:t>Obtenir</a:t>
            </a:r>
            <a:r>
              <a:rPr lang="es-ES" b="1" spc="-5" dirty="0">
                <a:latin typeface="Trebuchet MS"/>
                <a:cs typeface="Trebuchet MS"/>
              </a:rPr>
              <a:t> </a:t>
            </a:r>
            <a:r>
              <a:rPr lang="es-ES" b="1" spc="-5" dirty="0" err="1">
                <a:latin typeface="Trebuchet MS"/>
                <a:cs typeface="Trebuchet MS"/>
              </a:rPr>
              <a:t>següent</a:t>
            </a:r>
            <a:r>
              <a:rPr lang="es-ES" b="1" spc="-5" dirty="0">
                <a:latin typeface="Trebuchet MS"/>
                <a:cs typeface="Trebuchet MS"/>
              </a:rPr>
              <a:t> </a:t>
            </a:r>
            <a:r>
              <a:rPr lang="es-ES" b="1" spc="-5" dirty="0" err="1">
                <a:latin typeface="Trebuchet MS"/>
                <a:cs typeface="Trebuchet MS"/>
              </a:rPr>
              <a:t>element</a:t>
            </a:r>
            <a:r>
              <a:rPr lang="es-ES" b="1" spc="-5" dirty="0">
                <a:latin typeface="Trebuchet MS"/>
                <a:cs typeface="Trebuchet MS"/>
              </a:rPr>
              <a:t>: </a:t>
            </a:r>
            <a:r>
              <a:rPr lang="es-ES" sz="1600" spc="-5" dirty="0">
                <a:latin typeface="Trebuchet MS"/>
                <a:cs typeface="Trebuchet MS"/>
              </a:rPr>
              <a:t>Un </a:t>
            </a:r>
            <a:r>
              <a:rPr lang="es-ES" sz="1600" spc="-5" dirty="0" err="1">
                <a:latin typeface="Trebuchet MS"/>
                <a:cs typeface="Trebuchet MS"/>
              </a:rPr>
              <a:t>cop</a:t>
            </a:r>
            <a:r>
              <a:rPr lang="es-ES" sz="1600" spc="-5" dirty="0">
                <a:latin typeface="Trebuchet MS"/>
                <a:cs typeface="Trebuchet MS"/>
              </a:rPr>
              <a:t> </a:t>
            </a:r>
            <a:r>
              <a:rPr lang="es-ES" sz="1600" spc="-5" dirty="0" err="1">
                <a:latin typeface="Trebuchet MS"/>
                <a:cs typeface="Trebuchet MS"/>
              </a:rPr>
              <a:t>realitzat</a:t>
            </a:r>
            <a:r>
              <a:rPr lang="es-ES" sz="1600" spc="-5" dirty="0">
                <a:latin typeface="Trebuchet MS"/>
                <a:cs typeface="Trebuchet MS"/>
              </a:rPr>
              <a:t> el </a:t>
            </a:r>
            <a:r>
              <a:rPr lang="es-ES" sz="1600" spc="-5" dirty="0" err="1">
                <a:latin typeface="Trebuchet MS"/>
                <a:cs typeface="Trebuchet MS"/>
              </a:rPr>
              <a:t>tractament</a:t>
            </a:r>
            <a:r>
              <a:rPr lang="es-ES" sz="1600" spc="-5" dirty="0">
                <a:latin typeface="Trebuchet MS"/>
                <a:cs typeface="Trebuchet MS"/>
              </a:rPr>
              <a:t> per a </a:t>
            </a:r>
            <a:r>
              <a:rPr lang="es-ES" sz="1600" spc="-5" dirty="0" err="1">
                <a:latin typeface="Trebuchet MS"/>
                <a:cs typeface="Trebuchet MS"/>
              </a:rPr>
              <a:t>l'element</a:t>
            </a:r>
            <a:r>
              <a:rPr lang="es-ES" sz="1600" spc="-5" dirty="0">
                <a:latin typeface="Trebuchet MS"/>
                <a:cs typeface="Trebuchet MS"/>
              </a:rPr>
              <a:t> actual (</a:t>
            </a:r>
            <a:r>
              <a:rPr lang="es-ES" sz="1600" spc="-5" dirty="0" err="1">
                <a:latin typeface="Trebuchet MS"/>
                <a:cs typeface="Trebuchet MS"/>
              </a:rPr>
              <a:t>escriure</a:t>
            </a:r>
            <a:r>
              <a:rPr lang="es-ES" sz="1600" spc="-5" dirty="0">
                <a:latin typeface="Trebuchet MS"/>
                <a:cs typeface="Trebuchet MS"/>
              </a:rPr>
              <a:t> el valor actual de la variable "i"), </a:t>
            </a:r>
            <a:r>
              <a:rPr lang="es-ES" sz="1600" spc="-5" dirty="0" err="1">
                <a:latin typeface="Trebuchet MS"/>
                <a:cs typeface="Trebuchet MS"/>
              </a:rPr>
              <a:t>incrementem</a:t>
            </a:r>
            <a:r>
              <a:rPr lang="es-ES" sz="1600" spc="-5" dirty="0">
                <a:latin typeface="Trebuchet MS"/>
                <a:cs typeface="Trebuchet MS"/>
              </a:rPr>
              <a:t> el valor </a:t>
            </a:r>
            <a:r>
              <a:rPr lang="es-ES" sz="1600" spc="-5" dirty="0" err="1">
                <a:latin typeface="Trebuchet MS"/>
                <a:cs typeface="Trebuchet MS"/>
              </a:rPr>
              <a:t>d'i</a:t>
            </a:r>
            <a:r>
              <a:rPr lang="es-ES" sz="1600" spc="-5" dirty="0">
                <a:latin typeface="Trebuchet MS"/>
                <a:cs typeface="Trebuchet MS"/>
              </a:rPr>
              <a:t> per a, en la </a:t>
            </a:r>
            <a:r>
              <a:rPr lang="es-ES" sz="1600" spc="-5" dirty="0" err="1">
                <a:latin typeface="Trebuchet MS"/>
                <a:cs typeface="Trebuchet MS"/>
              </a:rPr>
              <a:t>següent</a:t>
            </a:r>
            <a:r>
              <a:rPr lang="es-ES" sz="1600" spc="-5" dirty="0">
                <a:latin typeface="Trebuchet MS"/>
                <a:cs typeface="Trebuchet MS"/>
              </a:rPr>
              <a:t> volta de </a:t>
            </a:r>
            <a:r>
              <a:rPr lang="es-ES" sz="1600" spc="-5" dirty="0" err="1">
                <a:latin typeface="Trebuchet MS"/>
                <a:cs typeface="Trebuchet MS"/>
              </a:rPr>
              <a:t>l'bucle</a:t>
            </a:r>
            <a:r>
              <a:rPr lang="es-ES" sz="1600" spc="-5" dirty="0">
                <a:latin typeface="Trebuchet MS"/>
                <a:cs typeface="Trebuchet MS"/>
              </a:rPr>
              <a:t>, </a:t>
            </a:r>
            <a:r>
              <a:rPr lang="es-ES" sz="1600" spc="-5" dirty="0" err="1">
                <a:latin typeface="Trebuchet MS"/>
                <a:cs typeface="Trebuchet MS"/>
              </a:rPr>
              <a:t>realitzar</a:t>
            </a:r>
            <a:r>
              <a:rPr lang="es-ES" sz="1600" spc="-5" dirty="0">
                <a:latin typeface="Trebuchet MS"/>
                <a:cs typeface="Trebuchet MS"/>
              </a:rPr>
              <a:t> el </a:t>
            </a:r>
            <a:r>
              <a:rPr lang="es-ES" sz="1600" spc="-5" dirty="0" err="1">
                <a:latin typeface="Trebuchet MS"/>
                <a:cs typeface="Trebuchet MS"/>
              </a:rPr>
              <a:t>seu</a:t>
            </a:r>
            <a:r>
              <a:rPr lang="es-ES" sz="1600" spc="-5" dirty="0">
                <a:latin typeface="Trebuchet MS"/>
                <a:cs typeface="Trebuchet MS"/>
              </a:rPr>
              <a:t> </a:t>
            </a:r>
            <a:r>
              <a:rPr lang="es-ES" sz="1600" spc="-5" dirty="0" err="1">
                <a:latin typeface="Trebuchet MS"/>
                <a:cs typeface="Trebuchet MS"/>
              </a:rPr>
              <a:t>tractament</a:t>
            </a:r>
            <a:r>
              <a:rPr lang="es-ES" sz="1600" spc="-5" dirty="0">
                <a:latin typeface="Trebuchet MS"/>
                <a:cs typeface="Trebuchet MS"/>
              </a:rPr>
              <a:t>, i no quedar-nos en un bucle </a:t>
            </a:r>
            <a:r>
              <a:rPr lang="es-ES" sz="1600" spc="-5" dirty="0" err="1">
                <a:latin typeface="Trebuchet MS"/>
                <a:cs typeface="Trebuchet MS"/>
              </a:rPr>
              <a:t>infinit</a:t>
            </a:r>
            <a:r>
              <a:rPr sz="1600" spc="-5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9085" marR="25654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b="1" spc="-25" dirty="0" err="1">
                <a:latin typeface="Trebuchet MS"/>
                <a:cs typeface="Trebuchet MS"/>
              </a:rPr>
              <a:t>Tractament</a:t>
            </a:r>
            <a:r>
              <a:rPr lang="es-ES" b="1" spc="-25" dirty="0">
                <a:latin typeface="Trebuchet MS"/>
                <a:cs typeface="Trebuchet MS"/>
              </a:rPr>
              <a:t> final: </a:t>
            </a:r>
            <a:r>
              <a:rPr lang="es-ES" sz="1600" spc="-25" dirty="0" err="1">
                <a:latin typeface="Trebuchet MS"/>
                <a:cs typeface="Trebuchet MS"/>
              </a:rPr>
              <a:t>Quan</a:t>
            </a:r>
            <a:r>
              <a:rPr lang="es-ES" sz="1600" spc="-25" dirty="0">
                <a:latin typeface="Trebuchet MS"/>
                <a:cs typeface="Trebuchet MS"/>
              </a:rPr>
              <a:t> ha </a:t>
            </a:r>
            <a:r>
              <a:rPr lang="es-ES" sz="1600" spc="-25" dirty="0" err="1">
                <a:latin typeface="Trebuchet MS"/>
                <a:cs typeface="Trebuchet MS"/>
              </a:rPr>
              <a:t>finalitzat</a:t>
            </a:r>
            <a:r>
              <a:rPr lang="es-ES" sz="1600" spc="-25" dirty="0">
                <a:latin typeface="Trebuchet MS"/>
                <a:cs typeface="Trebuchet MS"/>
              </a:rPr>
              <a:t> el bucle, cal </a:t>
            </a:r>
            <a:r>
              <a:rPr lang="es-ES" sz="1600" spc="-25" dirty="0" err="1">
                <a:latin typeface="Trebuchet MS"/>
                <a:cs typeface="Trebuchet MS"/>
              </a:rPr>
              <a:t>escriure</a:t>
            </a:r>
            <a:r>
              <a:rPr lang="es-ES" sz="1600" spc="-25" dirty="0">
                <a:latin typeface="Trebuchet MS"/>
                <a:cs typeface="Trebuchet MS"/>
              </a:rPr>
              <a:t> el valor de la suma que </a:t>
            </a:r>
            <a:r>
              <a:rPr lang="es-ES" sz="1600" spc="-25" dirty="0" err="1">
                <a:latin typeface="Trebuchet MS"/>
                <a:cs typeface="Trebuchet MS"/>
              </a:rPr>
              <a:t>s'ha</a:t>
            </a:r>
            <a:r>
              <a:rPr lang="es-ES" sz="1600" spc="-25" dirty="0">
                <a:latin typeface="Trebuchet MS"/>
                <a:cs typeface="Trebuchet MS"/>
              </a:rPr>
              <a:t> </a:t>
            </a:r>
            <a:r>
              <a:rPr lang="es-ES" sz="1600" spc="-25" dirty="0" err="1">
                <a:latin typeface="Trebuchet MS"/>
                <a:cs typeface="Trebuchet MS"/>
              </a:rPr>
              <a:t>anat</a:t>
            </a:r>
            <a:r>
              <a:rPr lang="es-ES" sz="1600" spc="-25" dirty="0">
                <a:latin typeface="Trebuchet MS"/>
                <a:cs typeface="Trebuchet MS"/>
              </a:rPr>
              <a:t> </a:t>
            </a:r>
            <a:r>
              <a:rPr lang="es-ES" sz="1600" spc="-25" dirty="0" err="1">
                <a:latin typeface="Trebuchet MS"/>
                <a:cs typeface="Trebuchet MS"/>
              </a:rPr>
              <a:t>calculant</a:t>
            </a:r>
            <a:r>
              <a:rPr lang="es-ES" sz="1600" spc="-25" dirty="0">
                <a:latin typeface="Trebuchet MS"/>
                <a:cs typeface="Trebuchet MS"/>
              </a:rPr>
              <a:t> </a:t>
            </a:r>
            <a:r>
              <a:rPr lang="es-ES" sz="1600" spc="-25" dirty="0" err="1">
                <a:latin typeface="Trebuchet MS"/>
                <a:cs typeface="Trebuchet MS"/>
              </a:rPr>
              <a:t>durant</a:t>
            </a:r>
            <a:r>
              <a:rPr lang="es-ES" sz="1600" spc="-25" dirty="0">
                <a:latin typeface="Trebuchet MS"/>
                <a:cs typeface="Trebuchet MS"/>
              </a:rPr>
              <a:t> la </a:t>
            </a:r>
            <a:r>
              <a:rPr lang="es-ES" sz="1600" spc="-25" dirty="0" err="1">
                <a:latin typeface="Trebuchet MS"/>
                <a:cs typeface="Trebuchet MS"/>
              </a:rPr>
              <a:t>seva</a:t>
            </a:r>
            <a:r>
              <a:rPr lang="es-ES" sz="1600" spc="-25" dirty="0">
                <a:latin typeface="Trebuchet MS"/>
                <a:cs typeface="Trebuchet MS"/>
              </a:rPr>
              <a:t> </a:t>
            </a:r>
            <a:r>
              <a:rPr lang="es-ES" sz="1600" spc="-25" dirty="0" err="1">
                <a:latin typeface="Trebuchet MS"/>
                <a:cs typeface="Trebuchet MS"/>
              </a:rPr>
              <a:t>execució</a:t>
            </a:r>
            <a:r>
              <a:rPr sz="1600" spc="-5" dirty="0">
                <a:latin typeface="Trebuchet MS"/>
                <a:cs typeface="Trebuchet MS"/>
              </a:rPr>
              <a:t>.</a:t>
            </a:r>
            <a:endParaRPr lang="es-ES" sz="1600" spc="-5" dirty="0">
              <a:latin typeface="Trebuchet MS"/>
              <a:cs typeface="Trebuchet MS"/>
            </a:endParaRPr>
          </a:p>
          <a:p>
            <a:pPr marL="299085" marR="25654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i ++ o i = i + 1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és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molt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comú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en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els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bucles i significa</a:t>
            </a:r>
            <a:r>
              <a:rPr sz="1400" b="1" spc="10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“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sumar un</a:t>
            </a:r>
            <a:r>
              <a:rPr sz="1400" b="1" dirty="0">
                <a:solidFill>
                  <a:srgbClr val="4F81BD"/>
                </a:solidFill>
                <a:latin typeface="Consolas"/>
                <a:cs typeface="Consolas"/>
              </a:rPr>
              <a:t>”.</a:t>
            </a:r>
            <a:endParaRPr sz="1400" dirty="0">
              <a:latin typeface="Consolas"/>
              <a:cs typeface="Consola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A les variables de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l'tipus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de la "i" també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se'ls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anomena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"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comptadors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".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A les variables de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l'tipus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de "suma" també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se'ls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anomena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"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acumuladors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".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88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/>
              <a:t>Esquema </a:t>
            </a:r>
            <a:r>
              <a:rPr lang="es-ES" spc="-5" dirty="0" err="1"/>
              <a:t>algorítmic</a:t>
            </a:r>
            <a:r>
              <a:rPr lang="es-ES" spc="-5" dirty="0"/>
              <a:t> de cerca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1524000"/>
            <a:ext cx="8637905" cy="4606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s-ES" sz="1800" spc="-5" dirty="0" err="1">
                <a:latin typeface="Trebuchet MS"/>
                <a:cs typeface="Trebuchet MS"/>
              </a:rPr>
              <a:t>Aquest</a:t>
            </a:r>
            <a:r>
              <a:rPr lang="es-ES" sz="1800" spc="-5" dirty="0">
                <a:latin typeface="Trebuchet MS"/>
                <a:cs typeface="Trebuchet MS"/>
              </a:rPr>
              <a:t> esquema </a:t>
            </a:r>
            <a:r>
              <a:rPr lang="es-ES" sz="1800" spc="-5" dirty="0" err="1">
                <a:latin typeface="Trebuchet MS"/>
                <a:cs typeface="Trebuchet MS"/>
              </a:rPr>
              <a:t>s'aplica</a:t>
            </a:r>
            <a:r>
              <a:rPr lang="es-ES" sz="1800" spc="-5" dirty="0">
                <a:latin typeface="Trebuchet MS"/>
                <a:cs typeface="Trebuchet MS"/>
              </a:rPr>
              <a:t> a </a:t>
            </a:r>
            <a:r>
              <a:rPr lang="es-ES" sz="1800" spc="-5" dirty="0" err="1">
                <a:latin typeface="Trebuchet MS"/>
                <a:cs typeface="Trebuchet MS"/>
              </a:rPr>
              <a:t>tots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aquells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problemes</a:t>
            </a:r>
            <a:r>
              <a:rPr lang="es-ES" sz="1800" spc="-5" dirty="0">
                <a:latin typeface="Trebuchet MS"/>
                <a:cs typeface="Trebuchet MS"/>
              </a:rPr>
              <a:t> en </a:t>
            </a:r>
            <a:r>
              <a:rPr lang="es-ES" sz="1800" spc="-5" dirty="0" err="1">
                <a:latin typeface="Trebuchet MS"/>
                <a:cs typeface="Trebuchet MS"/>
              </a:rPr>
              <a:t>què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s'ha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trobar</a:t>
            </a:r>
            <a:r>
              <a:rPr lang="es-ES" sz="1800" spc="-5" dirty="0">
                <a:latin typeface="Trebuchet MS"/>
                <a:cs typeface="Trebuchet MS"/>
              </a:rPr>
              <a:t> un </a:t>
            </a:r>
            <a:r>
              <a:rPr lang="es-ES" sz="1800" spc="-5" dirty="0" err="1">
                <a:latin typeface="Trebuchet MS"/>
                <a:cs typeface="Trebuchet MS"/>
              </a:rPr>
              <a:t>element</a:t>
            </a:r>
            <a:r>
              <a:rPr lang="es-ES" sz="1800" spc="-5" dirty="0">
                <a:latin typeface="Trebuchet MS"/>
                <a:cs typeface="Trebuchet MS"/>
              </a:rPr>
              <a:t> entre un </a:t>
            </a:r>
            <a:r>
              <a:rPr lang="es-ES" sz="1800" spc="-5" dirty="0" err="1">
                <a:latin typeface="Trebuchet MS"/>
                <a:cs typeface="Trebuchet MS"/>
              </a:rPr>
              <a:t>conjunt</a:t>
            </a:r>
            <a:r>
              <a:rPr lang="es-ES" sz="1800" spc="-5" dirty="0">
                <a:latin typeface="Trebuchet MS"/>
                <a:cs typeface="Trebuchet MS"/>
              </a:rPr>
              <a:t> de </a:t>
            </a:r>
            <a:r>
              <a:rPr lang="es-ES" sz="1800" spc="-5" dirty="0" err="1">
                <a:latin typeface="Trebuchet MS"/>
                <a:cs typeface="Trebuchet MS"/>
              </a:rPr>
              <a:t>molts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elements</a:t>
            </a:r>
            <a:r>
              <a:rPr lang="es-ES" sz="1800" spc="-5" dirty="0">
                <a:latin typeface="Trebuchet MS"/>
                <a:cs typeface="Trebuchet MS"/>
              </a:rPr>
              <a:t>, o si </a:t>
            </a:r>
            <a:r>
              <a:rPr lang="es-ES" sz="1800" spc="-5" dirty="0" err="1">
                <a:latin typeface="Trebuchet MS"/>
                <a:cs typeface="Trebuchet MS"/>
              </a:rPr>
              <a:t>l'element</a:t>
            </a:r>
            <a:r>
              <a:rPr lang="es-ES" sz="1800" spc="-5" dirty="0">
                <a:latin typeface="Trebuchet MS"/>
                <a:cs typeface="Trebuchet MS"/>
              </a:rPr>
              <a:t> que </a:t>
            </a:r>
            <a:r>
              <a:rPr lang="es-ES" sz="1800" spc="-5" dirty="0" err="1">
                <a:latin typeface="Trebuchet MS"/>
                <a:cs typeface="Trebuchet MS"/>
              </a:rPr>
              <a:t>s'està</a:t>
            </a:r>
            <a:r>
              <a:rPr lang="es-ES" sz="1800" spc="-5" dirty="0">
                <a:latin typeface="Trebuchet MS"/>
                <a:cs typeface="Trebuchet MS"/>
              </a:rPr>
              <a:t> </a:t>
            </a:r>
            <a:r>
              <a:rPr lang="es-ES" sz="1800" spc="-5" dirty="0" err="1">
                <a:latin typeface="Trebuchet MS"/>
                <a:cs typeface="Trebuchet MS"/>
              </a:rPr>
              <a:t>buscant</a:t>
            </a:r>
            <a:r>
              <a:rPr lang="es-ES" sz="1800" spc="-5" dirty="0">
                <a:latin typeface="Trebuchet MS"/>
                <a:cs typeface="Trebuchet MS"/>
              </a:rPr>
              <a:t> no </a:t>
            </a:r>
            <a:r>
              <a:rPr lang="es-ES" sz="1800" spc="-5" dirty="0" err="1">
                <a:latin typeface="Trebuchet MS"/>
                <a:cs typeface="Trebuchet MS"/>
              </a:rPr>
              <a:t>està</a:t>
            </a:r>
            <a:r>
              <a:rPr lang="es-ES" sz="1800" spc="-5" dirty="0">
                <a:latin typeface="Trebuchet MS"/>
                <a:cs typeface="Trebuchet MS"/>
              </a:rPr>
              <a:t> entre </a:t>
            </a:r>
            <a:r>
              <a:rPr lang="es-ES" sz="1800" spc="-5" dirty="0" err="1">
                <a:latin typeface="Trebuchet MS"/>
                <a:cs typeface="Trebuchet MS"/>
              </a:rPr>
              <a:t>ells</a:t>
            </a:r>
            <a:r>
              <a:rPr lang="es-ES" sz="1800" spc="-5" dirty="0">
                <a:latin typeface="Trebuchet MS"/>
                <a:cs typeface="Trebuchet MS"/>
              </a:rPr>
              <a:t>, cal indicar que no </a:t>
            </a:r>
            <a:r>
              <a:rPr lang="es-ES" sz="1800" spc="-5" dirty="0" err="1">
                <a:latin typeface="Trebuchet MS"/>
                <a:cs typeface="Trebuchet MS"/>
              </a:rPr>
              <a:t>està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00" dirty="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Per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exemple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, calcular si un nombre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és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una de les 10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primeres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</a:t>
            </a:r>
            <a:r>
              <a:rPr lang="es-ES" sz="1400" b="1" dirty="0" err="1">
                <a:solidFill>
                  <a:srgbClr val="4F81BD"/>
                </a:solidFill>
                <a:latin typeface="Consolas"/>
                <a:cs typeface="Consolas"/>
              </a:rPr>
              <a:t>potències</a:t>
            </a:r>
            <a:r>
              <a:rPr lang="es-ES" sz="1400" b="1" dirty="0">
                <a:solidFill>
                  <a:srgbClr val="4F81BD"/>
                </a:solidFill>
                <a:latin typeface="Consolas"/>
                <a:cs typeface="Consolas"/>
              </a:rPr>
              <a:t> de 2.</a:t>
            </a:r>
            <a:endParaRPr sz="1400" dirty="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F81BD"/>
              </a:buClr>
              <a:buFont typeface="Wingdings"/>
              <a:buChar char=""/>
            </a:pPr>
            <a:endParaRPr sz="1450" dirty="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800" spc="-5" dirty="0">
                <a:latin typeface="Trebuchet MS"/>
                <a:cs typeface="Trebuchet MS"/>
              </a:rPr>
              <a:t>L'</a:t>
            </a:r>
            <a:r>
              <a:rPr lang="fr-FR" sz="1800" spc="-5" dirty="0" err="1">
                <a:latin typeface="Trebuchet MS"/>
                <a:cs typeface="Trebuchet MS"/>
              </a:rPr>
              <a:t>estructura</a:t>
            </a:r>
            <a:r>
              <a:rPr lang="fr-FR" sz="1800" spc="-5" dirty="0">
                <a:latin typeface="Trebuchet MS"/>
                <a:cs typeface="Trebuchet MS"/>
              </a:rPr>
              <a:t> de l'</a:t>
            </a:r>
            <a:r>
              <a:rPr lang="fr-FR" sz="1800" spc="-5" dirty="0" err="1">
                <a:latin typeface="Trebuchet MS"/>
                <a:cs typeface="Trebuchet MS"/>
              </a:rPr>
              <a:t>esquema</a:t>
            </a:r>
            <a:r>
              <a:rPr lang="fr-FR" sz="1800" spc="-5" dirty="0">
                <a:latin typeface="Trebuchet MS"/>
                <a:cs typeface="Trebuchet MS"/>
              </a:rPr>
              <a:t> </a:t>
            </a:r>
            <a:r>
              <a:rPr lang="fr-FR" sz="1800" spc="-5" dirty="0" err="1">
                <a:latin typeface="Trebuchet MS"/>
                <a:cs typeface="Trebuchet MS"/>
              </a:rPr>
              <a:t>és</a:t>
            </a:r>
            <a:r>
              <a:rPr lang="fr-FR" sz="1800" spc="-5" dirty="0">
                <a:latin typeface="Trebuchet MS"/>
                <a:cs typeface="Trebuchet MS"/>
              </a:rPr>
              <a:t> la </a:t>
            </a:r>
            <a:r>
              <a:rPr lang="fr-FR" sz="1800" spc="-5" dirty="0" err="1">
                <a:latin typeface="Trebuchet MS"/>
                <a:cs typeface="Trebuchet MS"/>
              </a:rPr>
              <a:t>següent</a:t>
            </a:r>
            <a:r>
              <a:rPr sz="1800" spc="-5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-5" dirty="0" err="1">
                <a:latin typeface="Consolas"/>
                <a:cs typeface="Consolas"/>
              </a:rPr>
              <a:t>Obten</a:t>
            </a:r>
            <a:r>
              <a:rPr lang="es-ES" sz="1800" spc="-5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primer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</a:t>
            </a:r>
            <a:endParaRPr sz="1800" dirty="0">
              <a:latin typeface="Consolas"/>
              <a:cs typeface="Consolas"/>
            </a:endParaRPr>
          </a:p>
          <a:p>
            <a:pPr marL="1841500" marR="2814955" indent="-914400">
              <a:lnSpc>
                <a:spcPct val="100000"/>
              </a:lnSpc>
            </a:pP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Ment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no_final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y</a:t>
            </a:r>
            <a:r>
              <a:rPr sz="1800" spc="-5" dirty="0">
                <a:latin typeface="Consolas"/>
                <a:cs typeface="Consolas"/>
              </a:rPr>
              <a:t> no_</a:t>
            </a:r>
            <a:r>
              <a:rPr lang="es-ES" sz="1800" spc="-5" dirty="0" err="1">
                <a:latin typeface="Consolas"/>
                <a:cs typeface="Consolas"/>
              </a:rPr>
              <a:t>trobat</a:t>
            </a:r>
            <a:r>
              <a:rPr lang="es-ES" sz="1800" spc="-25" dirty="0">
                <a:latin typeface="Consolas"/>
                <a:cs typeface="Consolas"/>
              </a:rPr>
              <a:t> </a:t>
            </a:r>
            <a:r>
              <a:rPr lang="es-ES" sz="1800" u="sng" spc="-25" dirty="0" err="1">
                <a:latin typeface="Consolas"/>
                <a:cs typeface="Consolas"/>
              </a:rPr>
              <a:t>f</a:t>
            </a:r>
            <a:r>
              <a:rPr lang="es-ES"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er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lang="es-ES" sz="1800" spc="-975" dirty="0">
                <a:latin typeface="Consolas"/>
                <a:cs typeface="Consolas"/>
              </a:rPr>
              <a:t> </a:t>
            </a:r>
          </a:p>
          <a:p>
            <a:pPr marL="1841500" marR="2814955" indent="-914400">
              <a:lnSpc>
                <a:spcPct val="100000"/>
              </a:lnSpc>
            </a:pPr>
            <a:r>
              <a:rPr lang="es-ES" spc="-975" dirty="0">
                <a:latin typeface="Consolas"/>
                <a:cs typeface="Consolas"/>
              </a:rPr>
              <a:t>	</a:t>
            </a:r>
            <a:r>
              <a:rPr sz="1800" spc="-5" dirty="0" err="1">
                <a:latin typeface="Consolas"/>
                <a:cs typeface="Consolas"/>
              </a:rPr>
              <a:t>Obten</a:t>
            </a:r>
            <a:r>
              <a:rPr lang="es-ES" sz="1800" spc="-5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proper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element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Fi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mentr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trobat</a:t>
            </a:r>
            <a:r>
              <a:rPr lang="es-ES" sz="1800" spc="-5" dirty="0">
                <a:latin typeface="Consolas"/>
                <a:cs typeface="Consolas"/>
              </a:rPr>
              <a:t> </a:t>
            </a:r>
            <a:r>
              <a:rPr lang="es-ES"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llavor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lang="es-ES" sz="1800" spc="-5" dirty="0" err="1">
                <a:latin typeface="Consolas"/>
                <a:cs typeface="Consolas"/>
              </a:rPr>
              <a:t>Tractament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lang="es-ES" sz="1800" spc="-5" dirty="0" err="1">
                <a:latin typeface="Consolas"/>
                <a:cs typeface="Consolas"/>
              </a:rPr>
              <a:t>trobat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Sino</a:t>
            </a:r>
            <a:endParaRPr sz="1800" dirty="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lang="es-ES" sz="1800" spc="-5" dirty="0" err="1">
                <a:latin typeface="Consolas"/>
                <a:cs typeface="Consolas"/>
              </a:rPr>
              <a:t>Tractament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no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lang="es-ES" sz="1800" spc="-25" dirty="0" err="1">
                <a:latin typeface="Consolas"/>
                <a:cs typeface="Consolas"/>
              </a:rPr>
              <a:t>t</a:t>
            </a:r>
            <a:r>
              <a:rPr lang="es-ES" sz="1800" spc="-5" dirty="0" err="1">
                <a:latin typeface="Consolas"/>
                <a:cs typeface="Consolas"/>
              </a:rPr>
              <a:t>robat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F</a:t>
            </a:r>
            <a:r>
              <a:rPr lang="es-ES" sz="18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i </a:t>
            </a:r>
            <a:r>
              <a:rPr sz="1800" u="heavy" spc="-5" dirty="0" err="1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si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1264"/>
            <a:ext cx="11009630" cy="5126990"/>
            <a:chOff x="0" y="1731264"/>
            <a:chExt cx="11009630" cy="5126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" y="1731264"/>
              <a:ext cx="6152387" cy="44104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300" y="2051300"/>
              <a:ext cx="2832100" cy="8255"/>
            </a:xfrm>
            <a:custGeom>
              <a:avLst/>
              <a:gdLst/>
              <a:ahLst/>
              <a:cxnLst/>
              <a:rect l="l" t="t" r="r" b="b"/>
              <a:pathLst>
                <a:path w="2832100" h="8255">
                  <a:moveTo>
                    <a:pt x="0" y="7797"/>
                  </a:moveTo>
                  <a:lnTo>
                    <a:pt x="28321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8" y="202096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098" y="0"/>
                  </a:moveTo>
                  <a:lnTo>
                    <a:pt x="0" y="38303"/>
                  </a:lnTo>
                  <a:lnTo>
                    <a:pt x="76301" y="76200"/>
                  </a:lnTo>
                  <a:lnTo>
                    <a:pt x="76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36" y="5969507"/>
              <a:ext cx="5565647" cy="8884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908" y="6164579"/>
              <a:ext cx="4977383" cy="4983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3740" y="5990844"/>
              <a:ext cx="5565635" cy="8671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6185915"/>
              <a:ext cx="4977383" cy="4770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12293" y="2747775"/>
              <a:ext cx="1088390" cy="633095"/>
            </a:xfrm>
            <a:custGeom>
              <a:avLst/>
              <a:gdLst/>
              <a:ahLst/>
              <a:cxnLst/>
              <a:rect l="l" t="t" r="r" b="b"/>
              <a:pathLst>
                <a:path w="1088389" h="633095">
                  <a:moveTo>
                    <a:pt x="0" y="632739"/>
                  </a:moveTo>
                  <a:lnTo>
                    <a:pt x="10881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0" y="3341197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46723" y="0"/>
                  </a:moveTo>
                  <a:lnTo>
                    <a:pt x="0" y="71234"/>
                  </a:lnTo>
                  <a:lnTo>
                    <a:pt x="85026" y="65874"/>
                  </a:lnTo>
                  <a:lnTo>
                    <a:pt x="467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2300" y="3936517"/>
              <a:ext cx="3213100" cy="1905"/>
            </a:xfrm>
            <a:custGeom>
              <a:avLst/>
              <a:gdLst/>
              <a:ahLst/>
              <a:cxnLst/>
              <a:rect l="l" t="t" r="r" b="b"/>
              <a:pathLst>
                <a:path w="3213100" h="1904">
                  <a:moveTo>
                    <a:pt x="0" y="0"/>
                  </a:moveTo>
                  <a:lnTo>
                    <a:pt x="3213100" y="129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8798" y="389841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12" y="0"/>
                  </a:moveTo>
                  <a:lnTo>
                    <a:pt x="0" y="38074"/>
                  </a:lnTo>
                  <a:lnTo>
                    <a:pt x="76187" y="76200"/>
                  </a:lnTo>
                  <a:lnTo>
                    <a:pt x="76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8500" y="4343400"/>
              <a:ext cx="3060700" cy="0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01" y="43052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8520" y="4730497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0" y="0"/>
                  </a:moveTo>
                  <a:lnTo>
                    <a:pt x="122425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5021" y="4692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8559" y="5586984"/>
              <a:ext cx="675640" cy="0"/>
            </a:xfrm>
            <a:custGeom>
              <a:avLst/>
              <a:gdLst/>
              <a:ahLst/>
              <a:cxnLst/>
              <a:rect l="l" t="t" r="r" b="b"/>
              <a:pathLst>
                <a:path w="675640">
                  <a:moveTo>
                    <a:pt x="0" y="0"/>
                  </a:moveTo>
                  <a:lnTo>
                    <a:pt x="6755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5061" y="55488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1759" y="3160775"/>
              <a:ext cx="1713864" cy="227965"/>
            </a:xfrm>
            <a:custGeom>
              <a:avLst/>
              <a:gdLst/>
              <a:ahLst/>
              <a:cxnLst/>
              <a:rect l="l" t="t" r="r" b="b"/>
              <a:pathLst>
                <a:path w="1713864" h="227964">
                  <a:moveTo>
                    <a:pt x="1713776" y="0"/>
                  </a:moveTo>
                  <a:lnTo>
                    <a:pt x="0" y="22786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8813" y="3349194"/>
              <a:ext cx="80645" cy="75565"/>
            </a:xfrm>
            <a:custGeom>
              <a:avLst/>
              <a:gdLst/>
              <a:ahLst/>
              <a:cxnLst/>
              <a:rect l="l" t="t" r="r" b="b"/>
              <a:pathLst>
                <a:path w="80645" h="75564">
                  <a:moveTo>
                    <a:pt x="70510" y="0"/>
                  </a:moveTo>
                  <a:lnTo>
                    <a:pt x="0" y="47815"/>
                  </a:lnTo>
                  <a:lnTo>
                    <a:pt x="80556" y="75539"/>
                  </a:lnTo>
                  <a:lnTo>
                    <a:pt x="70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1447" y="5157215"/>
              <a:ext cx="3060700" cy="0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7949" y="51191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49849" y="591272"/>
            <a:ext cx="693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Esquema</a:t>
            </a:r>
            <a:r>
              <a:rPr spc="-30" dirty="0"/>
              <a:t> </a:t>
            </a:r>
            <a:r>
              <a:rPr spc="-10" dirty="0"/>
              <a:t>algorítmico</a:t>
            </a:r>
            <a:r>
              <a:rPr spc="-6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recorrido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9734" y="1243167"/>
            <a:ext cx="2423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Algoritmo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resultante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2299892" y="1904507"/>
            <a:ext cx="7592214" cy="3795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100"/>
              </a:spcBef>
            </a:pPr>
            <a:r>
              <a:rPr spc="-10" dirty="0" err="1"/>
              <a:t>Obten</a:t>
            </a:r>
            <a:r>
              <a:rPr lang="es-ES" spc="-10" dirty="0"/>
              <a:t>i</a:t>
            </a:r>
            <a:r>
              <a:rPr spc="-10" dirty="0"/>
              <a:t>r </a:t>
            </a:r>
            <a:r>
              <a:rPr dirty="0"/>
              <a:t>el</a:t>
            </a:r>
            <a:r>
              <a:rPr spc="-10" dirty="0"/>
              <a:t> </a:t>
            </a:r>
            <a:r>
              <a:rPr spc="-5" dirty="0"/>
              <a:t>primer</a:t>
            </a:r>
            <a:r>
              <a:rPr spc="-10" dirty="0"/>
              <a:t> </a:t>
            </a:r>
            <a:r>
              <a:rPr spc="-5" dirty="0"/>
              <a:t>element</a:t>
            </a:r>
          </a:p>
          <a:p>
            <a:pPr marL="826135">
              <a:lnSpc>
                <a:spcPct val="100000"/>
              </a:lnSpc>
              <a:spcBef>
                <a:spcPts val="50"/>
              </a:spcBef>
            </a:pPr>
            <a:endParaRPr sz="2500" dirty="0"/>
          </a:p>
          <a:p>
            <a:pPr marL="979169" marR="1508760" indent="-52069">
              <a:lnSpc>
                <a:spcPct val="101099"/>
              </a:lnSpc>
            </a:pPr>
            <a:r>
              <a:rPr spc="-10" dirty="0" err="1"/>
              <a:t>Mentr</a:t>
            </a:r>
            <a:r>
              <a:rPr lang="es-ES" spc="-10" dirty="0"/>
              <a:t>e</a:t>
            </a:r>
            <a:r>
              <a:rPr spc="-5" dirty="0"/>
              <a:t> </a:t>
            </a:r>
            <a:r>
              <a:rPr dirty="0"/>
              <a:t>no</a:t>
            </a:r>
            <a:r>
              <a:rPr spc="10" dirty="0"/>
              <a:t> </a:t>
            </a:r>
            <a:r>
              <a:rPr lang="es-ES" dirty="0" err="1"/>
              <a:t>sigui</a:t>
            </a:r>
            <a:r>
              <a:rPr lang="es-ES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spc="-5" dirty="0"/>
              <a:t>final</a:t>
            </a:r>
            <a:r>
              <a:rPr spc="5" dirty="0"/>
              <a:t> </a:t>
            </a:r>
            <a:r>
              <a:rPr spc="-5" dirty="0"/>
              <a:t>(pow(base,</a:t>
            </a:r>
            <a:r>
              <a:rPr spc="30" dirty="0"/>
              <a:t> </a:t>
            </a:r>
            <a:r>
              <a:rPr spc="-5" dirty="0"/>
              <a:t>exp.) </a:t>
            </a:r>
            <a:r>
              <a:rPr dirty="0"/>
              <a:t>=</a:t>
            </a:r>
            <a:r>
              <a:rPr spc="5" dirty="0"/>
              <a:t> </a:t>
            </a:r>
            <a:r>
              <a:rPr spc="-5" dirty="0" err="1"/>
              <a:t>base</a:t>
            </a:r>
            <a:r>
              <a:rPr sz="1800" spc="-7" baseline="25462" dirty="0" err="1"/>
              <a:t>exponent</a:t>
            </a:r>
            <a:r>
              <a:rPr sz="1800" spc="-5" dirty="0"/>
              <a:t>) </a:t>
            </a:r>
            <a:r>
              <a:rPr sz="1800" spc="-395" dirty="0"/>
              <a:t> </a:t>
            </a:r>
            <a:r>
              <a:rPr lang="es-ES" sz="1800" dirty="0"/>
              <a:t>i no </a:t>
            </a:r>
            <a:r>
              <a:rPr lang="es-ES" sz="1800" dirty="0" err="1"/>
              <a:t>s’hagi</a:t>
            </a:r>
            <a:r>
              <a:rPr lang="es-ES" sz="1800" dirty="0"/>
              <a:t> </a:t>
            </a:r>
            <a:r>
              <a:rPr lang="es-ES" sz="1800" dirty="0" err="1"/>
              <a:t>trobat</a:t>
            </a:r>
            <a:r>
              <a:rPr lang="es-ES" sz="1800" dirty="0"/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/>
              <a:t>continuar</a:t>
            </a:r>
            <a:endParaRPr sz="1800" dirty="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endParaRPr sz="2000" dirty="0"/>
          </a:p>
          <a:p>
            <a:pPr marL="2896235" marR="548640" indent="-10160">
              <a:lnSpc>
                <a:spcPct val="148000"/>
              </a:lnSpc>
              <a:spcBef>
                <a:spcPts val="1470"/>
              </a:spcBef>
            </a:pPr>
            <a:r>
              <a:rPr spc="-10" dirty="0" err="1"/>
              <a:t>Obten</a:t>
            </a:r>
            <a:r>
              <a:rPr lang="es-ES" spc="-10" dirty="0"/>
              <a:t>i</a:t>
            </a:r>
            <a:r>
              <a:rPr spc="-10" dirty="0"/>
              <a:t>r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lang="es-ES" spc="-10" dirty="0" err="1"/>
              <a:t>proper</a:t>
            </a:r>
            <a:r>
              <a:rPr lang="es-ES" spc="-10" dirty="0"/>
              <a:t> </a:t>
            </a:r>
            <a:r>
              <a:rPr spc="-5" dirty="0"/>
              <a:t>element</a:t>
            </a:r>
            <a:r>
              <a:rPr dirty="0"/>
              <a:t> </a:t>
            </a:r>
            <a:r>
              <a:rPr spc="-10" dirty="0"/>
              <a:t>potencia</a:t>
            </a:r>
            <a:r>
              <a:rPr spc="25" dirty="0"/>
              <a:t> </a:t>
            </a:r>
            <a:r>
              <a:rPr dirty="0"/>
              <a:t>de 2</a:t>
            </a:r>
            <a:r>
              <a:rPr lang="es-ES" dirty="0"/>
              <a:t>.     Si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trobat</a:t>
            </a:r>
            <a:endParaRPr spc="-10" dirty="0"/>
          </a:p>
          <a:p>
            <a:pPr marL="4930775">
              <a:lnSpc>
                <a:spcPct val="100000"/>
              </a:lnSpc>
              <a:spcBef>
                <a:spcPts val="969"/>
              </a:spcBef>
            </a:pPr>
            <a:r>
              <a:rPr spc="-10" dirty="0"/>
              <a:t>…</a:t>
            </a:r>
            <a:r>
              <a:rPr lang="es-ES" spc="-10" dirty="0" err="1"/>
              <a:t>Tractament</a:t>
            </a:r>
            <a:r>
              <a:rPr lang="es-ES" spc="-10" dirty="0"/>
              <a:t> </a:t>
            </a:r>
            <a:r>
              <a:rPr lang="es-ES" spc="-10" dirty="0" err="1"/>
              <a:t>trobat</a:t>
            </a:r>
            <a:endParaRPr spc="-10" dirty="0"/>
          </a:p>
          <a:p>
            <a:pPr marL="2099310">
              <a:lnSpc>
                <a:spcPct val="100000"/>
              </a:lnSpc>
              <a:spcBef>
                <a:spcPts val="1115"/>
              </a:spcBef>
            </a:pPr>
            <a:r>
              <a:rPr dirty="0"/>
              <a:t>Si</a:t>
            </a:r>
            <a:r>
              <a:rPr spc="-15" dirty="0"/>
              <a:t> </a:t>
            </a:r>
            <a:r>
              <a:rPr dirty="0"/>
              <a:t>NO</a:t>
            </a:r>
            <a:r>
              <a:rPr spc="-5" dirty="0"/>
              <a:t> </a:t>
            </a:r>
            <a:r>
              <a:rPr lang="es-ES" spc="-5" dirty="0" err="1"/>
              <a:t>s’ha</a:t>
            </a:r>
            <a:r>
              <a:rPr lang="es-ES" spc="-5" dirty="0"/>
              <a:t> </a:t>
            </a:r>
            <a:r>
              <a:rPr lang="es-ES" spc="-5" dirty="0" err="1"/>
              <a:t>trobat</a:t>
            </a:r>
            <a:r>
              <a:rPr spc="-10" dirty="0"/>
              <a:t>…</a:t>
            </a:r>
          </a:p>
          <a:p>
            <a:pPr marL="4831715">
              <a:lnSpc>
                <a:spcPct val="100000"/>
              </a:lnSpc>
              <a:spcBef>
                <a:spcPts val="1040"/>
              </a:spcBef>
            </a:pPr>
            <a:r>
              <a:rPr spc="-10" dirty="0"/>
              <a:t>…</a:t>
            </a:r>
            <a:r>
              <a:rPr spc="-10" dirty="0" err="1"/>
              <a:t>tra</a:t>
            </a:r>
            <a:r>
              <a:rPr lang="es-ES" spc="-10" dirty="0" err="1"/>
              <a:t>ct</a:t>
            </a:r>
            <a:r>
              <a:rPr spc="-10" dirty="0"/>
              <a:t>ament</a:t>
            </a:r>
            <a:r>
              <a:rPr spc="-45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lang="es-ES" spc="-10"/>
              <a:t>trobat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4" y="4275328"/>
            <a:ext cx="2789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6C1C6B"/>
                </a:solidFill>
                <a:latin typeface="Trebuchet MS"/>
                <a:cs typeface="Trebuchet MS"/>
              </a:rPr>
              <a:t>G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r</a:t>
            </a:r>
            <a:r>
              <a:rPr lang="es-ES" sz="5400" spc="-15" dirty="0">
                <a:solidFill>
                  <a:srgbClr val="6C1C6B"/>
                </a:solidFill>
                <a:latin typeface="Trebuchet MS"/>
                <a:cs typeface="Trebuchet MS"/>
              </a:rPr>
              <a:t>à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ci</a:t>
            </a:r>
            <a:r>
              <a:rPr lang="es-ES" sz="5400" spc="-5" dirty="0">
                <a:solidFill>
                  <a:srgbClr val="6C1C6B"/>
                </a:solidFill>
                <a:latin typeface="Trebuchet MS"/>
                <a:cs typeface="Trebuchet MS"/>
              </a:rPr>
              <a:t>e</a:t>
            </a:r>
            <a:r>
              <a:rPr sz="5400" spc="-5" dirty="0">
                <a:solidFill>
                  <a:srgbClr val="6C1C6B"/>
                </a:solidFill>
                <a:latin typeface="Trebuchet MS"/>
                <a:cs typeface="Trebuchet MS"/>
              </a:rPr>
              <a:t>s!</a:t>
            </a:r>
            <a:endParaRPr sz="54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596" y="1182624"/>
            <a:ext cx="4169663" cy="567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595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 MT</vt:lpstr>
      <vt:lpstr>Calibri</vt:lpstr>
      <vt:lpstr>Consolas</vt:lpstr>
      <vt:lpstr>Times New Roman</vt:lpstr>
      <vt:lpstr>Trebuchet MS</vt:lpstr>
      <vt:lpstr>Wingdings</vt:lpstr>
      <vt:lpstr>Office Theme</vt:lpstr>
      <vt:lpstr>Recorregut i Cerca</vt:lpstr>
      <vt:lpstr>Esquema algorítmic de recorregut</vt:lpstr>
      <vt:lpstr>Esquema algorítmic de recorregut</vt:lpstr>
      <vt:lpstr>Esquema algorítmic de recorregut</vt:lpstr>
      <vt:lpstr>Esquema algorítmic de cerca</vt:lpstr>
      <vt:lpstr>Esquema algorítmico de recorrido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Perfiles laborales vinculados  a las redes sociales DDTeC 2019/2020 – Prof: Mercè Teixidó</dc:title>
  <dc:creator>Mercè Teixidó</dc:creator>
  <cp:lastModifiedBy>Virgili, Jordi</cp:lastModifiedBy>
  <cp:revision>4</cp:revision>
  <dcterms:created xsi:type="dcterms:W3CDTF">2021-04-27T10:11:30Z</dcterms:created>
  <dcterms:modified xsi:type="dcterms:W3CDTF">2021-04-27T10:33:14Z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2020-03-22T00:00:00Z</vt:filetime>
  </property>
  <property fmtid="{D5CDD505-2E9C-101B-9397-08002B2CF9AE}" pid="3" name="Creator">
    <vt:lpwstr>Google</vt:lpwstr>
  </property>
  <property fmtid="{D5CDD505-2E9C-101B-9397-08002B2CF9AE}" pid="4" name="LastSaved">
    <vt:filetime>2021-04-27T00:00:00Z</vt:filetime>
  </property>
</Properties>
</file>