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9892" y="1904507"/>
            <a:ext cx="7592214" cy="377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01674" y="1842565"/>
            <a:ext cx="66173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Recorrido</a:t>
            </a:r>
            <a:r>
              <a:rPr sz="5400" spc="-30" dirty="0"/>
              <a:t> </a:t>
            </a:r>
            <a:r>
              <a:rPr sz="5400" spc="-5" dirty="0"/>
              <a:t>y</a:t>
            </a:r>
            <a:r>
              <a:rPr sz="5400" spc="-70" dirty="0"/>
              <a:t> </a:t>
            </a:r>
            <a:r>
              <a:rPr sz="5400" spc="-15" dirty="0"/>
              <a:t>búsqueda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3153234" y="3099865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–</a:t>
            </a:r>
            <a:r>
              <a:rPr sz="2000" spc="-1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Prof:</a:t>
            </a:r>
            <a:r>
              <a:rPr sz="2000" spc="-6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Jordi</a:t>
            </a:r>
            <a:r>
              <a:rPr sz="2000" spc="-4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30" dirty="0"/>
              <a:t> </a:t>
            </a:r>
            <a:r>
              <a:rPr spc="-10" dirty="0"/>
              <a:t>algorítmico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recorrido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200" y="1828800"/>
            <a:ext cx="8489315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Este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esquema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algorítmico 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cuando 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realizar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tarea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concreto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(un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cálculo, contar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elementos,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sobre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conjunto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datos.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756285" marR="43180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Por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ejemplo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para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mostrar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por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pantalla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los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números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del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1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al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30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se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debe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recorrer </a:t>
            </a:r>
            <a:r>
              <a:rPr sz="1400" b="1" spc="-75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todos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los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números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desde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el</a:t>
            </a:r>
            <a:r>
              <a:rPr sz="1400" b="1" spc="2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1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al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30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y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printarlos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por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pantalla.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Al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final,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debe 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mostrar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la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suma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todos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esos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números.</a:t>
            </a:r>
            <a:endParaRPr sz="14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Clr>
                <a:srgbClr val="4F81BD"/>
              </a:buClr>
              <a:buFont typeface="Wingdings"/>
              <a:buChar char=""/>
            </a:pPr>
            <a:endParaRPr sz="14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estructura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esquema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siguiente: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 marR="429387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Obtener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primer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elemento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Mientras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final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hacer</a:t>
            </a:r>
            <a:endParaRPr sz="18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Tratar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elemento</a:t>
            </a:r>
            <a:endParaRPr sz="1800" dirty="0">
              <a:latin typeface="Consolas"/>
              <a:cs typeface="Consolas"/>
            </a:endParaRPr>
          </a:p>
          <a:p>
            <a:pPr marL="927100" marR="3836670" indent="4572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Obtener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siguiente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elemento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Fin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mientras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Tratamiento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final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2007108"/>
            <a:ext cx="4048125" cy="3324225"/>
            <a:chOff x="722376" y="2007108"/>
            <a:chExt cx="4048125" cy="3324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2007108"/>
              <a:ext cx="2639567" cy="33238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8232" y="2205071"/>
              <a:ext cx="2526030" cy="54610"/>
            </a:xfrm>
            <a:custGeom>
              <a:avLst/>
              <a:gdLst/>
              <a:ahLst/>
              <a:cxnLst/>
              <a:rect l="l" t="t" r="r" b="b"/>
              <a:pathLst>
                <a:path w="2526029" h="54610">
                  <a:moveTo>
                    <a:pt x="0" y="0"/>
                  </a:moveTo>
                  <a:lnTo>
                    <a:pt x="2525864" y="544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4749" y="2167246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69" h="76200">
                  <a:moveTo>
                    <a:pt x="77000" y="0"/>
                  </a:moveTo>
                  <a:lnTo>
                    <a:pt x="0" y="36461"/>
                  </a:lnTo>
                  <a:lnTo>
                    <a:pt x="75361" y="76187"/>
                  </a:lnTo>
                  <a:lnTo>
                    <a:pt x="7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234" y="3665225"/>
              <a:ext cx="1383665" cy="114935"/>
            </a:xfrm>
            <a:custGeom>
              <a:avLst/>
              <a:gdLst/>
              <a:ahLst/>
              <a:cxnLst/>
              <a:rect l="l" t="t" r="r" b="b"/>
              <a:pathLst>
                <a:path w="1383664" h="114935">
                  <a:moveTo>
                    <a:pt x="0" y="114846"/>
                  </a:moveTo>
                  <a:lnTo>
                    <a:pt x="1383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2957" y="3741054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72783" y="0"/>
                  </a:moveTo>
                  <a:lnTo>
                    <a:pt x="0" y="44272"/>
                  </a:lnTo>
                  <a:lnTo>
                    <a:pt x="79082" y="75933"/>
                  </a:lnTo>
                  <a:lnTo>
                    <a:pt x="72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2752" y="4296981"/>
              <a:ext cx="944880" cy="35560"/>
            </a:xfrm>
            <a:custGeom>
              <a:avLst/>
              <a:gdLst/>
              <a:ahLst/>
              <a:cxnLst/>
              <a:rect l="l" t="t" r="r" b="b"/>
              <a:pathLst>
                <a:path w="944879" h="35560">
                  <a:moveTo>
                    <a:pt x="0" y="0"/>
                  </a:moveTo>
                  <a:lnTo>
                    <a:pt x="944384" y="349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9296" y="4259372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5" h="76200">
                  <a:moveTo>
                    <a:pt x="77558" y="0"/>
                  </a:moveTo>
                  <a:lnTo>
                    <a:pt x="0" y="35255"/>
                  </a:lnTo>
                  <a:lnTo>
                    <a:pt x="74739" y="76149"/>
                  </a:lnTo>
                  <a:lnTo>
                    <a:pt x="77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7442" y="4621702"/>
              <a:ext cx="1086485" cy="174625"/>
            </a:xfrm>
            <a:custGeom>
              <a:avLst/>
              <a:gdLst/>
              <a:ahLst/>
              <a:cxnLst/>
              <a:rect l="l" t="t" r="r" b="b"/>
              <a:pathLst>
                <a:path w="1086485" h="174625">
                  <a:moveTo>
                    <a:pt x="0" y="0"/>
                  </a:moveTo>
                  <a:lnTo>
                    <a:pt x="1086015" y="1745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4746" y="458609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81280" y="0"/>
                  </a:moveTo>
                  <a:lnTo>
                    <a:pt x="0" y="25526"/>
                  </a:lnTo>
                  <a:lnTo>
                    <a:pt x="69189" y="75234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30" dirty="0"/>
              <a:t> </a:t>
            </a:r>
            <a:r>
              <a:rPr spc="-10" dirty="0"/>
              <a:t>algorítmico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recorrido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9736" y="1552374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Algoritmo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resultante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8076" y="347472"/>
            <a:ext cx="1149095" cy="62666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42296" y="2091864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Obtener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primer elemento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1656" y="3498037"/>
            <a:ext cx="2858770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Mientras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hacer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  <a:spcBef>
                <a:spcPts val="1340"/>
              </a:spcBef>
            </a:pPr>
            <a:r>
              <a:rPr sz="1800" spc="-35" dirty="0">
                <a:latin typeface="Calibri"/>
                <a:cs typeface="Calibri"/>
              </a:rPr>
              <a:t>Tratar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latin typeface="Calibri"/>
                <a:cs typeface="Calibri"/>
              </a:rPr>
              <a:t>Obtener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siguiente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Tratamiento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70532" y="1949195"/>
            <a:ext cx="1358265" cy="3374390"/>
            <a:chOff x="1970532" y="1949195"/>
            <a:chExt cx="1358265" cy="3374390"/>
          </a:xfrm>
        </p:grpSpPr>
        <p:sp>
          <p:nvSpPr>
            <p:cNvPr id="18" name="object 18"/>
            <p:cNvSpPr/>
            <p:nvPr/>
          </p:nvSpPr>
          <p:spPr>
            <a:xfrm>
              <a:off x="2201523" y="5054348"/>
              <a:ext cx="1121410" cy="262890"/>
            </a:xfrm>
            <a:custGeom>
              <a:avLst/>
              <a:gdLst/>
              <a:ahLst/>
              <a:cxnLst/>
              <a:rect l="l" t="t" r="r" b="b"/>
              <a:pathLst>
                <a:path w="1121410" h="262889">
                  <a:moveTo>
                    <a:pt x="0" y="0"/>
                  </a:moveTo>
                  <a:lnTo>
                    <a:pt x="1120825" y="2625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9695" y="5020144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5" h="74295">
                  <a:moveTo>
                    <a:pt x="82880" y="0"/>
                  </a:moveTo>
                  <a:lnTo>
                    <a:pt x="0" y="19723"/>
                  </a:lnTo>
                  <a:lnTo>
                    <a:pt x="65506" y="74193"/>
                  </a:lnTo>
                  <a:lnTo>
                    <a:pt x="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0532" y="1949195"/>
              <a:ext cx="249935" cy="5486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12442" y="1985009"/>
              <a:ext cx="152400" cy="437515"/>
            </a:xfrm>
            <a:custGeom>
              <a:avLst/>
              <a:gdLst/>
              <a:ahLst/>
              <a:cxnLst/>
              <a:rect l="l" t="t" r="r" b="b"/>
              <a:pathLst>
                <a:path w="152400" h="437514">
                  <a:moveTo>
                    <a:pt x="0" y="0"/>
                  </a:moveTo>
                  <a:lnTo>
                    <a:pt x="29662" y="998"/>
                  </a:lnTo>
                  <a:lnTo>
                    <a:pt x="53882" y="3721"/>
                  </a:lnTo>
                  <a:lnTo>
                    <a:pt x="70212" y="7758"/>
                  </a:lnTo>
                  <a:lnTo>
                    <a:pt x="76200" y="12700"/>
                  </a:lnTo>
                  <a:lnTo>
                    <a:pt x="76200" y="205994"/>
                  </a:lnTo>
                  <a:lnTo>
                    <a:pt x="82187" y="210935"/>
                  </a:lnTo>
                  <a:lnTo>
                    <a:pt x="98517" y="214972"/>
                  </a:lnTo>
                  <a:lnTo>
                    <a:pt x="122737" y="217695"/>
                  </a:lnTo>
                  <a:lnTo>
                    <a:pt x="152400" y="218694"/>
                  </a:lnTo>
                  <a:lnTo>
                    <a:pt x="122737" y="219692"/>
                  </a:lnTo>
                  <a:lnTo>
                    <a:pt x="98517" y="222415"/>
                  </a:lnTo>
                  <a:lnTo>
                    <a:pt x="82187" y="226452"/>
                  </a:lnTo>
                  <a:lnTo>
                    <a:pt x="76200" y="231394"/>
                  </a:lnTo>
                  <a:lnTo>
                    <a:pt x="76200" y="424688"/>
                  </a:lnTo>
                  <a:lnTo>
                    <a:pt x="70212" y="429629"/>
                  </a:lnTo>
                  <a:lnTo>
                    <a:pt x="53882" y="433666"/>
                  </a:lnTo>
                  <a:lnTo>
                    <a:pt x="29662" y="436389"/>
                  </a:lnTo>
                  <a:lnTo>
                    <a:pt x="0" y="4373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47" y="4041647"/>
              <a:ext cx="249935" cy="5486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97658" y="4077461"/>
              <a:ext cx="152400" cy="437515"/>
            </a:xfrm>
            <a:custGeom>
              <a:avLst/>
              <a:gdLst/>
              <a:ahLst/>
              <a:cxnLst/>
              <a:rect l="l" t="t" r="r" b="b"/>
              <a:pathLst>
                <a:path w="152400" h="437514">
                  <a:moveTo>
                    <a:pt x="0" y="0"/>
                  </a:moveTo>
                  <a:lnTo>
                    <a:pt x="29662" y="998"/>
                  </a:lnTo>
                  <a:lnTo>
                    <a:pt x="53882" y="3721"/>
                  </a:lnTo>
                  <a:lnTo>
                    <a:pt x="70212" y="7758"/>
                  </a:lnTo>
                  <a:lnTo>
                    <a:pt x="76200" y="12700"/>
                  </a:lnTo>
                  <a:lnTo>
                    <a:pt x="76200" y="205994"/>
                  </a:lnTo>
                  <a:lnTo>
                    <a:pt x="82187" y="210935"/>
                  </a:lnTo>
                  <a:lnTo>
                    <a:pt x="98517" y="214972"/>
                  </a:lnTo>
                  <a:lnTo>
                    <a:pt x="122737" y="217695"/>
                  </a:lnTo>
                  <a:lnTo>
                    <a:pt x="152400" y="218694"/>
                  </a:lnTo>
                  <a:lnTo>
                    <a:pt x="122737" y="219692"/>
                  </a:lnTo>
                  <a:lnTo>
                    <a:pt x="98517" y="222415"/>
                  </a:lnTo>
                  <a:lnTo>
                    <a:pt x="82187" y="226452"/>
                  </a:lnTo>
                  <a:lnTo>
                    <a:pt x="76200" y="231394"/>
                  </a:lnTo>
                  <a:lnTo>
                    <a:pt x="76200" y="424688"/>
                  </a:lnTo>
                  <a:lnTo>
                    <a:pt x="70212" y="429629"/>
                  </a:lnTo>
                  <a:lnTo>
                    <a:pt x="53882" y="433666"/>
                  </a:lnTo>
                  <a:lnTo>
                    <a:pt x="29662" y="436389"/>
                  </a:lnTo>
                  <a:lnTo>
                    <a:pt x="0" y="4373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30" dirty="0"/>
              <a:t> </a:t>
            </a:r>
            <a:r>
              <a:rPr spc="-10" dirty="0"/>
              <a:t>algorítmico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recorrido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7051" y="5440679"/>
            <a:ext cx="7607934" cy="1041400"/>
            <a:chOff x="797051" y="5440679"/>
            <a:chExt cx="7607934" cy="104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5451347"/>
              <a:ext cx="367283" cy="3749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5440679"/>
              <a:ext cx="7229855" cy="4008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5664707"/>
              <a:ext cx="367283" cy="3749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3" y="5654039"/>
              <a:ext cx="7328915" cy="4008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5878067"/>
              <a:ext cx="367283" cy="3749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5867399"/>
              <a:ext cx="7132319" cy="4008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6091427"/>
              <a:ext cx="367283" cy="3749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4" y="6080759"/>
              <a:ext cx="7229855" cy="40081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39736" y="1289303"/>
            <a:ext cx="8644255" cy="506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rebuchet MS"/>
                <a:cs typeface="Trebuchet MS"/>
              </a:rPr>
              <a:t>Obtener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primer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elemento: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Dado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programa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debe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escribir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números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1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30, debe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coger</a:t>
            </a:r>
            <a:r>
              <a:rPr sz="1600" dirty="0">
                <a:latin typeface="Trebuchet MS"/>
                <a:cs typeface="Trebuchet MS"/>
              </a:rPr>
              <a:t> 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1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primer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elemento.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principio,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sumado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nada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todavía,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suma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final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es </a:t>
            </a:r>
            <a:r>
              <a:rPr sz="1600" spc="-5" dirty="0">
                <a:latin typeface="Trebuchet MS"/>
                <a:cs typeface="Trebuchet MS"/>
              </a:rPr>
              <a:t>0.</a:t>
            </a:r>
            <a:endParaRPr sz="1600">
              <a:latin typeface="Trebuchet MS"/>
              <a:cs typeface="Trebuchet MS"/>
            </a:endParaRPr>
          </a:p>
          <a:p>
            <a:pPr marL="299085" marR="7747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Mientras</a:t>
            </a:r>
            <a:r>
              <a:rPr sz="1800" b="1" dirty="0">
                <a:latin typeface="Trebuchet MS"/>
                <a:cs typeface="Trebuchet MS"/>
              </a:rPr>
              <a:t> no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final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hacer</a:t>
            </a:r>
            <a:r>
              <a:rPr sz="1800" spc="-5" dirty="0">
                <a:latin typeface="Trebuchet MS"/>
                <a:cs typeface="Trebuchet MS"/>
              </a:rPr>
              <a:t>: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Mientras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“i”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sea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inferior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31,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hará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una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vuelta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más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</a:t>
            </a:r>
            <a:r>
              <a:rPr sz="1600" dirty="0">
                <a:latin typeface="Trebuchet MS"/>
                <a:cs typeface="Trebuchet MS"/>
              </a:rPr>
              <a:t> 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bucle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imprimiendo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“i”,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consiguiendo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así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número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1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30, porque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final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llega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cuando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31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así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mientras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“i”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sea menor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31,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habrá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llegado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final.</a:t>
            </a:r>
            <a:endParaRPr sz="1600">
              <a:latin typeface="Trebuchet MS"/>
              <a:cs typeface="Trebuchet MS"/>
            </a:endParaRPr>
          </a:p>
          <a:p>
            <a:pPr marL="299085" marR="69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45" dirty="0">
                <a:latin typeface="Trebuchet MS"/>
                <a:cs typeface="Trebuchet MS"/>
              </a:rPr>
              <a:t>Tratar</a:t>
            </a:r>
            <a:r>
              <a:rPr sz="1800" b="1" spc="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elemento: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¿</a:t>
            </a:r>
            <a:r>
              <a:rPr sz="1600" spc="-5" dirty="0">
                <a:latin typeface="Trebuchet MS"/>
                <a:cs typeface="Trebuchet MS"/>
              </a:rPr>
              <a:t>Qué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número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debemos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escribir?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tratamiento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debe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realizar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escritura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pantalla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“”i. </a:t>
            </a:r>
            <a:r>
              <a:rPr sz="1600" spc="-30" dirty="0">
                <a:latin typeface="Trebuchet MS"/>
                <a:cs typeface="Trebuchet MS"/>
              </a:rPr>
              <a:t>Por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otro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lado,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debe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ir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calculando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sumas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parciales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todos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números.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Esto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hace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“suma”</a:t>
            </a:r>
            <a:endParaRPr sz="1600">
              <a:latin typeface="Trebuchet MS"/>
              <a:cs typeface="Trebuchet MS"/>
            </a:endParaRPr>
          </a:p>
          <a:p>
            <a:pPr marL="299085" marR="110489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rebuchet MS"/>
                <a:cs typeface="Trebuchet MS"/>
              </a:rPr>
              <a:t>Obtener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siguiente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elemento:</a:t>
            </a:r>
            <a:r>
              <a:rPr sz="1800" b="1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Una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vez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realizado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tratamiento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para</a:t>
            </a:r>
            <a:r>
              <a:rPr sz="1600" dirty="0">
                <a:latin typeface="Trebuchet MS"/>
                <a:cs typeface="Trebuchet MS"/>
              </a:rPr>
              <a:t> 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elemento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actual (escribir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actual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“i”),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incrementamos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para,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siguiente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vuelta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bucle,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realizar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tratamiento,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quedarnos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un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bucle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infinito.</a:t>
            </a:r>
            <a:endParaRPr sz="1600">
              <a:latin typeface="Trebuchet MS"/>
              <a:cs typeface="Trebuchet MS"/>
            </a:endParaRPr>
          </a:p>
          <a:p>
            <a:pPr marL="299085" marR="25654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5" dirty="0">
                <a:latin typeface="Trebuchet MS"/>
                <a:cs typeface="Trebuchet MS"/>
              </a:rPr>
              <a:t>Tratamiento</a:t>
            </a:r>
            <a:r>
              <a:rPr sz="1800" b="1" spc="-5" dirty="0">
                <a:latin typeface="Trebuchet MS"/>
                <a:cs typeface="Trebuchet MS"/>
              </a:rPr>
              <a:t> final: </a:t>
            </a:r>
            <a:r>
              <a:rPr sz="1600" spc="-5" dirty="0">
                <a:latin typeface="Trebuchet MS"/>
                <a:cs typeface="Trebuchet MS"/>
              </a:rPr>
              <a:t>Cuando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finalizado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bucle, hay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escribir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valor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suma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que se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calculando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durante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ejecución.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i++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o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i=i+1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es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muy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común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en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los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bucles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y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significa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“hacer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un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paso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más”.</a:t>
            </a:r>
            <a:endParaRPr sz="1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¿Qué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incremento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necesitaríamos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si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solo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quisiéramos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imprimir</a:t>
            </a:r>
            <a:r>
              <a:rPr sz="1400" b="1" spc="2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los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impares?</a:t>
            </a:r>
            <a:endParaRPr sz="1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las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variables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del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tipo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“i”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también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se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les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llama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“contadores”.</a:t>
            </a:r>
            <a:endParaRPr sz="1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las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variables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del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tipo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“suma”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también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se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les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llama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“acumuladores”.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88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15" dirty="0"/>
              <a:t> </a:t>
            </a:r>
            <a:r>
              <a:rPr spc="-10" dirty="0"/>
              <a:t>algorítmico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búsqueda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7051" y="2609088"/>
            <a:ext cx="8100059" cy="401320"/>
            <a:chOff x="797051" y="2609088"/>
            <a:chExt cx="8100059" cy="401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2621280"/>
              <a:ext cx="367283" cy="3733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2609088"/>
              <a:ext cx="7821167" cy="4008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9736" y="1552374"/>
            <a:ext cx="8637905" cy="455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Este</a:t>
            </a:r>
            <a:r>
              <a:rPr sz="1800" dirty="0">
                <a:latin typeface="Trebuchet MS"/>
                <a:cs typeface="Trebuchet MS"/>
              </a:rPr>
              <a:t> esquema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aplica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aquellos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encontrar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elemento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conjunto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muchos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elementos,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 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elemento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</a:t>
            </a:r>
            <a:r>
              <a:rPr sz="1800" dirty="0">
                <a:latin typeface="Trebuchet MS"/>
                <a:cs typeface="Trebuchet MS"/>
              </a:rPr>
              <a:t> buscando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ellos,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indicar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Por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ejemplo,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calcular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si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un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número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es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una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de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las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Consolas"/>
                <a:cs typeface="Consolas"/>
              </a:rPr>
              <a:t>10</a:t>
            </a:r>
            <a:r>
              <a:rPr sz="1400" b="1" spc="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primeras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potencias</a:t>
            </a:r>
            <a:r>
              <a:rPr sz="1400" b="1" spc="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de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Consolas"/>
                <a:cs typeface="Consolas"/>
              </a:rPr>
              <a:t>2.</a:t>
            </a:r>
            <a:endParaRPr sz="14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F81BD"/>
              </a:buClr>
              <a:buFont typeface="Wingdings"/>
              <a:buChar char=""/>
            </a:pPr>
            <a:endParaRPr sz="145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estructura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esquema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siguiente: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Obtener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primer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elemento</a:t>
            </a:r>
            <a:endParaRPr sz="1800">
              <a:latin typeface="Consolas"/>
              <a:cs typeface="Consolas"/>
            </a:endParaRPr>
          </a:p>
          <a:p>
            <a:pPr marL="1841500" marR="2814955" indent="-9144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Mientras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no_final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</a:t>
            </a:r>
            <a:r>
              <a:rPr sz="1800" spc="-5" dirty="0">
                <a:latin typeface="Consolas"/>
                <a:cs typeface="Consolas"/>
              </a:rPr>
              <a:t> no_encontrado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hacer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Obtener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siguiente elemento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Fin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mientras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encontrado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entonces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Tratamiento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encontrado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Sino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Tratamiento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encontrado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Fsi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1264"/>
            <a:ext cx="11009630" cy="5126990"/>
            <a:chOff x="0" y="1731264"/>
            <a:chExt cx="11009630" cy="5126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1731264"/>
              <a:ext cx="6152387" cy="44104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300" y="2051300"/>
              <a:ext cx="2832100" cy="8255"/>
            </a:xfrm>
            <a:custGeom>
              <a:avLst/>
              <a:gdLst/>
              <a:ahLst/>
              <a:cxnLst/>
              <a:rect l="l" t="t" r="r" b="b"/>
              <a:pathLst>
                <a:path w="2832100" h="8255">
                  <a:moveTo>
                    <a:pt x="0" y="7797"/>
                  </a:moveTo>
                  <a:lnTo>
                    <a:pt x="283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8" y="202096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098" y="0"/>
                  </a:moveTo>
                  <a:lnTo>
                    <a:pt x="0" y="38303"/>
                  </a:lnTo>
                  <a:lnTo>
                    <a:pt x="76301" y="76200"/>
                  </a:lnTo>
                  <a:lnTo>
                    <a:pt x="76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36" y="5969507"/>
              <a:ext cx="5565647" cy="8884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" y="6164579"/>
              <a:ext cx="4977383" cy="4983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3740" y="5990844"/>
              <a:ext cx="5565635" cy="8671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6185915"/>
              <a:ext cx="4977383" cy="4770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12293" y="2747775"/>
              <a:ext cx="1088390" cy="633095"/>
            </a:xfrm>
            <a:custGeom>
              <a:avLst/>
              <a:gdLst/>
              <a:ahLst/>
              <a:cxnLst/>
              <a:rect l="l" t="t" r="r" b="b"/>
              <a:pathLst>
                <a:path w="1088389" h="633095">
                  <a:moveTo>
                    <a:pt x="0" y="632739"/>
                  </a:moveTo>
                  <a:lnTo>
                    <a:pt x="10881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0" y="3341197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46723" y="0"/>
                  </a:moveTo>
                  <a:lnTo>
                    <a:pt x="0" y="71234"/>
                  </a:lnTo>
                  <a:lnTo>
                    <a:pt x="85026" y="65874"/>
                  </a:lnTo>
                  <a:lnTo>
                    <a:pt x="46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2300" y="3936517"/>
              <a:ext cx="3213100" cy="1905"/>
            </a:xfrm>
            <a:custGeom>
              <a:avLst/>
              <a:gdLst/>
              <a:ahLst/>
              <a:cxnLst/>
              <a:rect l="l" t="t" r="r" b="b"/>
              <a:pathLst>
                <a:path w="3213100" h="1904">
                  <a:moveTo>
                    <a:pt x="0" y="0"/>
                  </a:moveTo>
                  <a:lnTo>
                    <a:pt x="3213100" y="12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8798" y="389841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12" y="0"/>
                  </a:moveTo>
                  <a:lnTo>
                    <a:pt x="0" y="38074"/>
                  </a:lnTo>
                  <a:lnTo>
                    <a:pt x="76187" y="76200"/>
                  </a:lnTo>
                  <a:lnTo>
                    <a:pt x="76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8500" y="4343400"/>
              <a:ext cx="3060700" cy="0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01" y="4305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8520" y="4730497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0" y="0"/>
                  </a:moveTo>
                  <a:lnTo>
                    <a:pt x="12242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5021" y="4692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8559" y="5586984"/>
              <a:ext cx="675640" cy="0"/>
            </a:xfrm>
            <a:custGeom>
              <a:avLst/>
              <a:gdLst/>
              <a:ahLst/>
              <a:cxnLst/>
              <a:rect l="l" t="t" r="r" b="b"/>
              <a:pathLst>
                <a:path w="675640">
                  <a:moveTo>
                    <a:pt x="0" y="0"/>
                  </a:moveTo>
                  <a:lnTo>
                    <a:pt x="6755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5061" y="55488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1759" y="3160775"/>
              <a:ext cx="1713864" cy="227965"/>
            </a:xfrm>
            <a:custGeom>
              <a:avLst/>
              <a:gdLst/>
              <a:ahLst/>
              <a:cxnLst/>
              <a:rect l="l" t="t" r="r" b="b"/>
              <a:pathLst>
                <a:path w="1713864" h="227964">
                  <a:moveTo>
                    <a:pt x="1713776" y="0"/>
                  </a:moveTo>
                  <a:lnTo>
                    <a:pt x="0" y="2278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8813" y="3349194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5" h="75564">
                  <a:moveTo>
                    <a:pt x="70510" y="0"/>
                  </a:moveTo>
                  <a:lnTo>
                    <a:pt x="0" y="47815"/>
                  </a:lnTo>
                  <a:lnTo>
                    <a:pt x="80556" y="75539"/>
                  </a:lnTo>
                  <a:lnTo>
                    <a:pt x="70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1447" y="5157215"/>
              <a:ext cx="3060700" cy="0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7949" y="51191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30" dirty="0"/>
              <a:t> </a:t>
            </a:r>
            <a:r>
              <a:rPr spc="-10" dirty="0"/>
              <a:t>algorítmico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recorrido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9734" y="1243167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Algoritmo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resultante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Obtener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primer</a:t>
            </a:r>
            <a:r>
              <a:rPr spc="-10" dirty="0"/>
              <a:t> </a:t>
            </a:r>
            <a:r>
              <a:rPr spc="-5" dirty="0"/>
              <a:t>elemento</a:t>
            </a:r>
          </a:p>
          <a:p>
            <a:pPr marL="826135">
              <a:lnSpc>
                <a:spcPct val="100000"/>
              </a:lnSpc>
              <a:spcBef>
                <a:spcPts val="50"/>
              </a:spcBef>
            </a:pPr>
            <a:endParaRPr sz="2500"/>
          </a:p>
          <a:p>
            <a:pPr marL="979169" marR="1508760" indent="-52069">
              <a:lnSpc>
                <a:spcPct val="101099"/>
              </a:lnSpc>
            </a:pPr>
            <a:r>
              <a:rPr spc="-10" dirty="0"/>
              <a:t>Mientras</a:t>
            </a:r>
            <a:r>
              <a:rPr spc="-5" dirty="0"/>
              <a:t> </a:t>
            </a:r>
            <a:r>
              <a:rPr dirty="0"/>
              <a:t>no</a:t>
            </a:r>
            <a:r>
              <a:rPr spc="10" dirty="0"/>
              <a:t> </a:t>
            </a:r>
            <a:r>
              <a:rPr dirty="0"/>
              <a:t>sea</a:t>
            </a:r>
            <a:r>
              <a:rPr spc="-10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spc="-5" dirty="0"/>
              <a:t>final</a:t>
            </a:r>
            <a:r>
              <a:rPr spc="5" dirty="0"/>
              <a:t> </a:t>
            </a:r>
            <a:r>
              <a:rPr spc="-5" dirty="0"/>
              <a:t>(pow(base,</a:t>
            </a:r>
            <a:r>
              <a:rPr spc="30" dirty="0"/>
              <a:t> </a:t>
            </a:r>
            <a:r>
              <a:rPr spc="-5" dirty="0"/>
              <a:t>exp.) </a:t>
            </a:r>
            <a:r>
              <a:rPr dirty="0"/>
              <a:t>=</a:t>
            </a:r>
            <a:r>
              <a:rPr spc="5" dirty="0"/>
              <a:t> </a:t>
            </a:r>
            <a:r>
              <a:rPr spc="-5" dirty="0"/>
              <a:t>base</a:t>
            </a:r>
            <a:r>
              <a:rPr sz="1800" spc="-7" baseline="25462" dirty="0"/>
              <a:t>exponente</a:t>
            </a:r>
            <a:r>
              <a:rPr sz="1800" spc="-5" dirty="0"/>
              <a:t>) </a:t>
            </a:r>
            <a:r>
              <a:rPr sz="1800" spc="-395" dirty="0"/>
              <a:t> </a:t>
            </a:r>
            <a:r>
              <a:rPr sz="1800" dirty="0"/>
              <a:t>y</a:t>
            </a:r>
            <a:r>
              <a:rPr sz="1800" spc="-5" dirty="0"/>
              <a:t> </a:t>
            </a:r>
            <a:r>
              <a:rPr sz="1800" dirty="0"/>
              <a:t>no</a:t>
            </a:r>
            <a:r>
              <a:rPr sz="1800" spc="10" dirty="0"/>
              <a:t> </a:t>
            </a:r>
            <a:r>
              <a:rPr sz="1800" spc="-5" dirty="0"/>
              <a:t>lo</a:t>
            </a:r>
            <a:r>
              <a:rPr sz="1800" spc="5" dirty="0"/>
              <a:t> </a:t>
            </a:r>
            <a:r>
              <a:rPr sz="1800" spc="-10" dirty="0"/>
              <a:t>hayamos encontrado</a:t>
            </a:r>
            <a:r>
              <a:rPr sz="1800" spc="5" dirty="0"/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/>
              <a:t>continuar</a:t>
            </a:r>
            <a:endParaRPr sz="18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endParaRPr sz="2000"/>
          </a:p>
          <a:p>
            <a:pPr marL="2896235" marR="548640" indent="-10160">
              <a:lnSpc>
                <a:spcPct val="148000"/>
              </a:lnSpc>
              <a:spcBef>
                <a:spcPts val="1470"/>
              </a:spcBef>
            </a:pPr>
            <a:r>
              <a:rPr spc="-10" dirty="0"/>
              <a:t>Obtener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spc="-10" dirty="0"/>
              <a:t>siguiente</a:t>
            </a:r>
            <a:r>
              <a:rPr spc="15" dirty="0"/>
              <a:t> </a:t>
            </a:r>
            <a:r>
              <a:rPr spc="-5" dirty="0"/>
              <a:t>elemento</a:t>
            </a:r>
            <a:r>
              <a:rPr dirty="0"/>
              <a:t> </a:t>
            </a:r>
            <a:r>
              <a:rPr spc="-10" dirty="0"/>
              <a:t>potencia</a:t>
            </a:r>
            <a:r>
              <a:rPr spc="25" dirty="0"/>
              <a:t> </a:t>
            </a:r>
            <a:r>
              <a:rPr dirty="0"/>
              <a:t>de 2 </a:t>
            </a:r>
            <a:r>
              <a:rPr spc="-390" dirty="0"/>
              <a:t> </a:t>
            </a:r>
            <a:r>
              <a:rPr dirty="0"/>
              <a:t>Si</a:t>
            </a:r>
            <a:r>
              <a:rPr spc="-10" dirty="0"/>
              <a:t> </a:t>
            </a:r>
            <a:r>
              <a:rPr spc="-5" dirty="0"/>
              <a:t>lo</a:t>
            </a:r>
            <a:r>
              <a:rPr spc="10" dirty="0"/>
              <a:t> </a:t>
            </a:r>
            <a:r>
              <a:rPr spc="-5" dirty="0"/>
              <a:t>hemos</a:t>
            </a:r>
            <a:r>
              <a:rPr spc="5" dirty="0"/>
              <a:t> </a:t>
            </a:r>
            <a:r>
              <a:rPr spc="-10" dirty="0"/>
              <a:t>encontrado…</a:t>
            </a:r>
          </a:p>
          <a:p>
            <a:pPr marL="4930775">
              <a:lnSpc>
                <a:spcPct val="100000"/>
              </a:lnSpc>
              <a:spcBef>
                <a:spcPts val="969"/>
              </a:spcBef>
            </a:pPr>
            <a:r>
              <a:rPr spc="-10" dirty="0"/>
              <a:t>…tratamiento</a:t>
            </a:r>
            <a:r>
              <a:rPr spc="-45" dirty="0"/>
              <a:t> </a:t>
            </a:r>
            <a:r>
              <a:rPr spc="-10" dirty="0"/>
              <a:t>encontrado</a:t>
            </a:r>
          </a:p>
          <a:p>
            <a:pPr marL="2099310">
              <a:lnSpc>
                <a:spcPct val="100000"/>
              </a:lnSpc>
              <a:spcBef>
                <a:spcPts val="1115"/>
              </a:spcBef>
            </a:pPr>
            <a:r>
              <a:rPr dirty="0"/>
              <a:t>Si</a:t>
            </a:r>
            <a:r>
              <a:rPr spc="-15" dirty="0"/>
              <a:t> </a:t>
            </a:r>
            <a:r>
              <a:rPr dirty="0"/>
              <a:t>NO</a:t>
            </a:r>
            <a:r>
              <a:rPr spc="-5" dirty="0"/>
              <a:t> lo</a:t>
            </a:r>
            <a:r>
              <a:rPr dirty="0"/>
              <a:t> </a:t>
            </a:r>
            <a:r>
              <a:rPr spc="-5" dirty="0"/>
              <a:t>hemos</a:t>
            </a:r>
            <a:r>
              <a:rPr spc="-20" dirty="0"/>
              <a:t> </a:t>
            </a:r>
            <a:r>
              <a:rPr spc="-10" dirty="0"/>
              <a:t>encontrado…</a:t>
            </a:r>
          </a:p>
          <a:p>
            <a:pPr marL="4831715">
              <a:lnSpc>
                <a:spcPct val="100000"/>
              </a:lnSpc>
              <a:spcBef>
                <a:spcPts val="1040"/>
              </a:spcBef>
            </a:pPr>
            <a:r>
              <a:rPr spc="-10" dirty="0"/>
              <a:t>…tratamiento</a:t>
            </a:r>
            <a:r>
              <a:rPr spc="-45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spc="-10" dirty="0"/>
              <a:t>encontrado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88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15" dirty="0"/>
              <a:t> </a:t>
            </a:r>
            <a:r>
              <a:rPr spc="-10" dirty="0"/>
              <a:t>algorítmico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búsqueda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836" y="1563623"/>
            <a:ext cx="871410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spc="-5" dirty="0">
                <a:latin typeface="Trebuchet MS"/>
                <a:cs typeface="Trebuchet MS"/>
              </a:rPr>
              <a:t>Obtener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 primer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elemento: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potencia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</a:t>
            </a:r>
            <a:r>
              <a:rPr sz="1800" spc="-7" baseline="25462" dirty="0">
                <a:latin typeface="Trebuchet MS"/>
                <a:cs typeface="Trebuchet MS"/>
              </a:rPr>
              <a:t>0</a:t>
            </a:r>
            <a:r>
              <a:rPr sz="1800" spc="-5" dirty="0">
                <a:latin typeface="Trebuchet MS"/>
                <a:cs typeface="Trebuchet MS"/>
              </a:rPr>
              <a:t>=1.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387985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dirty="0">
                <a:latin typeface="Trebuchet MS"/>
                <a:cs typeface="Trebuchet MS"/>
              </a:rPr>
              <a:t>Final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Llegaremos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final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algoritmo cuando i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igual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</a:t>
            </a:r>
            <a:r>
              <a:rPr sz="1800" spc="-7" baseline="25462" dirty="0">
                <a:latin typeface="Trebuchet MS"/>
                <a:cs typeface="Trebuchet MS"/>
              </a:rPr>
              <a:t>10</a:t>
            </a:r>
            <a:r>
              <a:rPr sz="1800" spc="-5" dirty="0">
                <a:latin typeface="Trebuchet MS"/>
                <a:cs typeface="Trebuchet MS"/>
              </a:rPr>
              <a:t>=1024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387985" marR="919480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spc="-10" dirty="0">
                <a:latin typeface="Trebuchet MS"/>
                <a:cs typeface="Trebuchet MS"/>
              </a:rPr>
              <a:t>Encontrado: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número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introducido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variable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</a:t>
            </a:r>
            <a:r>
              <a:rPr sz="1800" i="1" spc="-5" dirty="0">
                <a:latin typeface="Trebuchet MS"/>
                <a:cs typeface="Trebuchet MS"/>
              </a:rPr>
              <a:t>num”</a:t>
            </a:r>
            <a:r>
              <a:rPr sz="1800" i="1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igual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potencia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2, entonces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hemos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hemos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encontrado.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387985" marR="43180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spc="-5" dirty="0">
                <a:latin typeface="Trebuchet MS"/>
                <a:cs typeface="Trebuchet MS"/>
              </a:rPr>
              <a:t>Obtener</a:t>
            </a:r>
            <a:r>
              <a:rPr sz="1800" b="1" spc="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siguiente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elemento: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Para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obtener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siguiente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potencia,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multiplicamos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potencia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actual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387985" marR="41275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spc="-25" dirty="0">
                <a:latin typeface="Trebuchet MS"/>
                <a:cs typeface="Trebuchet MS"/>
              </a:rPr>
              <a:t>Tratamiento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encontrado: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Mostramos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mensaje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 encontramos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</a:t>
            </a:r>
            <a:r>
              <a:rPr sz="1800" i="1" spc="-5" dirty="0">
                <a:latin typeface="Trebuchet MS"/>
                <a:cs typeface="Trebuchet MS"/>
              </a:rPr>
              <a:t>num</a:t>
            </a:r>
            <a:r>
              <a:rPr sz="1800" spc="-5" dirty="0">
                <a:latin typeface="Trebuchet MS"/>
                <a:cs typeface="Trebuchet MS"/>
              </a:rPr>
              <a:t>”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potencias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387985" marR="4787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1800" b="1" spc="-25" dirty="0">
                <a:latin typeface="Trebuchet MS"/>
                <a:cs typeface="Trebuchet MS"/>
              </a:rPr>
              <a:t>Tratamiento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no</a:t>
            </a:r>
            <a:r>
              <a:rPr sz="1800" b="1" spc="-10" dirty="0">
                <a:latin typeface="Trebuchet MS"/>
                <a:cs typeface="Trebuchet MS"/>
              </a:rPr>
              <a:t> encontrado: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</a:t>
            </a:r>
            <a:r>
              <a:rPr sz="1800" spc="-5" dirty="0">
                <a:latin typeface="Trebuchet MS"/>
                <a:cs typeface="Trebuchet MS"/>
              </a:rPr>
              <a:t> caso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contrario,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mostraremos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mensaje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informando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usuario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encontrado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las 10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primeras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potencias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596" y="1182624"/>
            <a:ext cx="4169663" cy="567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 MT</vt:lpstr>
      <vt:lpstr>Calibri</vt:lpstr>
      <vt:lpstr>Consolas</vt:lpstr>
      <vt:lpstr>Times New Roman</vt:lpstr>
      <vt:lpstr>Trebuchet MS</vt:lpstr>
      <vt:lpstr>Wingdings</vt:lpstr>
      <vt:lpstr>Office Theme</vt:lpstr>
      <vt:lpstr>Recorrido y búsqueda</vt:lpstr>
      <vt:lpstr>Esquema algorítmico de recorrido</vt:lpstr>
      <vt:lpstr>Esquema algorítmico de recorrido</vt:lpstr>
      <vt:lpstr>Esquema algorítmico de recorrido</vt:lpstr>
      <vt:lpstr>Esquema algorítmico de búsqueda</vt:lpstr>
      <vt:lpstr>Esquema algorítmico de recorrido</vt:lpstr>
      <vt:lpstr>Esquema algorítmico de búsqueda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1</cp:revision>
  <dcterms:created xsi:type="dcterms:W3CDTF">2021-04-27T10:11:30Z</dcterms:created>
  <dcterms:modified xsi:type="dcterms:W3CDTF">2021-04-27T10:12:50Z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Google</vt:lpwstr>
  </property>
  <property fmtid="{D5CDD505-2E9C-101B-9397-08002B2CF9AE}" pid="4" name="LastSaved">
    <vt:filetime>2021-04-27T00:00:00Z</vt:filetime>
  </property>
</Properties>
</file>