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FAEAB-1A92-9A58-F349-9845916A2794}" v="12" dt="2023-03-13T15:24:19.8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91EFAEAB-1A92-9A58-F349-9845916A2794}"/>
    <pc:docChg chg="modSld">
      <pc:chgData name="Jordi Virgili Gomà" userId="S::jordi.virgili@udl.cat::15590814-2816-4d73-aa06-1e14496f9e19" providerId="AD" clId="Web-{91EFAEAB-1A92-9A58-F349-9845916A2794}" dt="2023-03-13T15:24:19.829" v="5" actId="20577"/>
      <pc:docMkLst>
        <pc:docMk/>
      </pc:docMkLst>
      <pc:sldChg chg="modSp">
        <pc:chgData name="Jordi Virgili Gomà" userId="S::jordi.virgili@udl.cat::15590814-2816-4d73-aa06-1e14496f9e19" providerId="AD" clId="Web-{91EFAEAB-1A92-9A58-F349-9845916A2794}" dt="2023-03-13T15:24:19.829" v="5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91EFAEAB-1A92-9A58-F349-9845916A2794}" dt="2023-03-13T15:24:19.829" v="5" actId="20577"/>
          <ac:spMkLst>
            <pc:docMk/>
            <pc:sldMk cId="0" sldId="256"/>
            <ac:spMk id="1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909" y="591134"/>
            <a:ext cx="1069218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8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96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6"/>
                </a:lnTo>
                <a:lnTo>
                  <a:pt x="449364" y="2845306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909" y="591134"/>
            <a:ext cx="1069218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927" y="1552702"/>
            <a:ext cx="11312144" cy="349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1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1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6" y="0"/>
            <a:ext cx="4773295" cy="6867525"/>
            <a:chOff x="7420356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8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3"/>
              <a:ext cx="4763770" cy="3176270"/>
            </a:xfrm>
            <a:custGeom>
              <a:avLst/>
              <a:gdLst/>
              <a:ahLst/>
              <a:cxnLst/>
              <a:rect l="l" t="t" r="r" b="b"/>
              <a:pathLst>
                <a:path w="4763770" h="3176270">
                  <a:moveTo>
                    <a:pt x="4763770" y="0"/>
                  </a:moveTo>
                  <a:lnTo>
                    <a:pt x="0" y="3175697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2" y="0"/>
                  </a:moveTo>
                  <a:lnTo>
                    <a:pt x="2042668" y="0"/>
                  </a:lnTo>
                  <a:lnTo>
                    <a:pt x="0" y="6857998"/>
                  </a:lnTo>
                  <a:lnTo>
                    <a:pt x="3006852" y="6857998"/>
                  </a:lnTo>
                  <a:lnTo>
                    <a:pt x="3006852" y="0"/>
                  </a:lnTo>
                  <a:close/>
                </a:path>
              </a:pathLst>
            </a:custGeom>
            <a:solidFill>
              <a:srgbClr val="92278F">
                <a:alpha val="3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244" y="0"/>
                  </a:moveTo>
                  <a:lnTo>
                    <a:pt x="0" y="0"/>
                  </a:lnTo>
                  <a:lnTo>
                    <a:pt x="1208024" y="6857998"/>
                  </a:lnTo>
                  <a:lnTo>
                    <a:pt x="2587244" y="6857998"/>
                  </a:lnTo>
                  <a:lnTo>
                    <a:pt x="2587244" y="0"/>
                  </a:lnTo>
                  <a:close/>
                </a:path>
              </a:pathLst>
            </a:custGeom>
            <a:solidFill>
              <a:srgbClr val="92278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59454" cy="3810000"/>
            </a:xfrm>
            <a:custGeom>
              <a:avLst/>
              <a:gdLst/>
              <a:ahLst/>
              <a:cxnLst/>
              <a:rect l="l" t="t" r="r" b="b"/>
              <a:pathLst>
                <a:path w="3259454" h="3810000">
                  <a:moveTo>
                    <a:pt x="3259454" y="0"/>
                  </a:moveTo>
                  <a:lnTo>
                    <a:pt x="0" y="3809998"/>
                  </a:lnTo>
                  <a:lnTo>
                    <a:pt x="3259454" y="3809998"/>
                  </a:lnTo>
                  <a:lnTo>
                    <a:pt x="3259454" y="0"/>
                  </a:lnTo>
                  <a:close/>
                </a:path>
              </a:pathLst>
            </a:custGeom>
            <a:solidFill>
              <a:srgbClr val="92278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8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0896" y="0"/>
                  </a:moveTo>
                  <a:lnTo>
                    <a:pt x="0" y="0"/>
                  </a:lnTo>
                  <a:lnTo>
                    <a:pt x="2467355" y="6857998"/>
                  </a:lnTo>
                  <a:lnTo>
                    <a:pt x="2850896" y="6857998"/>
                  </a:lnTo>
                  <a:lnTo>
                    <a:pt x="2850896" y="0"/>
                  </a:lnTo>
                  <a:close/>
                </a:path>
              </a:pathLst>
            </a:custGeom>
            <a:solidFill>
              <a:srgbClr val="6C1C6B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574" y="0"/>
                  </a:moveTo>
                  <a:lnTo>
                    <a:pt x="1018921" y="0"/>
                  </a:lnTo>
                  <a:lnTo>
                    <a:pt x="0" y="6857998"/>
                  </a:lnTo>
                  <a:lnTo>
                    <a:pt x="1290574" y="6857998"/>
                  </a:lnTo>
                  <a:lnTo>
                    <a:pt x="1290574" y="0"/>
                  </a:lnTo>
                  <a:close/>
                </a:path>
              </a:pathLst>
            </a:custGeom>
            <a:solidFill>
              <a:srgbClr val="6C1C6B">
                <a:alpha val="6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96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521" y="0"/>
                  </a:moveTo>
                  <a:lnTo>
                    <a:pt x="0" y="0"/>
                  </a:lnTo>
                  <a:lnTo>
                    <a:pt x="1107185" y="6857998"/>
                  </a:lnTo>
                  <a:lnTo>
                    <a:pt x="1247521" y="6857998"/>
                  </a:lnTo>
                  <a:lnTo>
                    <a:pt x="1247521" y="0"/>
                  </a:lnTo>
                  <a:close/>
                </a:path>
              </a:pathLst>
            </a:custGeom>
            <a:solidFill>
              <a:srgbClr val="48124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353" y="0"/>
                  </a:moveTo>
                  <a:lnTo>
                    <a:pt x="0" y="3267242"/>
                  </a:lnTo>
                  <a:lnTo>
                    <a:pt x="1816353" y="3267242"/>
                  </a:lnTo>
                  <a:lnTo>
                    <a:pt x="1816353" y="0"/>
                  </a:lnTo>
                  <a:close/>
                </a:path>
              </a:pathLst>
            </a:custGeom>
            <a:solidFill>
              <a:srgbClr val="481246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99997" y="1843278"/>
            <a:ext cx="7821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/>
              <a:t>Transformaciones</a:t>
            </a:r>
            <a:r>
              <a:rPr sz="5400" spc="-30"/>
              <a:t> </a:t>
            </a:r>
            <a:r>
              <a:rPr sz="5400" spc="-15"/>
              <a:t>básicas</a:t>
            </a:r>
            <a:endParaRPr sz="5400"/>
          </a:p>
        </p:txBody>
      </p:sp>
      <p:sp>
        <p:nvSpPr>
          <p:cNvPr id="14" name="object 14"/>
          <p:cNvSpPr txBox="1"/>
          <p:nvPr/>
        </p:nvSpPr>
        <p:spPr>
          <a:xfrm>
            <a:off x="3153536" y="3100832"/>
            <a:ext cx="4515485" cy="3308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000" spc="-5" err="1">
                <a:solidFill>
                  <a:srgbClr val="7E7E7E"/>
                </a:solidFill>
                <a:latin typeface="Trebuchet MS"/>
                <a:cs typeface="Trebuchet MS"/>
              </a:rPr>
              <a:t>DDTeC</a:t>
            </a:r>
            <a:r>
              <a:rPr sz="2000" spc="-4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spc="-5">
                <a:solidFill>
                  <a:srgbClr val="7E7E7E"/>
                </a:solidFill>
                <a:latin typeface="Trebuchet MS"/>
                <a:cs typeface="Trebuchet MS"/>
              </a:rPr>
              <a:t>20</a:t>
            </a:r>
            <a:r>
              <a:rPr lang="es-ES" sz="2000" spc="-5">
                <a:solidFill>
                  <a:srgbClr val="7E7E7E"/>
                </a:solidFill>
                <a:latin typeface="Trebuchet MS"/>
                <a:cs typeface="Trebuchet MS"/>
              </a:rPr>
              <a:t>22</a:t>
            </a:r>
            <a:r>
              <a:rPr sz="2000" spc="-5">
                <a:solidFill>
                  <a:srgbClr val="7E7E7E"/>
                </a:solidFill>
                <a:latin typeface="Trebuchet MS"/>
                <a:cs typeface="Trebuchet MS"/>
              </a:rPr>
              <a:t>/202</a:t>
            </a:r>
            <a:r>
              <a:rPr lang="es-ES" sz="2000" spc="-5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endParaRPr lang="es-ES"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004" y="4399788"/>
            <a:ext cx="1295400" cy="101803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6916" y="4399788"/>
            <a:ext cx="3628644" cy="10180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4079"/>
            <a:ext cx="12190730" cy="4693920"/>
            <a:chOff x="0" y="2164079"/>
            <a:chExt cx="12190730" cy="4693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627" y="2164079"/>
              <a:ext cx="7412735" cy="30175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8100" y="2261667"/>
              <a:ext cx="4532376" cy="45963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3171" y="2456687"/>
              <a:ext cx="3962400" cy="41529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097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Scale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5672" y="1609975"/>
            <a:ext cx="127744" cy="14482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194666" y="1511795"/>
            <a:ext cx="7404734" cy="398780"/>
            <a:chOff x="1194666" y="1511795"/>
            <a:chExt cx="7404734" cy="39878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4666" y="1611429"/>
              <a:ext cx="1474896" cy="1811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0236" y="1511795"/>
              <a:ext cx="534149" cy="3985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3428" y="1511795"/>
              <a:ext cx="5555741" cy="39853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97127" y="1548130"/>
            <a:ext cx="74955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Si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le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aplicamos</a:t>
            </a:r>
            <a:r>
              <a:rPr sz="1400" b="1" spc="2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FF0000"/>
                </a:solidFill>
                <a:latin typeface="Consolas"/>
                <a:cs typeface="Consolas"/>
              </a:rPr>
              <a:t>dos</a:t>
            </a:r>
            <a:r>
              <a:rPr sz="1400" b="1" spc="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valores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de</a:t>
            </a:r>
            <a:r>
              <a:rPr sz="1400" b="1" spc="2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factor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2,8</a:t>
            </a:r>
            <a:r>
              <a:rPr sz="1400" b="1" spc="2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(280%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eje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x)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y</a:t>
            </a:r>
            <a:r>
              <a:rPr sz="1400" b="1" spc="2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1,8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(180%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eje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y)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848" y="5469737"/>
            <a:ext cx="5701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>
                <a:latin typeface="Trebuchet MS"/>
                <a:cs typeface="Trebuchet MS"/>
              </a:rPr>
              <a:t>El </a:t>
            </a:r>
            <a:r>
              <a:rPr sz="1800" spc="-5">
                <a:latin typeface="Trebuchet MS"/>
                <a:cs typeface="Trebuchet MS"/>
              </a:rPr>
              <a:t>borde </a:t>
            </a:r>
            <a:r>
              <a:rPr sz="1800">
                <a:latin typeface="Trebuchet MS"/>
                <a:cs typeface="Trebuchet MS"/>
              </a:rPr>
              <a:t>de la </a:t>
            </a:r>
            <a:r>
              <a:rPr sz="1800" spc="-5">
                <a:latin typeface="Trebuchet MS"/>
                <a:cs typeface="Trebuchet MS"/>
              </a:rPr>
              <a:t>figura </a:t>
            </a:r>
            <a:r>
              <a:rPr sz="1800">
                <a:latin typeface="Trebuchet MS"/>
                <a:cs typeface="Trebuchet MS"/>
              </a:rPr>
              <a:t>se </a:t>
            </a:r>
            <a:r>
              <a:rPr sz="1800" spc="-5">
                <a:latin typeface="Trebuchet MS"/>
                <a:cs typeface="Trebuchet MS"/>
              </a:rPr>
              <a:t>ve afectado por </a:t>
            </a:r>
            <a:r>
              <a:rPr sz="1800">
                <a:latin typeface="Trebuchet MS"/>
                <a:cs typeface="Trebuchet MS"/>
              </a:rPr>
              <a:t>la </a:t>
            </a:r>
            <a:r>
              <a:rPr sz="1800" spc="-5">
                <a:latin typeface="Trebuchet MS"/>
                <a:cs typeface="Trebuchet MS"/>
              </a:rPr>
              <a:t>escala, </a:t>
            </a:r>
            <a:r>
              <a:rPr sz="1800">
                <a:latin typeface="Trebuchet MS"/>
                <a:cs typeface="Trebuchet MS"/>
              </a:rPr>
              <a:t>se </a:t>
            </a:r>
            <a:r>
              <a:rPr sz="1800" spc="-53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puede</a:t>
            </a:r>
            <a:r>
              <a:rPr sz="1800" spc="-2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modificar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con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la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función</a:t>
            </a:r>
            <a:r>
              <a:rPr sz="1800" spc="15">
                <a:latin typeface="Trebuchet MS"/>
                <a:cs typeface="Trebuchet MS"/>
              </a:rPr>
              <a:t> </a:t>
            </a:r>
            <a:r>
              <a:rPr sz="1800" spc="-10">
                <a:latin typeface="Trebuchet MS"/>
                <a:cs typeface="Trebuchet MS"/>
              </a:rPr>
              <a:t>strokeWeight()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920228" y="2814827"/>
            <a:ext cx="2073910" cy="1228725"/>
            <a:chOff x="7920228" y="2814827"/>
            <a:chExt cx="2073910" cy="1228725"/>
          </a:xfrm>
        </p:grpSpPr>
        <p:sp>
          <p:nvSpPr>
            <p:cNvPr id="15" name="object 15"/>
            <p:cNvSpPr/>
            <p:nvPr/>
          </p:nvSpPr>
          <p:spPr>
            <a:xfrm>
              <a:off x="8590788" y="2843783"/>
              <a:ext cx="1398905" cy="676275"/>
            </a:xfrm>
            <a:custGeom>
              <a:avLst/>
              <a:gdLst/>
              <a:ahLst/>
              <a:cxnLst/>
              <a:rect l="l" t="t" r="r" b="b"/>
              <a:pathLst>
                <a:path w="1398904" h="676275">
                  <a:moveTo>
                    <a:pt x="0" y="0"/>
                  </a:moveTo>
                  <a:lnTo>
                    <a:pt x="1398523" y="676148"/>
                  </a:lnTo>
                </a:path>
                <a:path w="1398904" h="676275">
                  <a:moveTo>
                    <a:pt x="7619" y="283463"/>
                  </a:moveTo>
                  <a:lnTo>
                    <a:pt x="629411" y="661288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20200" y="35052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762000" y="5334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F81B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24800" y="2819399"/>
              <a:ext cx="197485" cy="1214755"/>
            </a:xfrm>
            <a:custGeom>
              <a:avLst/>
              <a:gdLst/>
              <a:ahLst/>
              <a:cxnLst/>
              <a:rect l="l" t="t" r="r" b="b"/>
              <a:pathLst>
                <a:path w="197484" h="1214754">
                  <a:moveTo>
                    <a:pt x="0" y="0"/>
                  </a:moveTo>
                  <a:lnTo>
                    <a:pt x="197230" y="715263"/>
                  </a:lnTo>
                </a:path>
                <a:path w="197484" h="1214754">
                  <a:moveTo>
                    <a:pt x="0" y="304800"/>
                  </a:moveTo>
                  <a:lnTo>
                    <a:pt x="197230" y="1214755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9412" y="3125698"/>
              <a:ext cx="495325" cy="51361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292592" y="3145536"/>
              <a:ext cx="299085" cy="318135"/>
            </a:xfrm>
            <a:custGeom>
              <a:avLst/>
              <a:gdLst/>
              <a:ahLst/>
              <a:cxnLst/>
              <a:rect l="l" t="t" r="r" b="b"/>
              <a:pathLst>
                <a:path w="299084" h="318135">
                  <a:moveTo>
                    <a:pt x="206915" y="247278"/>
                  </a:moveTo>
                  <a:lnTo>
                    <a:pt x="179069" y="273303"/>
                  </a:lnTo>
                  <a:lnTo>
                    <a:pt x="298957" y="317753"/>
                  </a:lnTo>
                  <a:lnTo>
                    <a:pt x="282208" y="261238"/>
                  </a:lnTo>
                  <a:lnTo>
                    <a:pt x="219963" y="261238"/>
                  </a:lnTo>
                  <a:lnTo>
                    <a:pt x="206915" y="247278"/>
                  </a:lnTo>
                  <a:close/>
                </a:path>
                <a:path w="299084" h="318135">
                  <a:moveTo>
                    <a:pt x="234748" y="221264"/>
                  </a:moveTo>
                  <a:lnTo>
                    <a:pt x="206915" y="247278"/>
                  </a:lnTo>
                  <a:lnTo>
                    <a:pt x="219963" y="261238"/>
                  </a:lnTo>
                  <a:lnTo>
                    <a:pt x="247776" y="235203"/>
                  </a:lnTo>
                  <a:lnTo>
                    <a:pt x="234748" y="221264"/>
                  </a:lnTo>
                  <a:close/>
                </a:path>
                <a:path w="299084" h="318135">
                  <a:moveTo>
                    <a:pt x="262635" y="195199"/>
                  </a:moveTo>
                  <a:lnTo>
                    <a:pt x="234748" y="221264"/>
                  </a:lnTo>
                  <a:lnTo>
                    <a:pt x="247776" y="235203"/>
                  </a:lnTo>
                  <a:lnTo>
                    <a:pt x="219963" y="261238"/>
                  </a:lnTo>
                  <a:lnTo>
                    <a:pt x="282208" y="261238"/>
                  </a:lnTo>
                  <a:lnTo>
                    <a:pt x="262635" y="195199"/>
                  </a:lnTo>
                  <a:close/>
                </a:path>
                <a:path w="299084" h="318135">
                  <a:moveTo>
                    <a:pt x="27939" y="0"/>
                  </a:moveTo>
                  <a:lnTo>
                    <a:pt x="0" y="25908"/>
                  </a:lnTo>
                  <a:lnTo>
                    <a:pt x="206915" y="247278"/>
                  </a:lnTo>
                  <a:lnTo>
                    <a:pt x="234748" y="221264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404" y="1188719"/>
            <a:ext cx="7219315" cy="5148580"/>
            <a:chOff x="565404" y="1188719"/>
            <a:chExt cx="7219315" cy="5148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404" y="1188719"/>
              <a:ext cx="5553456" cy="25237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6215" y="3211017"/>
              <a:ext cx="3008376" cy="31136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1288" y="3406140"/>
              <a:ext cx="2438400" cy="254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4127" y="3310077"/>
              <a:ext cx="2886329" cy="30266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9200" y="3505199"/>
              <a:ext cx="2316479" cy="245668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097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Scale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45133" y="5481624"/>
            <a:ext cx="190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Trebuchet MS"/>
                <a:cs typeface="Trebuchet MS"/>
              </a:rPr>
              <a:t>Sin</a:t>
            </a:r>
            <a:r>
              <a:rPr sz="1800" spc="-75">
                <a:latin typeface="Trebuchet MS"/>
                <a:cs typeface="Trebuchet MS"/>
              </a:rPr>
              <a:t> </a:t>
            </a:r>
            <a:r>
              <a:rPr sz="1800" spc="-10">
                <a:latin typeface="Trebuchet MS"/>
                <a:cs typeface="Trebuchet MS"/>
              </a:rPr>
              <a:t>strokeWeight()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6332" y="5519420"/>
            <a:ext cx="198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Trebuchet MS"/>
                <a:cs typeface="Trebuchet MS"/>
              </a:rPr>
              <a:t>Con</a:t>
            </a:r>
            <a:r>
              <a:rPr sz="1800" spc="-60">
                <a:latin typeface="Trebuchet MS"/>
                <a:cs typeface="Trebuchet MS"/>
              </a:rPr>
              <a:t> </a:t>
            </a:r>
            <a:r>
              <a:rPr sz="1800" spc="-10">
                <a:latin typeface="Trebuchet MS"/>
                <a:cs typeface="Trebuchet MS"/>
              </a:rPr>
              <a:t>strokeWeight()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633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Combinar</a:t>
            </a:r>
            <a:r>
              <a:rPr spc="-70"/>
              <a:t> </a:t>
            </a:r>
            <a:r>
              <a:rPr spc="-10"/>
              <a:t>transformaciones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796" y="1673478"/>
            <a:ext cx="287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>
                <a:latin typeface="Trebuchet MS"/>
                <a:cs typeface="Trebuchet MS"/>
              </a:rPr>
              <a:t>1/</a:t>
            </a:r>
            <a:r>
              <a:rPr sz="1800" spc="-2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Dibujar</a:t>
            </a:r>
            <a:r>
              <a:rPr sz="1800" spc="-2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el</a:t>
            </a:r>
            <a:r>
              <a:rPr sz="1800" spc="-4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rectángulo.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90515" y="1484414"/>
            <a:ext cx="4608830" cy="4799330"/>
            <a:chOff x="4890515" y="1484414"/>
            <a:chExt cx="4608830" cy="47993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0515" y="1484414"/>
              <a:ext cx="4608703" cy="47990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5587" y="1679448"/>
              <a:ext cx="4038600" cy="42291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2590800"/>
            <a:ext cx="3017520" cy="23195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633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Combinar</a:t>
            </a:r>
            <a:r>
              <a:rPr spc="-70"/>
              <a:t> </a:t>
            </a:r>
            <a:r>
              <a:rPr spc="-10"/>
              <a:t>transformaciones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796" y="1673478"/>
            <a:ext cx="2395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>
                <a:latin typeface="Trebuchet MS"/>
                <a:cs typeface="Trebuchet MS"/>
              </a:rPr>
              <a:t>2/</a:t>
            </a:r>
            <a:r>
              <a:rPr sz="1800" spc="-114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Aplicar</a:t>
            </a:r>
            <a:r>
              <a:rPr sz="1800" spc="-3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translate.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86000"/>
            <a:ext cx="3352800" cy="280568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453128" y="1408163"/>
            <a:ext cx="4552315" cy="4741545"/>
            <a:chOff x="4453128" y="1408163"/>
            <a:chExt cx="4552315" cy="47415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128" y="1408163"/>
              <a:ext cx="4552187" cy="47411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200" y="1603247"/>
              <a:ext cx="3982211" cy="4171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633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Combinar</a:t>
            </a:r>
            <a:r>
              <a:rPr spc="-70"/>
              <a:t> </a:t>
            </a:r>
            <a:r>
              <a:rPr spc="-10"/>
              <a:t>transformaciones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796" y="1673478"/>
            <a:ext cx="2112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>
                <a:latin typeface="Trebuchet MS"/>
                <a:cs typeface="Trebuchet MS"/>
              </a:rPr>
              <a:t>3/</a:t>
            </a:r>
            <a:r>
              <a:rPr sz="1800" spc="-12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Aplicar</a:t>
            </a:r>
            <a:r>
              <a:rPr sz="1800" spc="-5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rotate.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995" y="2482595"/>
            <a:ext cx="3689604" cy="302971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780788" y="1679448"/>
            <a:ext cx="4009390" cy="5179060"/>
            <a:chOff x="4780788" y="1679448"/>
            <a:chExt cx="4009390" cy="51790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0788" y="5859775"/>
              <a:ext cx="4008882" cy="9982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6028" y="1679448"/>
              <a:ext cx="3980688" cy="4191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935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Combinar</a:t>
            </a:r>
            <a:r>
              <a:rPr spc="-45"/>
              <a:t> </a:t>
            </a:r>
            <a:r>
              <a:rPr spc="-10"/>
              <a:t>transformaciones</a:t>
            </a:r>
            <a:r>
              <a:rPr spc="-30"/>
              <a:t> </a:t>
            </a:r>
            <a:r>
              <a:t>- </a:t>
            </a:r>
            <a:r>
              <a:rPr spc="-5"/>
              <a:t>Ejemplos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1905000"/>
            <a:ext cx="3241548" cy="32766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57344" y="1405191"/>
            <a:ext cx="4494530" cy="4789805"/>
            <a:chOff x="4657344" y="1405191"/>
            <a:chExt cx="4494530" cy="47898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7344" y="1405191"/>
              <a:ext cx="4494276" cy="47898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2416" y="1600199"/>
              <a:ext cx="3924299" cy="42199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935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Combinar</a:t>
            </a:r>
            <a:r>
              <a:rPr spc="-45"/>
              <a:t> </a:t>
            </a:r>
            <a:r>
              <a:rPr spc="-10"/>
              <a:t>transformaciones</a:t>
            </a:r>
            <a:r>
              <a:rPr spc="-30"/>
              <a:t> </a:t>
            </a:r>
            <a:r>
              <a:t>- </a:t>
            </a:r>
            <a:r>
              <a:rPr spc="-5"/>
              <a:t>Ejemplos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616" y="1828800"/>
            <a:ext cx="3128772" cy="3429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10100" y="1481302"/>
            <a:ext cx="4541520" cy="4780915"/>
            <a:chOff x="4610100" y="1481302"/>
            <a:chExt cx="4541520" cy="47809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0100" y="1481302"/>
              <a:ext cx="4541520" cy="47807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5171" y="1676400"/>
              <a:ext cx="3971544" cy="4210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577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Combinar</a:t>
            </a:r>
            <a:r>
              <a:rPr spc="-55"/>
              <a:t> </a:t>
            </a:r>
            <a:r>
              <a:rPr spc="-10"/>
              <a:t>transformaciones</a:t>
            </a:r>
            <a:r>
              <a:rPr spc="-40"/>
              <a:t> </a:t>
            </a:r>
            <a:r>
              <a:t>-</a:t>
            </a:r>
            <a:r>
              <a:rPr spc="-5"/>
              <a:t> </a:t>
            </a:r>
            <a:r>
              <a:t>Efectos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5000"/>
            <a:ext cx="5623560" cy="3048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624828" y="1734286"/>
            <a:ext cx="4483735" cy="4817745"/>
            <a:chOff x="6624828" y="1734286"/>
            <a:chExt cx="4483735" cy="48177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4828" y="1734286"/>
              <a:ext cx="4483608" cy="48173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9900" y="1929383"/>
              <a:ext cx="3913632" cy="42473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577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Combinar</a:t>
            </a:r>
            <a:r>
              <a:rPr spc="-55"/>
              <a:t> </a:t>
            </a:r>
            <a:r>
              <a:rPr spc="-10"/>
              <a:t>transformaciones</a:t>
            </a:r>
            <a:r>
              <a:rPr spc="-40"/>
              <a:t> </a:t>
            </a:r>
            <a:r>
              <a:t>-</a:t>
            </a:r>
            <a:r>
              <a:rPr spc="-5"/>
              <a:t> </a:t>
            </a:r>
            <a:r>
              <a:t>Efectos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892807"/>
            <a:ext cx="5731764" cy="32004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624828" y="1405166"/>
            <a:ext cx="4483735" cy="4799330"/>
            <a:chOff x="6624828" y="1405166"/>
            <a:chExt cx="4483735" cy="47993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4828" y="1405166"/>
              <a:ext cx="4483608" cy="47990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9900" y="1600199"/>
              <a:ext cx="3913632" cy="422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8072" y="4276166"/>
            <a:ext cx="27908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>
                <a:solidFill>
                  <a:srgbClr val="6C1C6B"/>
                </a:solidFill>
                <a:latin typeface="Trebuchet MS"/>
                <a:cs typeface="Trebuchet MS"/>
              </a:rPr>
              <a:t>¡</a:t>
            </a:r>
            <a:r>
              <a:rPr sz="5400" spc="-10">
                <a:solidFill>
                  <a:srgbClr val="6C1C6B"/>
                </a:solidFill>
                <a:latin typeface="Trebuchet MS"/>
                <a:cs typeface="Trebuchet MS"/>
              </a:rPr>
              <a:t>G</a:t>
            </a:r>
            <a:r>
              <a:rPr sz="5400">
                <a:solidFill>
                  <a:srgbClr val="6C1C6B"/>
                </a:solidFill>
                <a:latin typeface="Trebuchet MS"/>
                <a:cs typeface="Trebuchet MS"/>
              </a:rPr>
              <a:t>r</a:t>
            </a:r>
            <a:r>
              <a:rPr sz="5400" spc="-10">
                <a:solidFill>
                  <a:srgbClr val="6C1C6B"/>
                </a:solidFill>
                <a:latin typeface="Trebuchet MS"/>
                <a:cs typeface="Trebuchet MS"/>
              </a:rPr>
              <a:t>a</a:t>
            </a:r>
            <a:r>
              <a:rPr sz="5400">
                <a:solidFill>
                  <a:srgbClr val="6C1C6B"/>
                </a:solidFill>
                <a:latin typeface="Trebuchet MS"/>
                <a:cs typeface="Trebuchet MS"/>
              </a:rPr>
              <a:t>c</a:t>
            </a:r>
            <a:r>
              <a:rPr sz="5400" spc="-5">
                <a:solidFill>
                  <a:srgbClr val="6C1C6B"/>
                </a:solidFill>
                <a:latin typeface="Trebuchet MS"/>
                <a:cs typeface="Trebuchet MS"/>
              </a:rPr>
              <a:t>ias!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203" y="797034"/>
            <a:ext cx="4368630" cy="49575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3637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Transformaciones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2814065"/>
            <a:ext cx="549719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11454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>
                <a:latin typeface="Trebuchet MS"/>
                <a:cs typeface="Trebuchet MS"/>
              </a:rPr>
              <a:t>El </a:t>
            </a:r>
            <a:r>
              <a:rPr sz="1800" spc="-5">
                <a:latin typeface="Trebuchet MS"/>
                <a:cs typeface="Trebuchet MS"/>
              </a:rPr>
              <a:t>sistema </a:t>
            </a:r>
            <a:r>
              <a:rPr sz="1800">
                <a:latin typeface="Trebuchet MS"/>
                <a:cs typeface="Trebuchet MS"/>
              </a:rPr>
              <a:t>de </a:t>
            </a:r>
            <a:r>
              <a:rPr sz="1800" spc="-5">
                <a:latin typeface="Trebuchet MS"/>
                <a:cs typeface="Trebuchet MS"/>
              </a:rPr>
              <a:t>coordenadas utilizado en </a:t>
            </a:r>
            <a:r>
              <a:rPr sz="1800">
                <a:latin typeface="Trebuchet MS"/>
                <a:cs typeface="Trebuchet MS"/>
              </a:rPr>
              <a:t>el </a:t>
            </a:r>
            <a:r>
              <a:rPr sz="1800" spc="-5">
                <a:latin typeface="Trebuchet MS"/>
                <a:cs typeface="Trebuchet MS"/>
              </a:rPr>
              <a:t>editor </a:t>
            </a:r>
            <a:r>
              <a:rPr sz="1800" spc="-53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web de </a:t>
            </a:r>
            <a:r>
              <a:rPr sz="1800">
                <a:latin typeface="Trebuchet MS"/>
                <a:cs typeface="Trebuchet MS"/>
              </a:rPr>
              <a:t>P5 </a:t>
            </a:r>
            <a:r>
              <a:rPr sz="1800" spc="-5">
                <a:latin typeface="Trebuchet MS"/>
                <a:cs typeface="Trebuchet MS"/>
              </a:rPr>
              <a:t>marca el origen de coordenadas en </a:t>
            </a:r>
            <a:r>
              <a:rPr sz="1800">
                <a:latin typeface="Trebuchet MS"/>
                <a:cs typeface="Trebuchet MS"/>
              </a:rPr>
              <a:t>la </a:t>
            </a:r>
            <a:r>
              <a:rPr sz="1800" spc="-53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esquina</a:t>
            </a:r>
            <a:r>
              <a:rPr sz="1800" spc="-2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superior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izquierda.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>
                <a:latin typeface="Trebuchet MS"/>
                <a:cs typeface="Trebuchet MS"/>
              </a:rPr>
              <a:t>Dicho </a:t>
            </a:r>
            <a:r>
              <a:rPr sz="1800">
                <a:latin typeface="Trebuchet MS"/>
                <a:cs typeface="Trebuchet MS"/>
              </a:rPr>
              <a:t>sistema </a:t>
            </a:r>
            <a:r>
              <a:rPr sz="1800" spc="-5">
                <a:latin typeface="Trebuchet MS"/>
                <a:cs typeface="Trebuchet MS"/>
              </a:rPr>
              <a:t>puede </a:t>
            </a:r>
            <a:r>
              <a:rPr sz="1800">
                <a:latin typeface="Trebuchet MS"/>
                <a:cs typeface="Trebuchet MS"/>
              </a:rPr>
              <a:t>ser </a:t>
            </a:r>
            <a:r>
              <a:rPr sz="1800" spc="-5">
                <a:latin typeface="Trebuchet MS"/>
                <a:cs typeface="Trebuchet MS"/>
              </a:rPr>
              <a:t>modificado con 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transformaciones.</a:t>
            </a:r>
            <a:r>
              <a:rPr sz="1800" spc="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Las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coordenadas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pueden, 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entonces,</a:t>
            </a:r>
            <a:r>
              <a:rPr sz="1800">
                <a:latin typeface="Trebuchet MS"/>
                <a:cs typeface="Trebuchet MS"/>
              </a:rPr>
              <a:t> ser </a:t>
            </a:r>
            <a:r>
              <a:rPr sz="1800" spc="-5">
                <a:latin typeface="Trebuchet MS"/>
                <a:cs typeface="Trebuchet MS"/>
              </a:rPr>
              <a:t>trasladadas,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rotadas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y</a:t>
            </a:r>
            <a:r>
              <a:rPr sz="1800" spc="-5">
                <a:latin typeface="Trebuchet MS"/>
                <a:cs typeface="Trebuchet MS"/>
              </a:rPr>
              <a:t> escaladas.</a:t>
            </a:r>
            <a:r>
              <a:rPr sz="1800" spc="-1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Así </a:t>
            </a:r>
            <a:r>
              <a:rPr sz="1800" spc="-53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conseguimos </a:t>
            </a:r>
            <a:r>
              <a:rPr sz="1800">
                <a:latin typeface="Trebuchet MS"/>
                <a:cs typeface="Trebuchet MS"/>
              </a:rPr>
              <a:t>que las </a:t>
            </a:r>
            <a:r>
              <a:rPr sz="1800" spc="-5">
                <a:latin typeface="Trebuchet MS"/>
                <a:cs typeface="Trebuchet MS"/>
              </a:rPr>
              <a:t>figuras varíen </a:t>
            </a:r>
            <a:r>
              <a:rPr sz="1800">
                <a:latin typeface="Trebuchet MS"/>
                <a:cs typeface="Trebuchet MS"/>
              </a:rPr>
              <a:t>su </a:t>
            </a:r>
            <a:r>
              <a:rPr sz="1800" spc="-5">
                <a:latin typeface="Trebuchet MS"/>
                <a:cs typeface="Trebuchet MS"/>
              </a:rPr>
              <a:t>posición, 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10">
                <a:latin typeface="Trebuchet MS"/>
                <a:cs typeface="Trebuchet MS"/>
              </a:rPr>
              <a:t>rotación</a:t>
            </a:r>
            <a:r>
              <a:rPr sz="1800">
                <a:latin typeface="Trebuchet MS"/>
                <a:cs typeface="Trebuchet MS"/>
              </a:rPr>
              <a:t> y</a:t>
            </a:r>
            <a:r>
              <a:rPr sz="1800" spc="-5">
                <a:latin typeface="Trebuchet MS"/>
                <a:cs typeface="Trebuchet MS"/>
              </a:rPr>
              <a:t> tamaño.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1524000"/>
            <a:ext cx="2915411" cy="4251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949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Translate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6844" y="3362505"/>
            <a:ext cx="6170930" cy="3190875"/>
            <a:chOff x="656844" y="3362505"/>
            <a:chExt cx="6170930" cy="3190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4419600"/>
              <a:ext cx="6077712" cy="2133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767" y="3362505"/>
              <a:ext cx="4911341" cy="1811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844" y="3476231"/>
              <a:ext cx="2896361" cy="3985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5452" y="4002586"/>
              <a:ext cx="1354874" cy="1811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3600" y="3902951"/>
              <a:ext cx="1123950" cy="3985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9044" y="3902951"/>
              <a:ext cx="3783329" cy="3985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844" y="4116311"/>
              <a:ext cx="5948933" cy="39853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967728" y="2366741"/>
            <a:ext cx="4552315" cy="4491355"/>
            <a:chOff x="6967728" y="2366741"/>
            <a:chExt cx="4552315" cy="449135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67728" y="2366741"/>
              <a:ext cx="4552187" cy="44912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62800" y="2561844"/>
              <a:ext cx="3982211" cy="399135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39927" y="1552702"/>
            <a:ext cx="8559800" cy="284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>
                <a:latin typeface="Trebuchet MS"/>
                <a:cs typeface="Trebuchet MS"/>
              </a:rPr>
              <a:t>La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función</a:t>
            </a:r>
            <a:r>
              <a:rPr sz="1800" spc="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translate()</a:t>
            </a:r>
            <a:r>
              <a:rPr sz="1800" spc="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mueve</a:t>
            </a:r>
            <a:r>
              <a:rPr sz="1800" spc="2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el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origen</a:t>
            </a:r>
            <a:r>
              <a:rPr sz="1800" spc="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de</a:t>
            </a:r>
            <a:r>
              <a:rPr sz="1800" spc="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la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esquina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superior</a:t>
            </a:r>
            <a:r>
              <a:rPr sz="1800" spc="-2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izquierda (la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10">
                <a:latin typeface="Trebuchet MS"/>
                <a:cs typeface="Trebuchet MS"/>
              </a:rPr>
              <a:t>cual </a:t>
            </a:r>
            <a:r>
              <a:rPr sz="1800" spc="-5">
                <a:latin typeface="Trebuchet MS"/>
                <a:cs typeface="Trebuchet MS"/>
              </a:rPr>
              <a:t> por defecto </a:t>
            </a:r>
            <a:r>
              <a:rPr sz="1800">
                <a:latin typeface="Trebuchet MS"/>
                <a:cs typeface="Trebuchet MS"/>
              </a:rPr>
              <a:t>se </a:t>
            </a:r>
            <a:r>
              <a:rPr sz="1800" spc="-5">
                <a:latin typeface="Trebuchet MS"/>
                <a:cs typeface="Trebuchet MS"/>
              </a:rPr>
              <a:t>encuentra en el 0, 0) </a:t>
            </a:r>
            <a:r>
              <a:rPr sz="1800">
                <a:latin typeface="Trebuchet MS"/>
                <a:cs typeface="Trebuchet MS"/>
              </a:rPr>
              <a:t>a </a:t>
            </a:r>
            <a:r>
              <a:rPr sz="1800" spc="-5">
                <a:latin typeface="Trebuchet MS"/>
                <a:cs typeface="Trebuchet MS"/>
              </a:rPr>
              <a:t>otra localización. Acepta dos parámetros. </a:t>
            </a:r>
            <a:r>
              <a:rPr sz="1800" spc="-530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El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primero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es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la</a:t>
            </a:r>
            <a:r>
              <a:rPr sz="1800" spc="-5">
                <a:latin typeface="Trebuchet MS"/>
                <a:cs typeface="Trebuchet MS"/>
              </a:rPr>
              <a:t> coordenada en</a:t>
            </a:r>
            <a:r>
              <a:rPr sz="1800">
                <a:latin typeface="Trebuchet MS"/>
                <a:cs typeface="Trebuchet MS"/>
              </a:rPr>
              <a:t> x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y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el </a:t>
            </a:r>
            <a:r>
              <a:rPr sz="1800">
                <a:latin typeface="Trebuchet MS"/>
                <a:cs typeface="Trebuchet MS"/>
              </a:rPr>
              <a:t>segundo</a:t>
            </a:r>
            <a:r>
              <a:rPr sz="1800" spc="-2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en</a:t>
            </a:r>
            <a:r>
              <a:rPr sz="1800" spc="10">
                <a:latin typeface="Trebuchet MS"/>
                <a:cs typeface="Trebuchet MS"/>
              </a:rPr>
              <a:t> </a:t>
            </a:r>
            <a:r>
              <a:rPr sz="1800" spc="-110">
                <a:latin typeface="Trebuchet MS"/>
                <a:cs typeface="Trebuchet MS"/>
              </a:rPr>
              <a:t>y.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-5">
                <a:latin typeface="Consolas"/>
                <a:cs typeface="Consolas"/>
              </a:rPr>
              <a:t>translate(x,</a:t>
            </a:r>
            <a:r>
              <a:rPr sz="1800" spc="-45">
                <a:latin typeface="Consolas"/>
                <a:cs typeface="Consolas"/>
              </a:rPr>
              <a:t> </a:t>
            </a:r>
            <a:r>
              <a:rPr sz="1800" spc="-5">
                <a:latin typeface="Consolas"/>
                <a:cs typeface="Consolas"/>
              </a:rPr>
              <a:t>y);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nsolas"/>
              <a:cs typeface="Consolas"/>
            </a:endParaRPr>
          </a:p>
          <a:p>
            <a:pPr marL="337185" marR="3295015">
              <a:lnSpc>
                <a:spcPct val="100000"/>
              </a:lnSpc>
            </a:pP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Los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valores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de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x y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de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y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de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cualquier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figura 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se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ven </a:t>
            </a:r>
            <a:r>
              <a:rPr sz="1400" b="1" spc="-75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afectados</a:t>
            </a:r>
            <a:r>
              <a:rPr sz="1400" b="1" spc="-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por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 este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cambio.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337185" marR="2407920">
              <a:lnSpc>
                <a:spcPct val="100000"/>
              </a:lnSpc>
            </a:pP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Si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x=20,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y=60,</a:t>
            </a:r>
            <a:r>
              <a:rPr sz="1400" b="1" spc="3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translate(20,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60)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hace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que</a:t>
            </a:r>
            <a:r>
              <a:rPr sz="1400" b="1" spc="2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un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punto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dibujado </a:t>
            </a:r>
            <a:r>
              <a:rPr sz="1400" b="1" spc="-75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en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la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posición</a:t>
            </a:r>
            <a:r>
              <a:rPr sz="1400" b="1" spc="2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(0,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15)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se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muestre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en</a:t>
            </a:r>
            <a:r>
              <a:rPr sz="1400" b="1" spc="2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la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posición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(20,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75).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85888" y="2942856"/>
            <a:ext cx="516890" cy="739140"/>
            <a:chOff x="7485888" y="2942856"/>
            <a:chExt cx="516890" cy="73914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85888" y="2942856"/>
              <a:ext cx="516635" cy="73912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528052" y="2963163"/>
              <a:ext cx="321310" cy="542925"/>
            </a:xfrm>
            <a:custGeom>
              <a:avLst/>
              <a:gdLst/>
              <a:ahLst/>
              <a:cxnLst/>
              <a:rect l="l" t="t" r="r" b="b"/>
              <a:pathLst>
                <a:path w="321309" h="542925">
                  <a:moveTo>
                    <a:pt x="248109" y="452988"/>
                  </a:moveTo>
                  <a:lnTo>
                    <a:pt x="215011" y="471932"/>
                  </a:lnTo>
                  <a:lnTo>
                    <a:pt x="321309" y="542798"/>
                  </a:lnTo>
                  <a:lnTo>
                    <a:pt x="317226" y="469519"/>
                  </a:lnTo>
                  <a:lnTo>
                    <a:pt x="257555" y="469519"/>
                  </a:lnTo>
                  <a:lnTo>
                    <a:pt x="248109" y="452988"/>
                  </a:lnTo>
                  <a:close/>
                </a:path>
                <a:path w="321309" h="542925">
                  <a:moveTo>
                    <a:pt x="281138" y="434084"/>
                  </a:moveTo>
                  <a:lnTo>
                    <a:pt x="248109" y="452988"/>
                  </a:lnTo>
                  <a:lnTo>
                    <a:pt x="257555" y="469519"/>
                  </a:lnTo>
                  <a:lnTo>
                    <a:pt x="290575" y="450596"/>
                  </a:lnTo>
                  <a:lnTo>
                    <a:pt x="281138" y="434084"/>
                  </a:lnTo>
                  <a:close/>
                </a:path>
                <a:path w="321309" h="542925">
                  <a:moveTo>
                    <a:pt x="314198" y="415163"/>
                  </a:moveTo>
                  <a:lnTo>
                    <a:pt x="281138" y="434084"/>
                  </a:lnTo>
                  <a:lnTo>
                    <a:pt x="290575" y="450596"/>
                  </a:lnTo>
                  <a:lnTo>
                    <a:pt x="257555" y="469519"/>
                  </a:lnTo>
                  <a:lnTo>
                    <a:pt x="317226" y="469519"/>
                  </a:lnTo>
                  <a:lnTo>
                    <a:pt x="314198" y="415163"/>
                  </a:lnTo>
                  <a:close/>
                </a:path>
                <a:path w="321309" h="542925">
                  <a:moveTo>
                    <a:pt x="33020" y="0"/>
                  </a:moveTo>
                  <a:lnTo>
                    <a:pt x="0" y="18796"/>
                  </a:lnTo>
                  <a:lnTo>
                    <a:pt x="248109" y="452988"/>
                  </a:lnTo>
                  <a:lnTo>
                    <a:pt x="281138" y="434084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909" y="591134"/>
            <a:ext cx="1949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>
                <a:solidFill>
                  <a:srgbClr val="6C1C6B"/>
                </a:solidFill>
                <a:latin typeface="Trebuchet MS"/>
                <a:cs typeface="Trebuchet MS"/>
              </a:rPr>
              <a:t>Translate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7127" y="1552702"/>
            <a:ext cx="7495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Trebuchet MS"/>
                <a:cs typeface="Trebuchet MS"/>
              </a:rPr>
              <a:t>Si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se </a:t>
            </a:r>
            <a:r>
              <a:rPr sz="1800" spc="-5">
                <a:latin typeface="Trebuchet MS"/>
                <a:cs typeface="Trebuchet MS"/>
              </a:rPr>
              <a:t>utiliza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un</a:t>
            </a:r>
            <a:r>
              <a:rPr sz="1800" spc="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numero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10">
                <a:latin typeface="Trebuchet MS"/>
                <a:cs typeface="Trebuchet MS"/>
              </a:rPr>
              <a:t>negativo,</a:t>
            </a:r>
            <a:r>
              <a:rPr sz="1800" spc="1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el movimiento es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en dirección opuesta.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667000"/>
            <a:ext cx="6010656" cy="227685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893052" y="2022297"/>
            <a:ext cx="4543425" cy="4676140"/>
            <a:chOff x="6893052" y="2022297"/>
            <a:chExt cx="4543425" cy="46761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3052" y="2022297"/>
              <a:ext cx="4543044" cy="46756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8124" y="2217419"/>
              <a:ext cx="3973068" cy="41056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88708" y="2532926"/>
              <a:ext cx="509003" cy="3733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30872" y="2667761"/>
              <a:ext cx="313690" cy="177800"/>
            </a:xfrm>
            <a:custGeom>
              <a:avLst/>
              <a:gdLst/>
              <a:ahLst/>
              <a:cxnLst/>
              <a:rect l="l" t="t" r="r" b="b"/>
              <a:pathLst>
                <a:path w="313690" h="177800">
                  <a:moveTo>
                    <a:pt x="203754" y="36578"/>
                  </a:moveTo>
                  <a:lnTo>
                    <a:pt x="0" y="144145"/>
                  </a:lnTo>
                  <a:lnTo>
                    <a:pt x="17779" y="177800"/>
                  </a:lnTo>
                  <a:lnTo>
                    <a:pt x="221516" y="70242"/>
                  </a:lnTo>
                  <a:lnTo>
                    <a:pt x="203754" y="36578"/>
                  </a:lnTo>
                  <a:close/>
                </a:path>
                <a:path w="313690" h="177800">
                  <a:moveTo>
                    <a:pt x="293856" y="27686"/>
                  </a:moveTo>
                  <a:lnTo>
                    <a:pt x="220599" y="27686"/>
                  </a:lnTo>
                  <a:lnTo>
                    <a:pt x="238378" y="61340"/>
                  </a:lnTo>
                  <a:lnTo>
                    <a:pt x="221516" y="70242"/>
                  </a:lnTo>
                  <a:lnTo>
                    <a:pt x="239268" y="103886"/>
                  </a:lnTo>
                  <a:lnTo>
                    <a:pt x="293856" y="27686"/>
                  </a:lnTo>
                  <a:close/>
                </a:path>
                <a:path w="313690" h="177800">
                  <a:moveTo>
                    <a:pt x="220599" y="27686"/>
                  </a:moveTo>
                  <a:lnTo>
                    <a:pt x="203754" y="36578"/>
                  </a:lnTo>
                  <a:lnTo>
                    <a:pt x="221516" y="70242"/>
                  </a:lnTo>
                  <a:lnTo>
                    <a:pt x="238378" y="61340"/>
                  </a:lnTo>
                  <a:lnTo>
                    <a:pt x="220599" y="27686"/>
                  </a:lnTo>
                  <a:close/>
                </a:path>
                <a:path w="313690" h="177800">
                  <a:moveTo>
                    <a:pt x="313689" y="0"/>
                  </a:moveTo>
                  <a:lnTo>
                    <a:pt x="185927" y="2793"/>
                  </a:lnTo>
                  <a:lnTo>
                    <a:pt x="203754" y="36578"/>
                  </a:lnTo>
                  <a:lnTo>
                    <a:pt x="220599" y="27686"/>
                  </a:lnTo>
                  <a:lnTo>
                    <a:pt x="293856" y="27686"/>
                  </a:lnTo>
                  <a:lnTo>
                    <a:pt x="31368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504" y="2819400"/>
            <a:ext cx="6725411" cy="26837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949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Translate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927" y="1552702"/>
            <a:ext cx="8286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>
                <a:latin typeface="Trebuchet MS"/>
                <a:cs typeface="Trebuchet MS"/>
              </a:rPr>
              <a:t>La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función</a:t>
            </a:r>
            <a:r>
              <a:rPr sz="1800" spc="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translate()</a:t>
            </a:r>
            <a:r>
              <a:rPr sz="1800" spc="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es</a:t>
            </a:r>
            <a:r>
              <a:rPr sz="1800" spc="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acumulativa.</a:t>
            </a:r>
            <a:r>
              <a:rPr sz="1800" spc="10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Si </a:t>
            </a:r>
            <a:r>
              <a:rPr sz="1800" spc="-5">
                <a:latin typeface="Trebuchet MS"/>
                <a:cs typeface="Trebuchet MS"/>
              </a:rPr>
              <a:t>realizamos</a:t>
            </a:r>
            <a:r>
              <a:rPr sz="1800" spc="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dos</a:t>
            </a:r>
            <a:r>
              <a:rPr sz="1800" spc="-2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llamadas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a la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función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spc="-5">
                <a:latin typeface="Trebuchet MS"/>
                <a:cs typeface="Trebuchet MS"/>
              </a:rPr>
              <a:t>translate,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el desplazamiento</a:t>
            </a:r>
            <a:r>
              <a:rPr sz="1800" spc="-2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se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acumula.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02780" y="2042177"/>
            <a:ext cx="4570730" cy="4732020"/>
            <a:chOff x="7002780" y="2042177"/>
            <a:chExt cx="4570730" cy="47320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2780" y="2042177"/>
              <a:ext cx="4570349" cy="47320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7852" y="2237231"/>
              <a:ext cx="4000500" cy="41620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5888" y="2790456"/>
              <a:ext cx="516635" cy="7391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528052" y="2810764"/>
              <a:ext cx="321310" cy="542925"/>
            </a:xfrm>
            <a:custGeom>
              <a:avLst/>
              <a:gdLst/>
              <a:ahLst/>
              <a:cxnLst/>
              <a:rect l="l" t="t" r="r" b="b"/>
              <a:pathLst>
                <a:path w="321309" h="542925">
                  <a:moveTo>
                    <a:pt x="248109" y="452988"/>
                  </a:moveTo>
                  <a:lnTo>
                    <a:pt x="215011" y="471932"/>
                  </a:lnTo>
                  <a:lnTo>
                    <a:pt x="321309" y="542798"/>
                  </a:lnTo>
                  <a:lnTo>
                    <a:pt x="317226" y="469519"/>
                  </a:lnTo>
                  <a:lnTo>
                    <a:pt x="257555" y="469519"/>
                  </a:lnTo>
                  <a:lnTo>
                    <a:pt x="248109" y="452988"/>
                  </a:lnTo>
                  <a:close/>
                </a:path>
                <a:path w="321309" h="542925">
                  <a:moveTo>
                    <a:pt x="281138" y="434084"/>
                  </a:moveTo>
                  <a:lnTo>
                    <a:pt x="248109" y="452988"/>
                  </a:lnTo>
                  <a:lnTo>
                    <a:pt x="257555" y="469519"/>
                  </a:lnTo>
                  <a:lnTo>
                    <a:pt x="290575" y="450596"/>
                  </a:lnTo>
                  <a:lnTo>
                    <a:pt x="281138" y="434084"/>
                  </a:lnTo>
                  <a:close/>
                </a:path>
                <a:path w="321309" h="542925">
                  <a:moveTo>
                    <a:pt x="314198" y="415163"/>
                  </a:moveTo>
                  <a:lnTo>
                    <a:pt x="281138" y="434084"/>
                  </a:lnTo>
                  <a:lnTo>
                    <a:pt x="290575" y="450596"/>
                  </a:lnTo>
                  <a:lnTo>
                    <a:pt x="257555" y="469519"/>
                  </a:lnTo>
                  <a:lnTo>
                    <a:pt x="317226" y="469519"/>
                  </a:lnTo>
                  <a:lnTo>
                    <a:pt x="314198" y="415163"/>
                  </a:lnTo>
                  <a:close/>
                </a:path>
                <a:path w="321309" h="542925">
                  <a:moveTo>
                    <a:pt x="33020" y="0"/>
                  </a:moveTo>
                  <a:lnTo>
                    <a:pt x="0" y="18796"/>
                  </a:lnTo>
                  <a:lnTo>
                    <a:pt x="248109" y="452988"/>
                  </a:lnTo>
                  <a:lnTo>
                    <a:pt x="281138" y="434084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8288" y="3365017"/>
              <a:ext cx="516635" cy="73911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80452" y="3385312"/>
              <a:ext cx="321310" cy="542925"/>
            </a:xfrm>
            <a:custGeom>
              <a:avLst/>
              <a:gdLst/>
              <a:ahLst/>
              <a:cxnLst/>
              <a:rect l="l" t="t" r="r" b="b"/>
              <a:pathLst>
                <a:path w="321309" h="542925">
                  <a:moveTo>
                    <a:pt x="248109" y="452988"/>
                  </a:moveTo>
                  <a:lnTo>
                    <a:pt x="215011" y="471931"/>
                  </a:lnTo>
                  <a:lnTo>
                    <a:pt x="321309" y="542798"/>
                  </a:lnTo>
                  <a:lnTo>
                    <a:pt x="317226" y="469519"/>
                  </a:lnTo>
                  <a:lnTo>
                    <a:pt x="257555" y="469519"/>
                  </a:lnTo>
                  <a:lnTo>
                    <a:pt x="248109" y="452988"/>
                  </a:lnTo>
                  <a:close/>
                </a:path>
                <a:path w="321309" h="542925">
                  <a:moveTo>
                    <a:pt x="281138" y="434084"/>
                  </a:moveTo>
                  <a:lnTo>
                    <a:pt x="248109" y="452988"/>
                  </a:lnTo>
                  <a:lnTo>
                    <a:pt x="257555" y="469519"/>
                  </a:lnTo>
                  <a:lnTo>
                    <a:pt x="290575" y="450595"/>
                  </a:lnTo>
                  <a:lnTo>
                    <a:pt x="281138" y="434084"/>
                  </a:lnTo>
                  <a:close/>
                </a:path>
                <a:path w="321309" h="542925">
                  <a:moveTo>
                    <a:pt x="314198" y="415163"/>
                  </a:moveTo>
                  <a:lnTo>
                    <a:pt x="281138" y="434084"/>
                  </a:lnTo>
                  <a:lnTo>
                    <a:pt x="290575" y="450595"/>
                  </a:lnTo>
                  <a:lnTo>
                    <a:pt x="257555" y="469519"/>
                  </a:lnTo>
                  <a:lnTo>
                    <a:pt x="317226" y="469519"/>
                  </a:lnTo>
                  <a:lnTo>
                    <a:pt x="314198" y="415163"/>
                  </a:lnTo>
                  <a:close/>
                </a:path>
                <a:path w="321309" h="542925">
                  <a:moveTo>
                    <a:pt x="33020" y="0"/>
                  </a:moveTo>
                  <a:lnTo>
                    <a:pt x="0" y="18796"/>
                  </a:lnTo>
                  <a:lnTo>
                    <a:pt x="248109" y="452988"/>
                  </a:lnTo>
                  <a:lnTo>
                    <a:pt x="281138" y="434084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390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Rotate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5672" y="3813035"/>
            <a:ext cx="6995159" cy="612140"/>
            <a:chOff x="915672" y="3813035"/>
            <a:chExt cx="6995159" cy="612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672" y="3911215"/>
              <a:ext cx="127744" cy="1448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4674" y="3912670"/>
              <a:ext cx="2854093" cy="1811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9455" y="3813035"/>
              <a:ext cx="435114" cy="3985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6051" y="3813035"/>
              <a:ext cx="1911857" cy="3985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9404" y="3813035"/>
              <a:ext cx="435114" cy="3985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9" y="3813035"/>
              <a:ext cx="1814322" cy="3985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5943" y="4026395"/>
              <a:ext cx="1812798" cy="3985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0235" y="4026395"/>
              <a:ext cx="337553" cy="39853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49295" y="4026395"/>
              <a:ext cx="534149" cy="39853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39927" y="1552702"/>
            <a:ext cx="7299959" cy="275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6385" algn="r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spc="-5">
                <a:latin typeface="Trebuchet MS"/>
                <a:cs typeface="Trebuchet MS"/>
              </a:rPr>
              <a:t>La función</a:t>
            </a:r>
            <a:r>
              <a:rPr sz="1800" spc="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rotate()</a:t>
            </a:r>
            <a:r>
              <a:rPr sz="1800" spc="1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permite </a:t>
            </a:r>
            <a:r>
              <a:rPr sz="1800" spc="-10">
                <a:latin typeface="Trebuchet MS"/>
                <a:cs typeface="Trebuchet MS"/>
              </a:rPr>
              <a:t>rotar</a:t>
            </a:r>
            <a:r>
              <a:rPr sz="1800">
                <a:latin typeface="Trebuchet MS"/>
                <a:cs typeface="Trebuchet MS"/>
              </a:rPr>
              <a:t> las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coordenadas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de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un </a:t>
            </a:r>
            <a:r>
              <a:rPr sz="1800">
                <a:latin typeface="Trebuchet MS"/>
                <a:cs typeface="Trebuchet MS"/>
              </a:rPr>
              <a:t>sistema,</a:t>
            </a:r>
            <a:r>
              <a:rPr sz="1800" spc="-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de</a:t>
            </a:r>
          </a:p>
          <a:p>
            <a:pPr marR="68580" algn="r">
              <a:lnSpc>
                <a:spcPct val="100000"/>
              </a:lnSpc>
            </a:pPr>
            <a:r>
              <a:rPr sz="1800" spc="-5">
                <a:latin typeface="Trebuchet MS"/>
                <a:cs typeface="Trebuchet MS"/>
              </a:rPr>
              <a:t>modo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tal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que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las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figuras </a:t>
            </a:r>
            <a:r>
              <a:rPr sz="1800">
                <a:latin typeface="Trebuchet MS"/>
                <a:cs typeface="Trebuchet MS"/>
              </a:rPr>
              <a:t>y</a:t>
            </a:r>
            <a:r>
              <a:rPr sz="1800" spc="-5">
                <a:latin typeface="Trebuchet MS"/>
                <a:cs typeface="Trebuchet MS"/>
              </a:rPr>
              <a:t> formas</a:t>
            </a:r>
            <a:r>
              <a:rPr sz="1800">
                <a:latin typeface="Trebuchet MS"/>
                <a:cs typeface="Trebuchet MS"/>
              </a:rPr>
              <a:t> sean</a:t>
            </a:r>
            <a:r>
              <a:rPr sz="1800" spc="-5">
                <a:latin typeface="Trebuchet MS"/>
                <a:cs typeface="Trebuchet MS"/>
              </a:rPr>
              <a:t> dibujadas</a:t>
            </a:r>
            <a:r>
              <a:rPr sz="1800" spc="-25">
                <a:latin typeface="Trebuchet MS"/>
                <a:cs typeface="Trebuchet MS"/>
              </a:rPr>
              <a:t> </a:t>
            </a:r>
            <a:r>
              <a:rPr sz="1800" spc="-10">
                <a:latin typeface="Trebuchet MS"/>
                <a:cs typeface="Trebuchet MS"/>
              </a:rPr>
              <a:t>con</a:t>
            </a:r>
            <a:r>
              <a:rPr sz="1800" spc="-5">
                <a:latin typeface="Trebuchet MS"/>
                <a:cs typeface="Trebuchet MS"/>
              </a:rPr>
              <a:t> cierto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ángulo.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>
                <a:latin typeface="Trebuchet MS"/>
                <a:cs typeface="Trebuchet MS"/>
              </a:rPr>
              <a:t>Tiene</a:t>
            </a:r>
            <a:r>
              <a:rPr sz="1800" spc="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un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parámetro</a:t>
            </a:r>
            <a:r>
              <a:rPr sz="1800" spc="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que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indica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el ángulo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de </a:t>
            </a:r>
            <a:r>
              <a:rPr sz="1800" spc="-10">
                <a:latin typeface="Trebuchet MS"/>
                <a:cs typeface="Trebuchet MS"/>
              </a:rPr>
              <a:t>rotación</a:t>
            </a:r>
            <a:r>
              <a:rPr sz="1800" spc="2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en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radianes.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  <a:spcBef>
                <a:spcPts val="555"/>
              </a:spcBef>
            </a:pPr>
            <a:r>
              <a:rPr sz="1800" spc="-10">
                <a:latin typeface="Consolas"/>
                <a:cs typeface="Consolas"/>
              </a:rPr>
              <a:t>rotate(angulo</a:t>
            </a:r>
            <a:r>
              <a:rPr sz="1800" spc="-10">
                <a:latin typeface="Trebuchet MS"/>
                <a:cs typeface="Trebuchet MS"/>
              </a:rPr>
              <a:t>);</a:t>
            </a:r>
            <a:endParaRPr sz="1800">
              <a:latin typeface="Trebuchet MS"/>
              <a:cs typeface="Trebuchet MS"/>
            </a:endParaRPr>
          </a:p>
          <a:p>
            <a:pPr marL="299085" marR="32384" indent="-28702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>
                <a:latin typeface="Trebuchet MS"/>
                <a:cs typeface="Trebuchet MS"/>
              </a:rPr>
              <a:t>Si </a:t>
            </a:r>
            <a:r>
              <a:rPr sz="1800" spc="-5">
                <a:latin typeface="Trebuchet MS"/>
                <a:cs typeface="Trebuchet MS"/>
              </a:rPr>
              <a:t>el ángulo es positivo, </a:t>
            </a:r>
            <a:r>
              <a:rPr sz="1800" spc="-10">
                <a:latin typeface="Trebuchet MS"/>
                <a:cs typeface="Trebuchet MS"/>
              </a:rPr>
              <a:t>rota </a:t>
            </a:r>
            <a:r>
              <a:rPr sz="1800" spc="-5">
                <a:latin typeface="Trebuchet MS"/>
                <a:cs typeface="Trebuchet MS"/>
              </a:rPr>
              <a:t>en </a:t>
            </a:r>
            <a:r>
              <a:rPr sz="1800">
                <a:latin typeface="Trebuchet MS"/>
                <a:cs typeface="Trebuchet MS"/>
              </a:rPr>
              <a:t>el sentido </a:t>
            </a:r>
            <a:r>
              <a:rPr sz="1800" spc="-5">
                <a:latin typeface="Trebuchet MS"/>
                <a:cs typeface="Trebuchet MS"/>
              </a:rPr>
              <a:t>de </a:t>
            </a:r>
            <a:r>
              <a:rPr sz="1800">
                <a:latin typeface="Trebuchet MS"/>
                <a:cs typeface="Trebuchet MS"/>
              </a:rPr>
              <a:t>las </a:t>
            </a:r>
            <a:r>
              <a:rPr sz="1800" spc="-5">
                <a:latin typeface="Trebuchet MS"/>
                <a:cs typeface="Trebuchet MS"/>
              </a:rPr>
              <a:t>agujas </a:t>
            </a:r>
            <a:r>
              <a:rPr sz="1800">
                <a:latin typeface="Trebuchet MS"/>
                <a:cs typeface="Trebuchet MS"/>
              </a:rPr>
              <a:t>del </a:t>
            </a:r>
            <a:r>
              <a:rPr sz="1800" spc="-5">
                <a:latin typeface="Trebuchet MS"/>
                <a:cs typeface="Trebuchet MS"/>
              </a:rPr>
              <a:t>reloj. </a:t>
            </a:r>
            <a:r>
              <a:rPr sz="1800">
                <a:latin typeface="Trebuchet MS"/>
                <a:cs typeface="Trebuchet MS"/>
              </a:rPr>
              <a:t>Si </a:t>
            </a:r>
            <a:r>
              <a:rPr sz="1800" spc="-53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es</a:t>
            </a:r>
            <a:r>
              <a:rPr sz="1800" spc="-20">
                <a:latin typeface="Trebuchet MS"/>
                <a:cs typeface="Trebuchet MS"/>
              </a:rPr>
              <a:t> </a:t>
            </a:r>
            <a:r>
              <a:rPr sz="1800" spc="-10">
                <a:latin typeface="Trebuchet MS"/>
                <a:cs typeface="Trebuchet MS"/>
              </a:rPr>
              <a:t>negativo,</a:t>
            </a:r>
            <a:r>
              <a:rPr sz="1800" spc="1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rota</a:t>
            </a:r>
            <a:r>
              <a:rPr sz="1800" spc="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a</a:t>
            </a:r>
            <a:r>
              <a:rPr sz="1800" spc="-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la</a:t>
            </a:r>
            <a:r>
              <a:rPr sz="1800" spc="-5">
                <a:latin typeface="Trebuchet MS"/>
                <a:cs typeface="Trebuchet MS"/>
              </a:rPr>
              <a:t> inversa.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>
                <a:latin typeface="Trebuchet MS"/>
                <a:cs typeface="Trebuchet MS"/>
              </a:rPr>
              <a:t>El</a:t>
            </a:r>
            <a:r>
              <a:rPr sz="1800" spc="-2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efecto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de</a:t>
            </a:r>
            <a:r>
              <a:rPr sz="1800" spc="-2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rotar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también</a:t>
            </a:r>
            <a:r>
              <a:rPr sz="1800" spc="-2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es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acumulativo.</a:t>
            </a:r>
            <a:endParaRPr sz="1800">
              <a:latin typeface="Trebuchet MS"/>
              <a:cs typeface="Trebuchet MS"/>
            </a:endParaRPr>
          </a:p>
          <a:p>
            <a:pPr marL="756285" marR="38735" lvl="1" indent="-287020">
              <a:lnSpc>
                <a:spcPct val="100000"/>
              </a:lnSpc>
              <a:spcBef>
                <a:spcPts val="56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Si uno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aplica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una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rotación</a:t>
            </a:r>
            <a:r>
              <a:rPr sz="1400" b="1" spc="2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de</a:t>
            </a:r>
            <a:r>
              <a:rPr sz="1400" b="1" spc="3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π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/4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y</a:t>
            </a:r>
            <a:r>
              <a:rPr sz="1400" b="1" spc="2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otra</a:t>
            </a:r>
            <a:r>
              <a:rPr sz="1400" b="1" spc="2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más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de</a:t>
            </a:r>
            <a:r>
              <a:rPr sz="1400" b="1" spc="2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π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/4,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obtendremos </a:t>
            </a:r>
            <a:r>
              <a:rPr sz="1400" b="1" spc="-75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una rotación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de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π/2.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3212" y="2243315"/>
            <a:ext cx="11638915" cy="4615180"/>
            <a:chOff x="553212" y="2243315"/>
            <a:chExt cx="11638915" cy="461518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212" y="4337304"/>
              <a:ext cx="5657088" cy="23820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06868" y="2243315"/>
              <a:ext cx="4485131" cy="46146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01940" y="2438400"/>
              <a:ext cx="4009644" cy="40965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72628" y="2924530"/>
              <a:ext cx="310959" cy="80469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173212" y="2943606"/>
              <a:ext cx="114300" cy="609600"/>
            </a:xfrm>
            <a:custGeom>
              <a:avLst/>
              <a:gdLst/>
              <a:ahLst/>
              <a:cxnLst/>
              <a:rect l="l" t="t" r="r" b="b"/>
              <a:pathLst>
                <a:path w="114300" h="609600">
                  <a:moveTo>
                    <a:pt x="38100" y="495300"/>
                  </a:moveTo>
                  <a:lnTo>
                    <a:pt x="0" y="495300"/>
                  </a:lnTo>
                  <a:lnTo>
                    <a:pt x="57150" y="609600"/>
                  </a:lnTo>
                  <a:lnTo>
                    <a:pt x="104775" y="514350"/>
                  </a:lnTo>
                  <a:lnTo>
                    <a:pt x="38100" y="514350"/>
                  </a:lnTo>
                  <a:lnTo>
                    <a:pt x="38100" y="495300"/>
                  </a:lnTo>
                  <a:close/>
                </a:path>
                <a:path w="114300" h="609600">
                  <a:moveTo>
                    <a:pt x="76200" y="0"/>
                  </a:moveTo>
                  <a:lnTo>
                    <a:pt x="38100" y="0"/>
                  </a:lnTo>
                  <a:lnTo>
                    <a:pt x="38100" y="514350"/>
                  </a:lnTo>
                  <a:lnTo>
                    <a:pt x="76200" y="514350"/>
                  </a:lnTo>
                  <a:lnTo>
                    <a:pt x="76200" y="0"/>
                  </a:lnTo>
                  <a:close/>
                </a:path>
                <a:path w="114300" h="609600">
                  <a:moveTo>
                    <a:pt x="114300" y="495300"/>
                  </a:moveTo>
                  <a:lnTo>
                    <a:pt x="76200" y="495300"/>
                  </a:lnTo>
                  <a:lnTo>
                    <a:pt x="76200" y="514350"/>
                  </a:lnTo>
                  <a:lnTo>
                    <a:pt x="104775" y="514350"/>
                  </a:lnTo>
                  <a:lnTo>
                    <a:pt x="114300" y="49530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22865" y="3527980"/>
              <a:ext cx="175339" cy="1606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390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Rotate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2" y="1609975"/>
            <a:ext cx="127744" cy="1448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4791" y="1611429"/>
            <a:ext cx="3350583" cy="181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127" y="1548130"/>
            <a:ext cx="365632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Si le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aplicamos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un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ángulo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negativo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3523" y="2133600"/>
            <a:ext cx="6222491" cy="24384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200900" y="1786140"/>
            <a:ext cx="4551045" cy="4733925"/>
            <a:chOff x="7200900" y="1786140"/>
            <a:chExt cx="4551045" cy="47339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0900" y="1786140"/>
              <a:ext cx="4550663" cy="47335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5971" y="1981200"/>
              <a:ext cx="3980688" cy="41635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91627" y="2420086"/>
              <a:ext cx="310959" cy="8046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92212" y="2439162"/>
              <a:ext cx="114300" cy="609600"/>
            </a:xfrm>
            <a:custGeom>
              <a:avLst/>
              <a:gdLst/>
              <a:ahLst/>
              <a:cxnLst/>
              <a:rect l="l" t="t" r="r" b="b"/>
              <a:pathLst>
                <a:path w="114300" h="609600">
                  <a:moveTo>
                    <a:pt x="38100" y="495300"/>
                  </a:moveTo>
                  <a:lnTo>
                    <a:pt x="0" y="495300"/>
                  </a:lnTo>
                  <a:lnTo>
                    <a:pt x="57150" y="609600"/>
                  </a:lnTo>
                  <a:lnTo>
                    <a:pt x="104775" y="514350"/>
                  </a:lnTo>
                  <a:lnTo>
                    <a:pt x="38100" y="514350"/>
                  </a:lnTo>
                  <a:lnTo>
                    <a:pt x="38100" y="495300"/>
                  </a:lnTo>
                  <a:close/>
                </a:path>
                <a:path w="114300" h="609600">
                  <a:moveTo>
                    <a:pt x="76200" y="0"/>
                  </a:moveTo>
                  <a:lnTo>
                    <a:pt x="38100" y="0"/>
                  </a:lnTo>
                  <a:lnTo>
                    <a:pt x="38100" y="514350"/>
                  </a:lnTo>
                  <a:lnTo>
                    <a:pt x="76200" y="514350"/>
                  </a:lnTo>
                  <a:lnTo>
                    <a:pt x="76200" y="0"/>
                  </a:lnTo>
                  <a:close/>
                </a:path>
                <a:path w="114300" h="609600">
                  <a:moveTo>
                    <a:pt x="114300" y="495300"/>
                  </a:moveTo>
                  <a:lnTo>
                    <a:pt x="76200" y="495300"/>
                  </a:lnTo>
                  <a:lnTo>
                    <a:pt x="76200" y="514350"/>
                  </a:lnTo>
                  <a:lnTo>
                    <a:pt x="104775" y="514350"/>
                  </a:lnTo>
                  <a:lnTo>
                    <a:pt x="114300" y="49530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08469" y="2851560"/>
              <a:ext cx="165276" cy="1771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097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Scale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5672" y="3804535"/>
            <a:ext cx="5589905" cy="513715"/>
            <a:chOff x="915672" y="3804535"/>
            <a:chExt cx="5589905" cy="513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672" y="3804535"/>
              <a:ext cx="127744" cy="1448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338" y="3805990"/>
              <a:ext cx="5305946" cy="1811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943" y="3919715"/>
              <a:ext cx="1812798" cy="3985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0235" y="3919715"/>
              <a:ext cx="829817" cy="3985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9083" y="3919715"/>
              <a:ext cx="928877" cy="398538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2" y="4444615"/>
            <a:ext cx="127744" cy="14482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9311" y="4446070"/>
            <a:ext cx="5907933" cy="1811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2" y="4871335"/>
            <a:ext cx="127744" cy="14482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3908" y="4872790"/>
            <a:ext cx="5379068" cy="18115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39927" y="1552702"/>
            <a:ext cx="6700520" cy="3497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>
                <a:latin typeface="Trebuchet MS"/>
                <a:cs typeface="Trebuchet MS"/>
              </a:rPr>
              <a:t>La función</a:t>
            </a:r>
            <a:r>
              <a:rPr sz="1800" spc="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scale()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permite</a:t>
            </a:r>
            <a:r>
              <a:rPr sz="1800" spc="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controlar</a:t>
            </a:r>
            <a:r>
              <a:rPr sz="1800" spc="10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las</a:t>
            </a:r>
            <a:r>
              <a:rPr sz="1800" spc="-5">
                <a:latin typeface="Trebuchet MS"/>
                <a:cs typeface="Trebuchet MS"/>
              </a:rPr>
              <a:t> coordenadas</a:t>
            </a:r>
            <a:r>
              <a:rPr sz="1800" spc="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del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spc="-5">
                <a:latin typeface="Trebuchet MS"/>
                <a:cs typeface="Trebuchet MS"/>
              </a:rPr>
              <a:t>sistemas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para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magnificarlas</a:t>
            </a:r>
            <a:r>
              <a:rPr sz="1800">
                <a:latin typeface="Trebuchet MS"/>
                <a:cs typeface="Trebuchet MS"/>
              </a:rPr>
              <a:t> y </a:t>
            </a:r>
            <a:r>
              <a:rPr sz="1800" spc="-5">
                <a:latin typeface="Trebuchet MS"/>
                <a:cs typeface="Trebuchet MS"/>
              </a:rPr>
              <a:t>dibujar</a:t>
            </a:r>
            <a:r>
              <a:rPr sz="1800" spc="-2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figuras</a:t>
            </a:r>
            <a:r>
              <a:rPr sz="180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de</a:t>
            </a:r>
            <a:r>
              <a:rPr sz="1800" spc="-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mayor</a:t>
            </a:r>
            <a:r>
              <a:rPr sz="1800" spc="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escala.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>
                <a:latin typeface="Trebuchet MS"/>
                <a:cs typeface="Trebuchet MS"/>
              </a:rPr>
              <a:t>Esta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soporta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uno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o</a:t>
            </a:r>
            <a:r>
              <a:rPr sz="1800" spc="-2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dos</a:t>
            </a:r>
            <a:r>
              <a:rPr sz="1800" spc="-3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parámetros: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-5">
                <a:latin typeface="Consolas"/>
                <a:cs typeface="Consolas"/>
              </a:rPr>
              <a:t>scale(tamaño)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5">
                <a:latin typeface="Consolas"/>
                <a:cs typeface="Consolas"/>
              </a:rPr>
              <a:t>scale(xtamaño,</a:t>
            </a:r>
            <a:r>
              <a:rPr sz="1800" spc="-70">
                <a:latin typeface="Consolas"/>
                <a:cs typeface="Consolas"/>
              </a:rPr>
              <a:t> </a:t>
            </a:r>
            <a:r>
              <a:rPr sz="1800" spc="-5">
                <a:latin typeface="Consolas"/>
                <a:cs typeface="Consolas"/>
              </a:rPr>
              <a:t>ytamaño)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/>
              <a:cs typeface="Consolas"/>
            </a:endParaRPr>
          </a:p>
          <a:p>
            <a:pPr marL="756285" marR="623570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1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parámetro: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Escala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la</a:t>
            </a:r>
            <a:r>
              <a:rPr sz="1400" b="1" spc="2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figura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en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todas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sus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dimensiones </a:t>
            </a:r>
            <a:r>
              <a:rPr sz="1400" b="1" spc="-75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(respetando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el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“aspect ratio”)</a:t>
            </a:r>
            <a:endParaRPr sz="140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4F81BC"/>
              </a:buClr>
              <a:buFont typeface="Wingdings"/>
              <a:buChar char=""/>
            </a:pPr>
            <a:endParaRPr sz="14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2 parámetros: Escala 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de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 forma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individual 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el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 eje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x y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spc="-5">
                <a:solidFill>
                  <a:srgbClr val="4F81BC"/>
                </a:solidFill>
                <a:latin typeface="Consolas"/>
                <a:cs typeface="Consolas"/>
              </a:rPr>
              <a:t>el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eje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 y</a:t>
            </a:r>
            <a:endParaRPr sz="140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4F81BC"/>
              </a:buClr>
              <a:buFont typeface="Wingdings"/>
              <a:buChar char=""/>
            </a:pPr>
            <a:endParaRPr sz="14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Los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valores</a:t>
            </a:r>
            <a:r>
              <a:rPr sz="1400" b="1" spc="2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son</a:t>
            </a:r>
            <a:r>
              <a:rPr sz="1400" b="1" spc="2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números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decimales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siguiendo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esta</a:t>
            </a:r>
            <a:r>
              <a:rPr sz="1400" b="1" spc="1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tabla:</a:t>
            </a:r>
            <a:endParaRPr sz="1400">
              <a:latin typeface="Consolas"/>
              <a:cs typeface="Consola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842250" y="3498850"/>
          <a:ext cx="2743200" cy="1737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199390" marR="189230" indent="11683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Valor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de</a:t>
                      </a:r>
                      <a:r>
                        <a:rPr sz="18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Escala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200%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1,5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150%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0,5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50%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" y="2026920"/>
            <a:ext cx="7109459" cy="30784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097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Scale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672" y="1609975"/>
            <a:ext cx="127744" cy="14482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94666" y="1511795"/>
            <a:ext cx="4649470" cy="398780"/>
            <a:chOff x="1194666" y="1511795"/>
            <a:chExt cx="4649470" cy="39878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666" y="1611429"/>
              <a:ext cx="1474896" cy="1811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0236" y="1511795"/>
              <a:ext cx="435114" cy="3985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45891" y="1511795"/>
              <a:ext cx="2897885" cy="39853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97127" y="1548130"/>
            <a:ext cx="47402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Si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le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aplicamos</a:t>
            </a:r>
            <a:r>
              <a:rPr sz="1400" b="1" spc="2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FF0000"/>
                </a:solidFill>
                <a:latin typeface="Consolas"/>
                <a:cs typeface="Consolas"/>
              </a:rPr>
              <a:t>un</a:t>
            </a:r>
            <a:r>
              <a:rPr sz="1400" b="1" spc="1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valor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de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factor</a:t>
            </a:r>
            <a:r>
              <a:rPr sz="1400" b="1" spc="1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spc="5">
                <a:solidFill>
                  <a:srgbClr val="4F81BC"/>
                </a:solidFill>
                <a:latin typeface="Consolas"/>
                <a:cs typeface="Consolas"/>
              </a:rPr>
              <a:t>1,8 </a:t>
            </a:r>
            <a:r>
              <a:rPr sz="1400" b="1">
                <a:solidFill>
                  <a:srgbClr val="4F81BC"/>
                </a:solidFill>
                <a:latin typeface="Consolas"/>
                <a:cs typeface="Consolas"/>
              </a:rPr>
              <a:t>(180%)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77911" y="2257096"/>
            <a:ext cx="4485640" cy="4601210"/>
            <a:chOff x="7677911" y="2257096"/>
            <a:chExt cx="4485640" cy="460121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77911" y="2257096"/>
              <a:ext cx="4485132" cy="46009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72983" y="2452116"/>
              <a:ext cx="3915155" cy="41529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924799" y="2843784"/>
              <a:ext cx="1388745" cy="698500"/>
            </a:xfrm>
            <a:custGeom>
              <a:avLst/>
              <a:gdLst/>
              <a:ahLst/>
              <a:cxnLst/>
              <a:rect l="l" t="t" r="r" b="b"/>
              <a:pathLst>
                <a:path w="1388745" h="698500">
                  <a:moveTo>
                    <a:pt x="658368" y="0"/>
                  </a:moveTo>
                  <a:lnTo>
                    <a:pt x="1388364" y="691514"/>
                  </a:lnTo>
                </a:path>
                <a:path w="1388745" h="698500">
                  <a:moveTo>
                    <a:pt x="0" y="13715"/>
                  </a:moveTo>
                  <a:lnTo>
                    <a:pt x="189483" y="698245"/>
                  </a:lnTo>
                </a:path>
                <a:path w="1388745" h="698500">
                  <a:moveTo>
                    <a:pt x="655320" y="280415"/>
                  </a:moveTo>
                  <a:lnTo>
                    <a:pt x="990853" y="661415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15400" y="35052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381000" y="5334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F81B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24799" y="3124200"/>
              <a:ext cx="189865" cy="933450"/>
            </a:xfrm>
            <a:custGeom>
              <a:avLst/>
              <a:gdLst/>
              <a:ahLst/>
              <a:cxnLst/>
              <a:rect l="l" t="t" r="r" b="b"/>
              <a:pathLst>
                <a:path w="189865" h="933450">
                  <a:moveTo>
                    <a:pt x="0" y="0"/>
                  </a:moveTo>
                  <a:lnTo>
                    <a:pt x="189483" y="932942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6363" y="3172980"/>
              <a:ext cx="365810" cy="5090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289543" y="3192653"/>
              <a:ext cx="169545" cy="313690"/>
            </a:xfrm>
            <a:custGeom>
              <a:avLst/>
              <a:gdLst/>
              <a:ahLst/>
              <a:cxnLst/>
              <a:rect l="l" t="t" r="r" b="b"/>
              <a:pathLst>
                <a:path w="169545" h="313689">
                  <a:moveTo>
                    <a:pt x="169417" y="185547"/>
                  </a:moveTo>
                  <a:lnTo>
                    <a:pt x="135369" y="202550"/>
                  </a:lnTo>
                  <a:lnTo>
                    <a:pt x="143890" y="219583"/>
                  </a:lnTo>
                  <a:lnTo>
                    <a:pt x="109727" y="236600"/>
                  </a:lnTo>
                  <a:lnTo>
                    <a:pt x="67182" y="236600"/>
                  </a:lnTo>
                  <a:lnTo>
                    <a:pt x="169417" y="313309"/>
                  </a:lnTo>
                  <a:lnTo>
                    <a:pt x="169417" y="236600"/>
                  </a:lnTo>
                  <a:lnTo>
                    <a:pt x="109727" y="236600"/>
                  </a:lnTo>
                  <a:lnTo>
                    <a:pt x="101231" y="219597"/>
                  </a:lnTo>
                  <a:lnTo>
                    <a:pt x="169417" y="219597"/>
                  </a:lnTo>
                  <a:lnTo>
                    <a:pt x="169417" y="185547"/>
                  </a:lnTo>
                  <a:close/>
                </a:path>
                <a:path w="169545" h="313689">
                  <a:moveTo>
                    <a:pt x="135369" y="202550"/>
                  </a:moveTo>
                  <a:lnTo>
                    <a:pt x="101231" y="219597"/>
                  </a:lnTo>
                  <a:lnTo>
                    <a:pt x="109727" y="236600"/>
                  </a:lnTo>
                  <a:lnTo>
                    <a:pt x="143890" y="219583"/>
                  </a:lnTo>
                  <a:lnTo>
                    <a:pt x="135369" y="202550"/>
                  </a:lnTo>
                  <a:close/>
                </a:path>
                <a:path w="169545" h="313689">
                  <a:moveTo>
                    <a:pt x="34035" y="0"/>
                  </a:moveTo>
                  <a:lnTo>
                    <a:pt x="0" y="17018"/>
                  </a:lnTo>
                  <a:lnTo>
                    <a:pt x="101231" y="219597"/>
                  </a:lnTo>
                  <a:lnTo>
                    <a:pt x="135369" y="202550"/>
                  </a:lnTo>
                  <a:lnTo>
                    <a:pt x="3403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Transformaciones básicas</vt:lpstr>
      <vt:lpstr>Transformaciones</vt:lpstr>
      <vt:lpstr>Translate</vt:lpstr>
      <vt:lpstr>PowerPoint Presentation</vt:lpstr>
      <vt:lpstr>Translate</vt:lpstr>
      <vt:lpstr>Rotate</vt:lpstr>
      <vt:lpstr>Rotate</vt:lpstr>
      <vt:lpstr>Scale</vt:lpstr>
      <vt:lpstr>Scale</vt:lpstr>
      <vt:lpstr>Scale</vt:lpstr>
      <vt:lpstr>Scale</vt:lpstr>
      <vt:lpstr>Combinar transformaciones</vt:lpstr>
      <vt:lpstr>Combinar transformaciones</vt:lpstr>
      <vt:lpstr>Combinar transformaciones</vt:lpstr>
      <vt:lpstr>Combinar transformaciones - Ejemplos</vt:lpstr>
      <vt:lpstr>Combinar transformaciones - Ejemplos</vt:lpstr>
      <vt:lpstr>Combinar transformaciones - Efectos</vt:lpstr>
      <vt:lpstr>Combinar transformaciones - Efectos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revision>1</cp:revision>
  <dcterms:created xsi:type="dcterms:W3CDTF">2021-04-27T10:10:05Z</dcterms:created>
  <dcterms:modified xsi:type="dcterms:W3CDTF">2023-03-13T15:24:35Z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2021-04-27T00:00:00Z</vt:filetime>
  </property>
</Properties>
</file>