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542B7-86BE-496C-D8E3-3A0FC35C10BC}" v="10" dt="2023-03-13T15:17:25.3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68E542B7-86BE-496C-D8E3-3A0FC35C10BC}"/>
    <pc:docChg chg="modSld">
      <pc:chgData name="Jordi Virgili Gomà" userId="S::jordi.virgili@udl.cat::15590814-2816-4d73-aa06-1e14496f9e19" providerId="AD" clId="Web-{68E542B7-86BE-496C-D8E3-3A0FC35C10BC}" dt="2023-03-13T15:17:25.379" v="4" actId="20577"/>
      <pc:docMkLst>
        <pc:docMk/>
      </pc:docMkLst>
      <pc:sldChg chg="modSp">
        <pc:chgData name="Jordi Virgili Gomà" userId="S::jordi.virgili@udl.cat::15590814-2816-4d73-aa06-1e14496f9e19" providerId="AD" clId="Web-{68E542B7-86BE-496C-D8E3-3A0FC35C10BC}" dt="2023-03-13T15:17:25.379" v="4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68E542B7-86BE-496C-D8E3-3A0FC35C10BC}" dt="2023-03-13T15:17:25.379" v="4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6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927" y="1552702"/>
            <a:ext cx="11312144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3295" cy="6867525"/>
            <a:chOff x="7420356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270"/>
            </a:xfrm>
            <a:custGeom>
              <a:avLst/>
              <a:gdLst/>
              <a:ahLst/>
              <a:cxnLst/>
              <a:rect l="l" t="t" r="r" b="b"/>
              <a:pathLst>
                <a:path w="4763770" h="3176270">
                  <a:moveTo>
                    <a:pt x="4763770" y="0"/>
                  </a:moveTo>
                  <a:lnTo>
                    <a:pt x="0" y="3175697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2" y="0"/>
                  </a:moveTo>
                  <a:lnTo>
                    <a:pt x="2042668" y="0"/>
                  </a:lnTo>
                  <a:lnTo>
                    <a:pt x="0" y="6857998"/>
                  </a:lnTo>
                  <a:lnTo>
                    <a:pt x="3006852" y="6857998"/>
                  </a:lnTo>
                  <a:lnTo>
                    <a:pt x="3006852" y="0"/>
                  </a:lnTo>
                  <a:close/>
                </a:path>
              </a:pathLst>
            </a:custGeom>
            <a:solidFill>
              <a:srgbClr val="92278F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244" y="0"/>
                  </a:moveTo>
                  <a:lnTo>
                    <a:pt x="0" y="0"/>
                  </a:lnTo>
                  <a:lnTo>
                    <a:pt x="1208024" y="6857998"/>
                  </a:lnTo>
                  <a:lnTo>
                    <a:pt x="2587244" y="6857998"/>
                  </a:lnTo>
                  <a:lnTo>
                    <a:pt x="2587244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54" y="0"/>
                  </a:moveTo>
                  <a:lnTo>
                    <a:pt x="0" y="3809998"/>
                  </a:lnTo>
                  <a:lnTo>
                    <a:pt x="3259454" y="3809998"/>
                  </a:lnTo>
                  <a:lnTo>
                    <a:pt x="3259454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8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896" y="0"/>
                  </a:moveTo>
                  <a:lnTo>
                    <a:pt x="0" y="0"/>
                  </a:lnTo>
                  <a:lnTo>
                    <a:pt x="2467355" y="6857998"/>
                  </a:lnTo>
                  <a:lnTo>
                    <a:pt x="2850896" y="6857998"/>
                  </a:lnTo>
                  <a:lnTo>
                    <a:pt x="2850896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74" y="0"/>
                  </a:moveTo>
                  <a:lnTo>
                    <a:pt x="1018921" y="0"/>
                  </a:lnTo>
                  <a:lnTo>
                    <a:pt x="0" y="6857998"/>
                  </a:lnTo>
                  <a:lnTo>
                    <a:pt x="1290574" y="6857998"/>
                  </a:lnTo>
                  <a:lnTo>
                    <a:pt x="1290574" y="0"/>
                  </a:lnTo>
                  <a:close/>
                </a:path>
              </a:pathLst>
            </a:custGeom>
            <a:solidFill>
              <a:srgbClr val="6C1C6B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6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21" y="0"/>
                  </a:moveTo>
                  <a:lnTo>
                    <a:pt x="0" y="0"/>
                  </a:lnTo>
                  <a:lnTo>
                    <a:pt x="1107185" y="6857998"/>
                  </a:lnTo>
                  <a:lnTo>
                    <a:pt x="1247521" y="6857998"/>
                  </a:lnTo>
                  <a:lnTo>
                    <a:pt x="1247521" y="0"/>
                  </a:lnTo>
                  <a:close/>
                </a:path>
              </a:pathLst>
            </a:custGeom>
            <a:solidFill>
              <a:srgbClr val="48124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53" y="0"/>
                  </a:moveTo>
                  <a:lnTo>
                    <a:pt x="0" y="3267242"/>
                  </a:lnTo>
                  <a:lnTo>
                    <a:pt x="1816353" y="3267242"/>
                  </a:lnTo>
                  <a:lnTo>
                    <a:pt x="1816353" y="0"/>
                  </a:lnTo>
                  <a:close/>
                </a:path>
              </a:pathLst>
            </a:custGeom>
            <a:solidFill>
              <a:srgbClr val="481246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99996" y="1843278"/>
            <a:ext cx="817740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 err="1"/>
              <a:t>Transformacions</a:t>
            </a:r>
            <a:r>
              <a:rPr sz="5400" spc="-30" dirty="0"/>
              <a:t> </a:t>
            </a:r>
            <a:r>
              <a:rPr lang="es-ES" sz="5400" spc="-15" dirty="0" err="1"/>
              <a:t>bàsiques</a:t>
            </a:r>
            <a:endParaRPr sz="5400" dirty="0"/>
          </a:p>
        </p:txBody>
      </p:sp>
      <p:sp>
        <p:nvSpPr>
          <p:cNvPr id="14" name="object 14"/>
          <p:cNvSpPr txBox="1"/>
          <p:nvPr/>
        </p:nvSpPr>
        <p:spPr>
          <a:xfrm>
            <a:off x="3153536" y="3100832"/>
            <a:ext cx="451548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endParaRPr lang="es-ES" dirty="0"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400" cy="10180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4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4079"/>
            <a:ext cx="12190730" cy="4693920"/>
            <a:chOff x="0" y="2164079"/>
            <a:chExt cx="12190730" cy="4693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27" y="2164079"/>
              <a:ext cx="7412735" cy="3017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8100" y="2261667"/>
              <a:ext cx="4532376" cy="45963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3171" y="2456687"/>
              <a:ext cx="3962400" cy="41529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97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Scale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672" y="1609975"/>
            <a:ext cx="127744" cy="14482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194666" y="1511795"/>
            <a:ext cx="7404734" cy="398780"/>
            <a:chOff x="1194666" y="1511795"/>
            <a:chExt cx="7404734" cy="3987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4666" y="1611429"/>
              <a:ext cx="1474896" cy="1811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0236" y="1511795"/>
              <a:ext cx="534149" cy="3985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3428" y="1511795"/>
              <a:ext cx="5555741" cy="39853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97127" y="1548130"/>
            <a:ext cx="74955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Si</a:t>
            </a:r>
            <a:r>
              <a:rPr sz="1400" b="1" spc="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le</a:t>
            </a:r>
            <a:r>
              <a:rPr sz="1400" b="1" spc="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aplicamos</a:t>
            </a:r>
            <a:r>
              <a:rPr sz="1400" b="1" spc="2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nsolas"/>
                <a:cs typeface="Consolas"/>
              </a:rPr>
              <a:t>dos</a:t>
            </a:r>
            <a:r>
              <a:rPr sz="1400" b="1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valores</a:t>
            </a:r>
            <a:r>
              <a:rPr sz="1400" b="1" spc="1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2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factor</a:t>
            </a:r>
            <a:r>
              <a:rPr sz="1400" b="1" spc="1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2,8</a:t>
            </a:r>
            <a:r>
              <a:rPr sz="1400" b="1" spc="2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(280%</a:t>
            </a:r>
            <a:r>
              <a:rPr sz="1400" b="1" spc="1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eje</a:t>
            </a:r>
            <a:r>
              <a:rPr sz="1400" b="1" spc="1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x)</a:t>
            </a:r>
            <a:r>
              <a:rPr sz="1400" b="1" spc="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y</a:t>
            </a:r>
            <a:r>
              <a:rPr sz="1400" b="1" spc="2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1,8</a:t>
            </a:r>
            <a:r>
              <a:rPr sz="1400" b="1" spc="1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(180%</a:t>
            </a:r>
            <a:r>
              <a:rPr sz="1400" b="1" spc="1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eje</a:t>
            </a:r>
            <a:r>
              <a:rPr sz="1400" b="1" spc="1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y)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848" y="5469737"/>
            <a:ext cx="570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El </a:t>
            </a:r>
            <a:r>
              <a:rPr sz="1800" spc="-5" dirty="0">
                <a:latin typeface="Trebuchet MS"/>
                <a:cs typeface="Trebuchet MS"/>
              </a:rPr>
              <a:t>borde </a:t>
            </a:r>
            <a:r>
              <a:rPr sz="1800" dirty="0">
                <a:latin typeface="Trebuchet MS"/>
                <a:cs typeface="Trebuchet MS"/>
              </a:rPr>
              <a:t>de la </a:t>
            </a:r>
            <a:r>
              <a:rPr sz="1800" spc="-5" dirty="0">
                <a:latin typeface="Trebuchet MS"/>
                <a:cs typeface="Trebuchet MS"/>
              </a:rPr>
              <a:t>figura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" dirty="0">
                <a:latin typeface="Trebuchet MS"/>
                <a:cs typeface="Trebuchet MS"/>
              </a:rPr>
              <a:t>ve afectado por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escala,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puede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modificar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strokeWeight()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20228" y="2814827"/>
            <a:ext cx="2073910" cy="1228725"/>
            <a:chOff x="7920228" y="2814827"/>
            <a:chExt cx="2073910" cy="1228725"/>
          </a:xfrm>
        </p:grpSpPr>
        <p:sp>
          <p:nvSpPr>
            <p:cNvPr id="15" name="object 15"/>
            <p:cNvSpPr/>
            <p:nvPr/>
          </p:nvSpPr>
          <p:spPr>
            <a:xfrm>
              <a:off x="8590788" y="2843783"/>
              <a:ext cx="1398905" cy="676275"/>
            </a:xfrm>
            <a:custGeom>
              <a:avLst/>
              <a:gdLst/>
              <a:ahLst/>
              <a:cxnLst/>
              <a:rect l="l" t="t" r="r" b="b"/>
              <a:pathLst>
                <a:path w="1398904" h="676275">
                  <a:moveTo>
                    <a:pt x="0" y="0"/>
                  </a:moveTo>
                  <a:lnTo>
                    <a:pt x="1398523" y="676148"/>
                  </a:lnTo>
                </a:path>
                <a:path w="1398904" h="676275">
                  <a:moveTo>
                    <a:pt x="7619" y="283463"/>
                  </a:moveTo>
                  <a:lnTo>
                    <a:pt x="629411" y="661288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20200" y="35052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5334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4800" y="2819399"/>
              <a:ext cx="197485" cy="1214755"/>
            </a:xfrm>
            <a:custGeom>
              <a:avLst/>
              <a:gdLst/>
              <a:ahLst/>
              <a:cxnLst/>
              <a:rect l="l" t="t" r="r" b="b"/>
              <a:pathLst>
                <a:path w="197484" h="1214754">
                  <a:moveTo>
                    <a:pt x="0" y="0"/>
                  </a:moveTo>
                  <a:lnTo>
                    <a:pt x="197230" y="715263"/>
                  </a:lnTo>
                </a:path>
                <a:path w="197484" h="1214754">
                  <a:moveTo>
                    <a:pt x="0" y="304800"/>
                  </a:moveTo>
                  <a:lnTo>
                    <a:pt x="197230" y="121475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9412" y="3125698"/>
              <a:ext cx="495325" cy="5136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292592" y="3145536"/>
              <a:ext cx="299085" cy="318135"/>
            </a:xfrm>
            <a:custGeom>
              <a:avLst/>
              <a:gdLst/>
              <a:ahLst/>
              <a:cxnLst/>
              <a:rect l="l" t="t" r="r" b="b"/>
              <a:pathLst>
                <a:path w="299084" h="318135">
                  <a:moveTo>
                    <a:pt x="206915" y="247278"/>
                  </a:moveTo>
                  <a:lnTo>
                    <a:pt x="179069" y="273303"/>
                  </a:lnTo>
                  <a:lnTo>
                    <a:pt x="298957" y="317753"/>
                  </a:lnTo>
                  <a:lnTo>
                    <a:pt x="282208" y="261238"/>
                  </a:lnTo>
                  <a:lnTo>
                    <a:pt x="219963" y="261238"/>
                  </a:lnTo>
                  <a:lnTo>
                    <a:pt x="206915" y="247278"/>
                  </a:lnTo>
                  <a:close/>
                </a:path>
                <a:path w="299084" h="318135">
                  <a:moveTo>
                    <a:pt x="234748" y="221264"/>
                  </a:moveTo>
                  <a:lnTo>
                    <a:pt x="206915" y="247278"/>
                  </a:lnTo>
                  <a:lnTo>
                    <a:pt x="219963" y="261238"/>
                  </a:lnTo>
                  <a:lnTo>
                    <a:pt x="247776" y="235203"/>
                  </a:lnTo>
                  <a:lnTo>
                    <a:pt x="234748" y="221264"/>
                  </a:lnTo>
                  <a:close/>
                </a:path>
                <a:path w="299084" h="318135">
                  <a:moveTo>
                    <a:pt x="262635" y="195199"/>
                  </a:moveTo>
                  <a:lnTo>
                    <a:pt x="234748" y="221264"/>
                  </a:lnTo>
                  <a:lnTo>
                    <a:pt x="247776" y="235203"/>
                  </a:lnTo>
                  <a:lnTo>
                    <a:pt x="219963" y="261238"/>
                  </a:lnTo>
                  <a:lnTo>
                    <a:pt x="282208" y="261238"/>
                  </a:lnTo>
                  <a:lnTo>
                    <a:pt x="262635" y="195199"/>
                  </a:lnTo>
                  <a:close/>
                </a:path>
                <a:path w="299084" h="318135">
                  <a:moveTo>
                    <a:pt x="27939" y="0"/>
                  </a:moveTo>
                  <a:lnTo>
                    <a:pt x="0" y="25908"/>
                  </a:lnTo>
                  <a:lnTo>
                    <a:pt x="206915" y="247278"/>
                  </a:lnTo>
                  <a:lnTo>
                    <a:pt x="234748" y="221264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404" y="1188719"/>
            <a:ext cx="7219315" cy="5148580"/>
            <a:chOff x="565404" y="1188719"/>
            <a:chExt cx="7219315" cy="5148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4" y="1188719"/>
              <a:ext cx="5553456" cy="25237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6215" y="3211017"/>
              <a:ext cx="3008376" cy="31136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1288" y="3406140"/>
              <a:ext cx="2438400" cy="254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127" y="3310077"/>
              <a:ext cx="2886329" cy="3026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200" y="3505199"/>
              <a:ext cx="2316479" cy="245668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97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5133" y="5481624"/>
            <a:ext cx="190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Sin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strokeWeight()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332" y="5519420"/>
            <a:ext cx="198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Con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strokeWeight()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633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Combinar</a:t>
            </a:r>
            <a:r>
              <a:rPr spc="-70" dirty="0"/>
              <a:t> </a:t>
            </a:r>
            <a:r>
              <a:rPr spc="-10" dirty="0" err="1"/>
              <a:t>transformacions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1796" y="1673478"/>
            <a:ext cx="287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1</a:t>
            </a:r>
            <a:r>
              <a:rPr lang="es-ES" sz="1800" spc="-5" dirty="0">
                <a:latin typeface="Trebuchet MS"/>
                <a:cs typeface="Trebuchet MS"/>
              </a:rPr>
              <a:t>)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Dibu</a:t>
            </a:r>
            <a:r>
              <a:rPr lang="es-ES" sz="1800" spc="-5" dirty="0" err="1">
                <a:latin typeface="Trebuchet MS"/>
                <a:cs typeface="Trebuchet MS"/>
              </a:rPr>
              <a:t>ixa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rect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90515" y="1484414"/>
            <a:ext cx="4608830" cy="4799330"/>
            <a:chOff x="4890515" y="1484414"/>
            <a:chExt cx="4608830" cy="4799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0515" y="1484414"/>
              <a:ext cx="4608703" cy="47990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7" y="1679448"/>
              <a:ext cx="4038600" cy="4229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2590800"/>
            <a:ext cx="3017520" cy="23195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633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Combinar</a:t>
            </a:r>
            <a:r>
              <a:rPr spc="-70" dirty="0"/>
              <a:t> </a:t>
            </a:r>
            <a:r>
              <a:rPr spc="-10" dirty="0" err="1"/>
              <a:t>transformacions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1796" y="1673478"/>
            <a:ext cx="239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pc="-5" dirty="0">
                <a:latin typeface="Trebuchet MS"/>
                <a:cs typeface="Trebuchet MS"/>
              </a:rPr>
              <a:t>2)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Aplicar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translate.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86000"/>
            <a:ext cx="3352800" cy="28056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53128" y="1408163"/>
            <a:ext cx="4552315" cy="4741545"/>
            <a:chOff x="4453128" y="1408163"/>
            <a:chExt cx="4552315" cy="47415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128" y="1408163"/>
              <a:ext cx="4552187" cy="4741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1603247"/>
              <a:ext cx="3982211" cy="4171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633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Combinar</a:t>
            </a:r>
            <a:r>
              <a:rPr spc="-70" dirty="0"/>
              <a:t> </a:t>
            </a:r>
            <a:r>
              <a:rPr spc="-10" dirty="0" err="1"/>
              <a:t>transformacions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1796" y="1673478"/>
            <a:ext cx="2112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3</a:t>
            </a:r>
            <a:r>
              <a:rPr lang="es-ES" sz="1800" spc="-5" dirty="0">
                <a:latin typeface="Trebuchet MS"/>
                <a:cs typeface="Trebuchet MS"/>
              </a:rPr>
              <a:t>)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Aplicar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rotate.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2482595"/>
            <a:ext cx="3689604" cy="302971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780788" y="1679448"/>
            <a:ext cx="4009390" cy="5179060"/>
            <a:chOff x="4780788" y="1679448"/>
            <a:chExt cx="4009390" cy="51790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0788" y="5859775"/>
              <a:ext cx="4008882" cy="9982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028" y="1679448"/>
              <a:ext cx="3980688" cy="419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935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Combinar</a:t>
            </a:r>
            <a:r>
              <a:rPr spc="-45" dirty="0"/>
              <a:t> </a:t>
            </a:r>
            <a:r>
              <a:rPr spc="-10" dirty="0" err="1"/>
              <a:t>transformacions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905000"/>
            <a:ext cx="3241548" cy="32766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57344" y="1405191"/>
            <a:ext cx="4494530" cy="4789805"/>
            <a:chOff x="4657344" y="1405191"/>
            <a:chExt cx="4494530" cy="4789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7344" y="1405191"/>
              <a:ext cx="4494276" cy="4789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2416" y="1600199"/>
              <a:ext cx="3924299" cy="4219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935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Combinar</a:t>
            </a:r>
            <a:r>
              <a:rPr spc="-45" dirty="0"/>
              <a:t> </a:t>
            </a:r>
            <a:r>
              <a:rPr spc="-10" dirty="0" err="1"/>
              <a:t>transformacions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1828800"/>
            <a:ext cx="3128772" cy="3429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10100" y="1481302"/>
            <a:ext cx="4541520" cy="4780915"/>
            <a:chOff x="4610100" y="1481302"/>
            <a:chExt cx="4541520" cy="4780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0100" y="1481302"/>
              <a:ext cx="4541520" cy="47807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5171" y="1676400"/>
              <a:ext cx="3971544" cy="4210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577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Combinar</a:t>
            </a:r>
            <a:r>
              <a:rPr spc="-55" dirty="0"/>
              <a:t> </a:t>
            </a:r>
            <a:r>
              <a:rPr spc="-10" dirty="0" err="1"/>
              <a:t>transformacions</a:t>
            </a:r>
            <a:r>
              <a:rPr spc="-4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 err="1"/>
              <a:t>Efect</a:t>
            </a:r>
            <a:r>
              <a:rPr lang="es-ES" dirty="0"/>
              <a:t>e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5623560" cy="3048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624828" y="1734286"/>
            <a:ext cx="4483735" cy="4817745"/>
            <a:chOff x="6624828" y="1734286"/>
            <a:chExt cx="4483735" cy="48177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828" y="1734286"/>
              <a:ext cx="4483608" cy="4817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900" y="1929383"/>
              <a:ext cx="3913632" cy="4247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577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Combinar</a:t>
            </a:r>
            <a:r>
              <a:rPr spc="-55" dirty="0"/>
              <a:t> </a:t>
            </a:r>
            <a:r>
              <a:rPr spc="-10" dirty="0" err="1"/>
              <a:t>transformacions</a:t>
            </a:r>
            <a:r>
              <a:rPr spc="-4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 err="1"/>
              <a:t>Efect</a:t>
            </a:r>
            <a:r>
              <a:rPr lang="es-ES" dirty="0"/>
              <a:t>e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92807"/>
            <a:ext cx="5731764" cy="3200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624828" y="1405166"/>
            <a:ext cx="4483735" cy="4799330"/>
            <a:chOff x="6624828" y="1405166"/>
            <a:chExt cx="4483735" cy="47993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828" y="1405166"/>
              <a:ext cx="4483608" cy="47990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900" y="1600199"/>
              <a:ext cx="3913632" cy="422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4276166"/>
            <a:ext cx="279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lang="es-ES" sz="5400" spc="-10" dirty="0">
                <a:solidFill>
                  <a:srgbClr val="6C1C6B"/>
                </a:solidFill>
                <a:latin typeface="Trebuchet MS"/>
                <a:cs typeface="Trebuchet MS"/>
              </a:rPr>
              <a:t>à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</a:t>
            </a:r>
            <a:r>
              <a:rPr lang="es-ES" sz="5400" spc="-5">
                <a:solidFill>
                  <a:srgbClr val="6C1C6B"/>
                </a:solidFill>
                <a:latin typeface="Trebuchet MS"/>
                <a:cs typeface="Trebuchet MS"/>
              </a:rPr>
              <a:t>e</a:t>
            </a:r>
            <a:r>
              <a:rPr sz="5400" spc="-5">
                <a:solidFill>
                  <a:srgbClr val="6C1C6B"/>
                </a:solidFill>
                <a:latin typeface="Trebuchet MS"/>
                <a:cs typeface="Trebuchet MS"/>
              </a:rPr>
              <a:t>s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!</a:t>
            </a:r>
            <a:endParaRPr sz="54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03" y="797034"/>
            <a:ext cx="4368630" cy="49575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63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Transformacions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2814065"/>
            <a:ext cx="54971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11454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lang="es-ES" sz="1800" dirty="0">
                <a:latin typeface="Trebuchet MS"/>
                <a:cs typeface="Trebuchet MS"/>
              </a:rPr>
              <a:t>El sistema de </a:t>
            </a:r>
            <a:r>
              <a:rPr lang="es-ES" sz="1800" dirty="0" err="1">
                <a:latin typeface="Trebuchet MS"/>
                <a:cs typeface="Trebuchet MS"/>
              </a:rPr>
              <a:t>coordenades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utilitzat</a:t>
            </a:r>
            <a:r>
              <a:rPr lang="es-ES" sz="1800" dirty="0">
                <a:latin typeface="Trebuchet MS"/>
                <a:cs typeface="Trebuchet MS"/>
              </a:rPr>
              <a:t> en </a:t>
            </a:r>
            <a:r>
              <a:rPr lang="es-ES" sz="1800" dirty="0" err="1">
                <a:latin typeface="Trebuchet MS"/>
                <a:cs typeface="Trebuchet MS"/>
              </a:rPr>
              <a:t>l'editor</a:t>
            </a:r>
            <a:r>
              <a:rPr lang="es-ES" sz="1800" dirty="0">
                <a:latin typeface="Trebuchet MS"/>
                <a:cs typeface="Trebuchet MS"/>
              </a:rPr>
              <a:t> web de P5 marca </a:t>
            </a:r>
            <a:r>
              <a:rPr lang="es-ES" sz="1800" dirty="0" err="1">
                <a:latin typeface="Trebuchet MS"/>
                <a:cs typeface="Trebuchet MS"/>
              </a:rPr>
              <a:t>l'origen</a:t>
            </a:r>
            <a:r>
              <a:rPr lang="es-ES" sz="1800" dirty="0">
                <a:latin typeface="Trebuchet MS"/>
                <a:cs typeface="Trebuchet MS"/>
              </a:rPr>
              <a:t> de </a:t>
            </a:r>
            <a:r>
              <a:rPr lang="es-ES" sz="1800" dirty="0" err="1">
                <a:latin typeface="Trebuchet MS"/>
                <a:cs typeface="Trebuchet MS"/>
              </a:rPr>
              <a:t>coordenades</a:t>
            </a:r>
            <a:r>
              <a:rPr lang="es-ES" sz="1800" dirty="0">
                <a:latin typeface="Trebuchet MS"/>
                <a:cs typeface="Trebuchet MS"/>
              </a:rPr>
              <a:t> a la cantonada superior </a:t>
            </a:r>
            <a:r>
              <a:rPr lang="es-ES" sz="1800" dirty="0" err="1">
                <a:latin typeface="Trebuchet MS"/>
                <a:cs typeface="Trebuchet MS"/>
              </a:rPr>
              <a:t>esquerra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Aquest</a:t>
            </a:r>
            <a:r>
              <a:rPr lang="es-ES" sz="1800" spc="-5" dirty="0">
                <a:latin typeface="Trebuchet MS"/>
                <a:cs typeface="Trebuchet MS"/>
              </a:rPr>
              <a:t> sistema </a:t>
            </a:r>
            <a:r>
              <a:rPr lang="es-ES" sz="1800" spc="-5" dirty="0" err="1">
                <a:latin typeface="Trebuchet MS"/>
                <a:cs typeface="Trebuchet MS"/>
              </a:rPr>
              <a:t>pot</a:t>
            </a:r>
            <a:r>
              <a:rPr lang="es-ES" sz="1800" spc="-5" dirty="0">
                <a:latin typeface="Trebuchet MS"/>
                <a:cs typeface="Trebuchet MS"/>
              </a:rPr>
              <a:t> ser </a:t>
            </a:r>
            <a:r>
              <a:rPr lang="es-ES" sz="1800" spc="-5" dirty="0" err="1">
                <a:latin typeface="Trebuchet MS"/>
                <a:cs typeface="Trebuchet MS"/>
              </a:rPr>
              <a:t>modificat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amb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transformacions</a:t>
            </a:r>
            <a:r>
              <a:rPr lang="es-ES" sz="1800" spc="-5" dirty="0">
                <a:latin typeface="Trebuchet MS"/>
                <a:cs typeface="Trebuchet MS"/>
              </a:rPr>
              <a:t>. Les </a:t>
            </a:r>
            <a:r>
              <a:rPr lang="es-ES" sz="1800" spc="-5" dirty="0" err="1">
                <a:latin typeface="Trebuchet MS"/>
                <a:cs typeface="Trebuchet MS"/>
              </a:rPr>
              <a:t>coordenades</a:t>
            </a:r>
            <a:r>
              <a:rPr lang="es-ES" sz="1800" spc="-5" dirty="0">
                <a:latin typeface="Trebuchet MS"/>
                <a:cs typeface="Trebuchet MS"/>
              </a:rPr>
              <a:t> poden, </a:t>
            </a:r>
            <a:r>
              <a:rPr lang="es-ES" sz="1800" spc="-5" dirty="0" err="1">
                <a:latin typeface="Trebuchet MS"/>
                <a:cs typeface="Trebuchet MS"/>
              </a:rPr>
              <a:t>llavors</a:t>
            </a:r>
            <a:r>
              <a:rPr lang="es-ES" sz="1800" spc="-5" dirty="0">
                <a:latin typeface="Trebuchet MS"/>
                <a:cs typeface="Trebuchet MS"/>
              </a:rPr>
              <a:t>, ser </a:t>
            </a:r>
            <a:r>
              <a:rPr lang="es-ES" sz="1800" spc="-5" dirty="0" err="1">
                <a:latin typeface="Trebuchet MS"/>
                <a:cs typeface="Trebuchet MS"/>
              </a:rPr>
              <a:t>traslladades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rotades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escalades</a:t>
            </a:r>
            <a:r>
              <a:rPr lang="es-ES" sz="1800" spc="-5" dirty="0">
                <a:latin typeface="Trebuchet MS"/>
                <a:cs typeface="Trebuchet MS"/>
              </a:rPr>
              <a:t>. </a:t>
            </a:r>
            <a:r>
              <a:rPr lang="es-ES" sz="1800" spc="-5" dirty="0" err="1">
                <a:latin typeface="Trebuchet MS"/>
                <a:cs typeface="Trebuchet MS"/>
              </a:rPr>
              <a:t>Així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aconseguim</a:t>
            </a:r>
            <a:r>
              <a:rPr lang="es-ES" sz="1800" spc="-5" dirty="0">
                <a:latin typeface="Trebuchet MS"/>
                <a:cs typeface="Trebuchet MS"/>
              </a:rPr>
              <a:t> que les figures </a:t>
            </a:r>
            <a:r>
              <a:rPr lang="es-ES" sz="1800" spc="-5" dirty="0" err="1">
                <a:latin typeface="Trebuchet MS"/>
                <a:cs typeface="Trebuchet MS"/>
              </a:rPr>
              <a:t>variïn</a:t>
            </a:r>
            <a:r>
              <a:rPr lang="es-ES" sz="1800" spc="-5" dirty="0">
                <a:latin typeface="Trebuchet MS"/>
                <a:cs typeface="Trebuchet MS"/>
              </a:rPr>
              <a:t> la </a:t>
            </a:r>
            <a:r>
              <a:rPr lang="es-ES" sz="1800" spc="-5" dirty="0" err="1">
                <a:latin typeface="Trebuchet MS"/>
                <a:cs typeface="Trebuchet MS"/>
              </a:rPr>
              <a:t>seva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posició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rotació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grandària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1524000"/>
            <a:ext cx="2915411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49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Translate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924" y="4373353"/>
            <a:ext cx="6077712" cy="21336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67728" y="2366741"/>
            <a:ext cx="4552315" cy="4491355"/>
            <a:chOff x="6967728" y="2366741"/>
            <a:chExt cx="4552315" cy="44913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7728" y="2366741"/>
              <a:ext cx="4552187" cy="44912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800" y="2561844"/>
              <a:ext cx="3982211" cy="399135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4800" y="1192906"/>
            <a:ext cx="8559800" cy="308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translate</a:t>
            </a:r>
            <a:r>
              <a:rPr lang="es-ES" sz="1800" spc="-5" dirty="0">
                <a:latin typeface="Trebuchet MS"/>
                <a:cs typeface="Trebuchet MS"/>
              </a:rPr>
              <a:t> () </a:t>
            </a:r>
            <a:r>
              <a:rPr lang="es-ES" sz="1800" spc="-5" dirty="0" err="1">
                <a:latin typeface="Trebuchet MS"/>
                <a:cs typeface="Trebuchet MS"/>
              </a:rPr>
              <a:t>mou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l'origen</a:t>
            </a:r>
            <a:r>
              <a:rPr lang="es-ES" sz="1800" spc="-5" dirty="0">
                <a:latin typeface="Trebuchet MS"/>
                <a:cs typeface="Trebuchet MS"/>
              </a:rPr>
              <a:t> de la cantonada superior </a:t>
            </a:r>
            <a:r>
              <a:rPr lang="es-ES" sz="1800" spc="-5" dirty="0" err="1">
                <a:latin typeface="Trebuchet MS"/>
                <a:cs typeface="Trebuchet MS"/>
              </a:rPr>
              <a:t>esquerra</a:t>
            </a:r>
            <a:r>
              <a:rPr lang="es-ES" sz="1800" spc="-5" dirty="0">
                <a:latin typeface="Trebuchet MS"/>
                <a:cs typeface="Trebuchet MS"/>
              </a:rPr>
              <a:t> (la </a:t>
            </a:r>
            <a:r>
              <a:rPr lang="es-ES" sz="1800" spc="-5" dirty="0" err="1">
                <a:latin typeface="Trebuchet MS"/>
                <a:cs typeface="Trebuchet MS"/>
              </a:rPr>
              <a:t>qual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defecte</a:t>
            </a:r>
            <a:r>
              <a:rPr lang="es-ES" sz="1800" spc="-5" dirty="0">
                <a:latin typeface="Trebuchet MS"/>
                <a:cs typeface="Trebuchet MS"/>
              </a:rPr>
              <a:t> es troba en el 0, 0) a una </a:t>
            </a:r>
            <a:r>
              <a:rPr lang="es-ES" sz="1800" spc="-5" dirty="0" err="1">
                <a:latin typeface="Trebuchet MS"/>
                <a:cs typeface="Trebuchet MS"/>
              </a:rPr>
              <a:t>altra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localització</a:t>
            </a:r>
            <a:r>
              <a:rPr lang="es-ES" sz="1800" spc="-5" dirty="0">
                <a:latin typeface="Trebuchet MS"/>
                <a:cs typeface="Trebuchet MS"/>
              </a:rPr>
              <a:t>. </a:t>
            </a:r>
            <a:r>
              <a:rPr lang="es-ES" sz="1800" spc="-5" dirty="0" err="1">
                <a:latin typeface="Trebuchet MS"/>
                <a:cs typeface="Trebuchet MS"/>
              </a:rPr>
              <a:t>Accepta</a:t>
            </a:r>
            <a:r>
              <a:rPr lang="es-ES" sz="1800" spc="-5" dirty="0">
                <a:latin typeface="Trebuchet MS"/>
                <a:cs typeface="Trebuchet MS"/>
              </a:rPr>
              <a:t> dos </a:t>
            </a:r>
            <a:r>
              <a:rPr lang="es-ES" sz="1800" spc="-5" dirty="0" err="1">
                <a:latin typeface="Trebuchet MS"/>
                <a:cs typeface="Trebuchet MS"/>
              </a:rPr>
              <a:t>paràmetres</a:t>
            </a:r>
            <a:r>
              <a:rPr lang="es-ES" sz="1800" spc="-5" dirty="0">
                <a:latin typeface="Trebuchet MS"/>
                <a:cs typeface="Trebuchet MS"/>
              </a:rPr>
              <a:t>. El primer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la coordenada en x i el </a:t>
            </a:r>
            <a:r>
              <a:rPr lang="es-ES" sz="1800" spc="-5" dirty="0" err="1">
                <a:latin typeface="Trebuchet MS"/>
                <a:cs typeface="Trebuchet MS"/>
              </a:rPr>
              <a:t>segon</a:t>
            </a:r>
            <a:r>
              <a:rPr lang="es-ES" sz="1800" spc="-5" dirty="0">
                <a:latin typeface="Trebuchet MS"/>
                <a:cs typeface="Trebuchet MS"/>
              </a:rPr>
              <a:t> en y</a:t>
            </a:r>
            <a:r>
              <a:rPr sz="1800" spc="-11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translate(x,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y);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Consolas"/>
              <a:cs typeface="Consolas"/>
            </a:endParaRPr>
          </a:p>
          <a:p>
            <a:pPr marL="337185" marR="3295015">
              <a:lnSpc>
                <a:spcPct val="100000"/>
              </a:lnSpc>
            </a:pP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Els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valors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de x i de y de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qualsevol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figura es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veuen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afectats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per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aquest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canvi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.</a:t>
            </a:r>
          </a:p>
          <a:p>
            <a:pPr marL="337185" marR="3295015">
              <a:lnSpc>
                <a:spcPct val="100000"/>
              </a:lnSpc>
            </a:pPr>
            <a:endParaRPr lang="es-ES" sz="1400" b="1" dirty="0">
              <a:solidFill>
                <a:srgbClr val="4F81BC"/>
              </a:solidFill>
              <a:latin typeface="Consolas"/>
              <a:cs typeface="Consolas"/>
            </a:endParaRPr>
          </a:p>
          <a:p>
            <a:pPr marL="337185" marR="3295015">
              <a:lnSpc>
                <a:spcPct val="100000"/>
              </a:lnSpc>
            </a:pP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Si x = 20, y = 60,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translate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(20, 60) fa que un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punt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dibuixat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a la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posició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(0, 15) es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mostri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en la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posició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(20, 75).</a:t>
            </a:r>
            <a:endParaRPr sz="1400" dirty="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85888" y="2942856"/>
            <a:ext cx="516890" cy="739140"/>
            <a:chOff x="7485888" y="2942856"/>
            <a:chExt cx="516890" cy="73914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5888" y="2942856"/>
              <a:ext cx="516635" cy="7391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28052" y="2963163"/>
              <a:ext cx="321310" cy="542925"/>
            </a:xfrm>
            <a:custGeom>
              <a:avLst/>
              <a:gdLst/>
              <a:ahLst/>
              <a:cxnLst/>
              <a:rect l="l" t="t" r="r" b="b"/>
              <a:pathLst>
                <a:path w="321309" h="542925">
                  <a:moveTo>
                    <a:pt x="248109" y="452988"/>
                  </a:moveTo>
                  <a:lnTo>
                    <a:pt x="215011" y="471932"/>
                  </a:lnTo>
                  <a:lnTo>
                    <a:pt x="321309" y="542798"/>
                  </a:lnTo>
                  <a:lnTo>
                    <a:pt x="317226" y="469519"/>
                  </a:lnTo>
                  <a:lnTo>
                    <a:pt x="257555" y="469519"/>
                  </a:lnTo>
                  <a:lnTo>
                    <a:pt x="248109" y="452988"/>
                  </a:lnTo>
                  <a:close/>
                </a:path>
                <a:path w="321309" h="542925">
                  <a:moveTo>
                    <a:pt x="281138" y="434084"/>
                  </a:moveTo>
                  <a:lnTo>
                    <a:pt x="248109" y="452988"/>
                  </a:lnTo>
                  <a:lnTo>
                    <a:pt x="257555" y="469519"/>
                  </a:lnTo>
                  <a:lnTo>
                    <a:pt x="290575" y="450596"/>
                  </a:lnTo>
                  <a:lnTo>
                    <a:pt x="281138" y="434084"/>
                  </a:lnTo>
                  <a:close/>
                </a:path>
                <a:path w="321309" h="542925">
                  <a:moveTo>
                    <a:pt x="314198" y="415163"/>
                  </a:moveTo>
                  <a:lnTo>
                    <a:pt x="281138" y="434084"/>
                  </a:lnTo>
                  <a:lnTo>
                    <a:pt x="290575" y="450596"/>
                  </a:lnTo>
                  <a:lnTo>
                    <a:pt x="257555" y="469519"/>
                  </a:lnTo>
                  <a:lnTo>
                    <a:pt x="317226" y="469519"/>
                  </a:lnTo>
                  <a:lnTo>
                    <a:pt x="314198" y="415163"/>
                  </a:lnTo>
                  <a:close/>
                </a:path>
                <a:path w="321309" h="542925">
                  <a:moveTo>
                    <a:pt x="33020" y="0"/>
                  </a:moveTo>
                  <a:lnTo>
                    <a:pt x="0" y="18796"/>
                  </a:lnTo>
                  <a:lnTo>
                    <a:pt x="248109" y="452988"/>
                  </a:lnTo>
                  <a:lnTo>
                    <a:pt x="281138" y="434084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09" y="591134"/>
            <a:ext cx="1949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C1C6B"/>
                </a:solidFill>
                <a:latin typeface="Trebuchet MS"/>
                <a:cs typeface="Trebuchet MS"/>
              </a:rPr>
              <a:t>Translate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127" y="1552702"/>
            <a:ext cx="7495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>
                <a:latin typeface="Trebuchet MS"/>
                <a:cs typeface="Trebuchet MS"/>
              </a:rPr>
              <a:t>Si </a:t>
            </a:r>
            <a:r>
              <a:rPr lang="es-ES" sz="1800" dirty="0" err="1">
                <a:latin typeface="Trebuchet MS"/>
                <a:cs typeface="Trebuchet MS"/>
              </a:rPr>
              <a:t>s'utilitza</a:t>
            </a:r>
            <a:r>
              <a:rPr lang="es-ES" sz="1800" dirty="0">
                <a:latin typeface="Trebuchet MS"/>
                <a:cs typeface="Trebuchet MS"/>
              </a:rPr>
              <a:t> un nombre </a:t>
            </a:r>
            <a:r>
              <a:rPr lang="es-ES" sz="1800" dirty="0" err="1">
                <a:latin typeface="Trebuchet MS"/>
                <a:cs typeface="Trebuchet MS"/>
              </a:rPr>
              <a:t>negatiu</a:t>
            </a:r>
            <a:r>
              <a:rPr lang="es-ES" sz="1800" dirty="0">
                <a:latin typeface="Trebuchet MS"/>
                <a:cs typeface="Trebuchet MS"/>
              </a:rPr>
              <a:t>, el </a:t>
            </a:r>
            <a:r>
              <a:rPr lang="es-ES" sz="1800" dirty="0" err="1">
                <a:latin typeface="Trebuchet MS"/>
                <a:cs typeface="Trebuchet MS"/>
              </a:rPr>
              <a:t>moviment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és</a:t>
            </a:r>
            <a:r>
              <a:rPr lang="es-ES" sz="1800" dirty="0">
                <a:latin typeface="Trebuchet MS"/>
                <a:cs typeface="Trebuchet MS"/>
              </a:rPr>
              <a:t> en </a:t>
            </a:r>
            <a:r>
              <a:rPr lang="es-ES" sz="1800" dirty="0" err="1">
                <a:latin typeface="Trebuchet MS"/>
                <a:cs typeface="Trebuchet MS"/>
              </a:rPr>
              <a:t>direcció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oposada</a:t>
            </a:r>
            <a:r>
              <a:rPr lang="es-ES" sz="180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667000"/>
            <a:ext cx="6010656" cy="227685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893052" y="2022297"/>
            <a:ext cx="4543425" cy="4676140"/>
            <a:chOff x="6893052" y="2022297"/>
            <a:chExt cx="4543425" cy="46761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3052" y="2022297"/>
              <a:ext cx="4543044" cy="4675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8124" y="2217419"/>
              <a:ext cx="3973068" cy="41056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8708" y="2532926"/>
              <a:ext cx="509003" cy="3733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30872" y="2667761"/>
              <a:ext cx="313690" cy="177800"/>
            </a:xfrm>
            <a:custGeom>
              <a:avLst/>
              <a:gdLst/>
              <a:ahLst/>
              <a:cxnLst/>
              <a:rect l="l" t="t" r="r" b="b"/>
              <a:pathLst>
                <a:path w="313690" h="177800">
                  <a:moveTo>
                    <a:pt x="203754" y="36578"/>
                  </a:moveTo>
                  <a:lnTo>
                    <a:pt x="0" y="144145"/>
                  </a:lnTo>
                  <a:lnTo>
                    <a:pt x="17779" y="177800"/>
                  </a:lnTo>
                  <a:lnTo>
                    <a:pt x="221516" y="70242"/>
                  </a:lnTo>
                  <a:lnTo>
                    <a:pt x="203754" y="36578"/>
                  </a:lnTo>
                  <a:close/>
                </a:path>
                <a:path w="313690" h="177800">
                  <a:moveTo>
                    <a:pt x="293856" y="27686"/>
                  </a:moveTo>
                  <a:lnTo>
                    <a:pt x="220599" y="27686"/>
                  </a:lnTo>
                  <a:lnTo>
                    <a:pt x="238378" y="61340"/>
                  </a:lnTo>
                  <a:lnTo>
                    <a:pt x="221516" y="70242"/>
                  </a:lnTo>
                  <a:lnTo>
                    <a:pt x="239268" y="103886"/>
                  </a:lnTo>
                  <a:lnTo>
                    <a:pt x="293856" y="27686"/>
                  </a:lnTo>
                  <a:close/>
                </a:path>
                <a:path w="313690" h="177800">
                  <a:moveTo>
                    <a:pt x="220599" y="27686"/>
                  </a:moveTo>
                  <a:lnTo>
                    <a:pt x="203754" y="36578"/>
                  </a:lnTo>
                  <a:lnTo>
                    <a:pt x="221516" y="70242"/>
                  </a:lnTo>
                  <a:lnTo>
                    <a:pt x="238378" y="61340"/>
                  </a:lnTo>
                  <a:lnTo>
                    <a:pt x="220599" y="27686"/>
                  </a:lnTo>
                  <a:close/>
                </a:path>
                <a:path w="313690" h="177800">
                  <a:moveTo>
                    <a:pt x="313689" y="0"/>
                  </a:moveTo>
                  <a:lnTo>
                    <a:pt x="185927" y="2793"/>
                  </a:lnTo>
                  <a:lnTo>
                    <a:pt x="203754" y="36578"/>
                  </a:lnTo>
                  <a:lnTo>
                    <a:pt x="220599" y="27686"/>
                  </a:lnTo>
                  <a:lnTo>
                    <a:pt x="293856" y="27686"/>
                  </a:lnTo>
                  <a:lnTo>
                    <a:pt x="3136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04" y="2819400"/>
            <a:ext cx="6725411" cy="2683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49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927" y="1552702"/>
            <a:ext cx="8286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translate</a:t>
            </a:r>
            <a:r>
              <a:rPr lang="es-ES" sz="1800" spc="-5" dirty="0">
                <a:latin typeface="Trebuchet MS"/>
                <a:cs typeface="Trebuchet MS"/>
              </a:rPr>
              <a:t> ()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acumulativa. Si </a:t>
            </a:r>
            <a:r>
              <a:rPr lang="es-ES" sz="1800" spc="-5" dirty="0" err="1">
                <a:latin typeface="Trebuchet MS"/>
                <a:cs typeface="Trebuchet MS"/>
              </a:rPr>
              <a:t>fem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dues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trucades</a:t>
            </a:r>
            <a:r>
              <a:rPr lang="es-ES" sz="1800" spc="-5" dirty="0">
                <a:latin typeface="Trebuchet MS"/>
                <a:cs typeface="Trebuchet MS"/>
              </a:rPr>
              <a:t> a la </a:t>
            </a:r>
            <a:r>
              <a:rPr lang="es-ES" sz="1800" spc="-5" dirty="0" err="1">
                <a:latin typeface="Trebuchet MS"/>
                <a:cs typeface="Trebuchet MS"/>
              </a:rPr>
              <a:t>funciótranslate</a:t>
            </a:r>
            <a:r>
              <a:rPr lang="es-ES" sz="1800" spc="-5" dirty="0">
                <a:latin typeface="Trebuchet MS"/>
                <a:cs typeface="Trebuchet MS"/>
              </a:rPr>
              <a:t>, el </a:t>
            </a:r>
            <a:r>
              <a:rPr lang="es-ES" sz="1800" spc="-5" dirty="0" err="1">
                <a:latin typeface="Trebuchet MS"/>
                <a:cs typeface="Trebuchet MS"/>
              </a:rPr>
              <a:t>desplaçament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s'acumula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02780" y="2042177"/>
            <a:ext cx="4570730" cy="4732020"/>
            <a:chOff x="7002780" y="2042177"/>
            <a:chExt cx="4570730" cy="47320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2780" y="2042177"/>
              <a:ext cx="4570349" cy="47320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7852" y="2237231"/>
              <a:ext cx="4000500" cy="41620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5888" y="2790456"/>
              <a:ext cx="516635" cy="7391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28052" y="2810764"/>
              <a:ext cx="321310" cy="542925"/>
            </a:xfrm>
            <a:custGeom>
              <a:avLst/>
              <a:gdLst/>
              <a:ahLst/>
              <a:cxnLst/>
              <a:rect l="l" t="t" r="r" b="b"/>
              <a:pathLst>
                <a:path w="321309" h="542925">
                  <a:moveTo>
                    <a:pt x="248109" y="452988"/>
                  </a:moveTo>
                  <a:lnTo>
                    <a:pt x="215011" y="471932"/>
                  </a:lnTo>
                  <a:lnTo>
                    <a:pt x="321309" y="542798"/>
                  </a:lnTo>
                  <a:lnTo>
                    <a:pt x="317226" y="469519"/>
                  </a:lnTo>
                  <a:lnTo>
                    <a:pt x="257555" y="469519"/>
                  </a:lnTo>
                  <a:lnTo>
                    <a:pt x="248109" y="452988"/>
                  </a:lnTo>
                  <a:close/>
                </a:path>
                <a:path w="321309" h="542925">
                  <a:moveTo>
                    <a:pt x="281138" y="434084"/>
                  </a:moveTo>
                  <a:lnTo>
                    <a:pt x="248109" y="452988"/>
                  </a:lnTo>
                  <a:lnTo>
                    <a:pt x="257555" y="469519"/>
                  </a:lnTo>
                  <a:lnTo>
                    <a:pt x="290575" y="450596"/>
                  </a:lnTo>
                  <a:lnTo>
                    <a:pt x="281138" y="434084"/>
                  </a:lnTo>
                  <a:close/>
                </a:path>
                <a:path w="321309" h="542925">
                  <a:moveTo>
                    <a:pt x="314198" y="415163"/>
                  </a:moveTo>
                  <a:lnTo>
                    <a:pt x="281138" y="434084"/>
                  </a:lnTo>
                  <a:lnTo>
                    <a:pt x="290575" y="450596"/>
                  </a:lnTo>
                  <a:lnTo>
                    <a:pt x="257555" y="469519"/>
                  </a:lnTo>
                  <a:lnTo>
                    <a:pt x="317226" y="469519"/>
                  </a:lnTo>
                  <a:lnTo>
                    <a:pt x="314198" y="415163"/>
                  </a:lnTo>
                  <a:close/>
                </a:path>
                <a:path w="321309" h="542925">
                  <a:moveTo>
                    <a:pt x="33020" y="0"/>
                  </a:moveTo>
                  <a:lnTo>
                    <a:pt x="0" y="18796"/>
                  </a:lnTo>
                  <a:lnTo>
                    <a:pt x="248109" y="452988"/>
                  </a:lnTo>
                  <a:lnTo>
                    <a:pt x="281138" y="434084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8288" y="3365017"/>
              <a:ext cx="516635" cy="73911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80452" y="3385312"/>
              <a:ext cx="321310" cy="542925"/>
            </a:xfrm>
            <a:custGeom>
              <a:avLst/>
              <a:gdLst/>
              <a:ahLst/>
              <a:cxnLst/>
              <a:rect l="l" t="t" r="r" b="b"/>
              <a:pathLst>
                <a:path w="321309" h="542925">
                  <a:moveTo>
                    <a:pt x="248109" y="452988"/>
                  </a:moveTo>
                  <a:lnTo>
                    <a:pt x="215011" y="471931"/>
                  </a:lnTo>
                  <a:lnTo>
                    <a:pt x="321309" y="542798"/>
                  </a:lnTo>
                  <a:lnTo>
                    <a:pt x="317226" y="469519"/>
                  </a:lnTo>
                  <a:lnTo>
                    <a:pt x="257555" y="469519"/>
                  </a:lnTo>
                  <a:lnTo>
                    <a:pt x="248109" y="452988"/>
                  </a:lnTo>
                  <a:close/>
                </a:path>
                <a:path w="321309" h="542925">
                  <a:moveTo>
                    <a:pt x="281138" y="434084"/>
                  </a:moveTo>
                  <a:lnTo>
                    <a:pt x="248109" y="452988"/>
                  </a:lnTo>
                  <a:lnTo>
                    <a:pt x="257555" y="469519"/>
                  </a:lnTo>
                  <a:lnTo>
                    <a:pt x="290575" y="450595"/>
                  </a:lnTo>
                  <a:lnTo>
                    <a:pt x="281138" y="434084"/>
                  </a:lnTo>
                  <a:close/>
                </a:path>
                <a:path w="321309" h="542925">
                  <a:moveTo>
                    <a:pt x="314198" y="415163"/>
                  </a:moveTo>
                  <a:lnTo>
                    <a:pt x="281138" y="434084"/>
                  </a:lnTo>
                  <a:lnTo>
                    <a:pt x="290575" y="450595"/>
                  </a:lnTo>
                  <a:lnTo>
                    <a:pt x="257555" y="469519"/>
                  </a:lnTo>
                  <a:lnTo>
                    <a:pt x="317226" y="469519"/>
                  </a:lnTo>
                  <a:lnTo>
                    <a:pt x="314198" y="415163"/>
                  </a:lnTo>
                  <a:close/>
                </a:path>
                <a:path w="321309" h="542925">
                  <a:moveTo>
                    <a:pt x="33020" y="0"/>
                  </a:moveTo>
                  <a:lnTo>
                    <a:pt x="0" y="18796"/>
                  </a:lnTo>
                  <a:lnTo>
                    <a:pt x="248109" y="452988"/>
                  </a:lnTo>
                  <a:lnTo>
                    <a:pt x="281138" y="434084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390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Rotate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3624" y="1295400"/>
            <a:ext cx="7299959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rotate</a:t>
            </a:r>
            <a:r>
              <a:rPr lang="es-ES" sz="1800" spc="-5" dirty="0">
                <a:latin typeface="Trebuchet MS"/>
                <a:cs typeface="Trebuchet MS"/>
              </a:rPr>
              <a:t> () </a:t>
            </a:r>
            <a:r>
              <a:rPr lang="es-ES" sz="1800" spc="-5" dirty="0" err="1">
                <a:latin typeface="Trebuchet MS"/>
                <a:cs typeface="Trebuchet MS"/>
              </a:rPr>
              <a:t>permet</a:t>
            </a:r>
            <a:r>
              <a:rPr lang="es-ES" sz="1800" spc="-5" dirty="0">
                <a:latin typeface="Trebuchet MS"/>
                <a:cs typeface="Trebuchet MS"/>
              </a:rPr>
              <a:t> rotar les </a:t>
            </a:r>
            <a:r>
              <a:rPr lang="es-ES" sz="1800" spc="-5" dirty="0" err="1">
                <a:latin typeface="Trebuchet MS"/>
                <a:cs typeface="Trebuchet MS"/>
              </a:rPr>
              <a:t>coordenades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d'un</a:t>
            </a:r>
            <a:r>
              <a:rPr lang="es-ES" sz="1800" spc="-5" dirty="0">
                <a:latin typeface="Trebuchet MS"/>
                <a:cs typeface="Trebuchet MS"/>
              </a:rPr>
              <a:t> sistema, tal que les figures i formes </a:t>
            </a:r>
            <a:r>
              <a:rPr lang="es-ES" sz="1800" spc="-5" dirty="0" err="1">
                <a:latin typeface="Trebuchet MS"/>
                <a:cs typeface="Trebuchet MS"/>
              </a:rPr>
              <a:t>siguin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dibuixades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amb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cert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angle</a:t>
            </a:r>
            <a:r>
              <a:rPr lang="es-ES" sz="1800" spc="-5" dirty="0">
                <a:latin typeface="Trebuchet MS"/>
                <a:cs typeface="Trebuchet MS"/>
              </a:rPr>
              <a:t>.</a:t>
            </a:r>
            <a:endParaRPr lang="es-ES" sz="18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20" dirty="0">
                <a:latin typeface="Trebuchet MS"/>
                <a:cs typeface="Trebuchet MS"/>
              </a:rPr>
              <a:t>Té un </a:t>
            </a:r>
            <a:r>
              <a:rPr lang="es-ES" sz="1800" spc="-20" dirty="0" err="1">
                <a:latin typeface="Trebuchet MS"/>
                <a:cs typeface="Trebuchet MS"/>
              </a:rPr>
              <a:t>paràmetre</a:t>
            </a:r>
            <a:r>
              <a:rPr lang="es-ES" sz="1800" spc="-20" dirty="0">
                <a:latin typeface="Trebuchet MS"/>
                <a:cs typeface="Trebuchet MS"/>
              </a:rPr>
              <a:t> que indica </a:t>
            </a:r>
            <a:r>
              <a:rPr lang="es-ES" sz="1800" spc="-20" dirty="0" err="1">
                <a:latin typeface="Trebuchet MS"/>
                <a:cs typeface="Trebuchet MS"/>
              </a:rPr>
              <a:t>l'angle</a:t>
            </a:r>
            <a:r>
              <a:rPr lang="es-ES" sz="1800" spc="-20" dirty="0">
                <a:latin typeface="Trebuchet MS"/>
                <a:cs typeface="Trebuchet MS"/>
              </a:rPr>
              <a:t> de </a:t>
            </a:r>
            <a:r>
              <a:rPr lang="es-ES" sz="1800" spc="-20" dirty="0" err="1">
                <a:latin typeface="Trebuchet MS"/>
                <a:cs typeface="Trebuchet MS"/>
              </a:rPr>
              <a:t>rotació</a:t>
            </a:r>
            <a:r>
              <a:rPr lang="es-ES" sz="1800" spc="-20" dirty="0">
                <a:latin typeface="Trebuchet MS"/>
                <a:cs typeface="Trebuchet MS"/>
              </a:rPr>
              <a:t> en </a:t>
            </a:r>
            <a:r>
              <a:rPr lang="es-ES" sz="1800" spc="-20" dirty="0" err="1">
                <a:latin typeface="Trebuchet MS"/>
                <a:cs typeface="Trebuchet MS"/>
              </a:rPr>
              <a:t>radiants</a:t>
            </a:r>
            <a:r>
              <a:rPr lang="es-ES" sz="1800" spc="-20" dirty="0">
                <a:latin typeface="Trebuchet MS"/>
                <a:cs typeface="Trebuchet MS"/>
              </a:rPr>
              <a:t>: </a:t>
            </a:r>
            <a:r>
              <a:rPr lang="es-ES" sz="1800" spc="-20" dirty="0" err="1">
                <a:latin typeface="Trebuchet MS"/>
                <a:cs typeface="Trebuchet MS"/>
              </a:rPr>
              <a:t>rotate</a:t>
            </a:r>
            <a:r>
              <a:rPr lang="es-ES" sz="1800" spc="-20" dirty="0">
                <a:latin typeface="Trebuchet MS"/>
                <a:cs typeface="Trebuchet MS"/>
              </a:rPr>
              <a:t>(</a:t>
            </a:r>
            <a:r>
              <a:rPr lang="es-ES" sz="1800" spc="-20" dirty="0" err="1">
                <a:latin typeface="Trebuchet MS"/>
                <a:cs typeface="Trebuchet MS"/>
              </a:rPr>
              <a:t>angle</a:t>
            </a:r>
            <a:r>
              <a:rPr lang="es-ES" sz="1800" spc="-20" dirty="0">
                <a:latin typeface="Trebuchet MS"/>
                <a:cs typeface="Trebuchet MS"/>
              </a:rPr>
              <a:t>)</a:t>
            </a: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20" dirty="0">
                <a:latin typeface="Trebuchet MS"/>
                <a:cs typeface="Trebuchet MS"/>
              </a:rPr>
              <a:t>Si </a:t>
            </a:r>
            <a:r>
              <a:rPr lang="es-ES" sz="1800" spc="-20" dirty="0" err="1">
                <a:latin typeface="Trebuchet MS"/>
                <a:cs typeface="Trebuchet MS"/>
              </a:rPr>
              <a:t>l'angle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és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positiu</a:t>
            </a:r>
            <a:r>
              <a:rPr lang="es-ES" sz="1800" spc="-20" dirty="0">
                <a:latin typeface="Trebuchet MS"/>
                <a:cs typeface="Trebuchet MS"/>
              </a:rPr>
              <a:t>, </a:t>
            </a:r>
            <a:r>
              <a:rPr lang="es-ES" sz="1800" spc="-20" dirty="0" err="1">
                <a:latin typeface="Trebuchet MS"/>
                <a:cs typeface="Trebuchet MS"/>
              </a:rPr>
              <a:t>anirá</a:t>
            </a:r>
            <a:r>
              <a:rPr lang="es-ES" sz="1800" spc="-20" dirty="0">
                <a:latin typeface="Trebuchet MS"/>
                <a:cs typeface="Trebuchet MS"/>
              </a:rPr>
              <a:t> en el </a:t>
            </a:r>
            <a:r>
              <a:rPr lang="es-ES" sz="1800" spc="-20" dirty="0" err="1">
                <a:latin typeface="Trebuchet MS"/>
                <a:cs typeface="Trebuchet MS"/>
              </a:rPr>
              <a:t>sentit</a:t>
            </a:r>
            <a:r>
              <a:rPr lang="es-ES" sz="1800" spc="-20" dirty="0">
                <a:latin typeface="Trebuchet MS"/>
                <a:cs typeface="Trebuchet MS"/>
              </a:rPr>
              <a:t> de les </a:t>
            </a:r>
            <a:r>
              <a:rPr lang="es-ES" sz="1800" spc="-20" dirty="0" err="1">
                <a:latin typeface="Trebuchet MS"/>
                <a:cs typeface="Trebuchet MS"/>
              </a:rPr>
              <a:t>agulles</a:t>
            </a:r>
            <a:r>
              <a:rPr lang="es-ES" sz="1800" spc="-20" dirty="0">
                <a:latin typeface="Trebuchet MS"/>
                <a:cs typeface="Trebuchet MS"/>
              </a:rPr>
              <a:t> de </a:t>
            </a:r>
            <a:r>
              <a:rPr lang="es-ES" sz="1800" spc="-20" dirty="0" err="1">
                <a:latin typeface="Trebuchet MS"/>
                <a:cs typeface="Trebuchet MS"/>
              </a:rPr>
              <a:t>l'rellotge</a:t>
            </a:r>
            <a:r>
              <a:rPr lang="es-ES" sz="1800" spc="-20" dirty="0">
                <a:latin typeface="Trebuchet MS"/>
                <a:cs typeface="Trebuchet MS"/>
              </a:rPr>
              <a:t>. Si </a:t>
            </a:r>
            <a:r>
              <a:rPr lang="es-ES" sz="1800" spc="-20" dirty="0" err="1">
                <a:latin typeface="Trebuchet MS"/>
                <a:cs typeface="Trebuchet MS"/>
              </a:rPr>
              <a:t>és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negatiu</a:t>
            </a:r>
            <a:r>
              <a:rPr lang="es-ES" sz="1800" spc="-20" dirty="0">
                <a:latin typeface="Trebuchet MS"/>
                <a:cs typeface="Trebuchet MS"/>
              </a:rPr>
              <a:t>, </a:t>
            </a:r>
            <a:r>
              <a:rPr lang="es-ES" sz="1800" spc="-20" dirty="0" err="1">
                <a:latin typeface="Trebuchet MS"/>
                <a:cs typeface="Trebuchet MS"/>
              </a:rPr>
              <a:t>trencada</a:t>
            </a:r>
            <a:r>
              <a:rPr lang="es-ES" sz="1800" spc="-20" dirty="0">
                <a:latin typeface="Trebuchet MS"/>
                <a:cs typeface="Trebuchet MS"/>
              </a:rPr>
              <a:t> al revés.</a:t>
            </a: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20" dirty="0" err="1">
                <a:latin typeface="Trebuchet MS"/>
                <a:cs typeface="Trebuchet MS"/>
              </a:rPr>
              <a:t>L'efecte</a:t>
            </a:r>
            <a:r>
              <a:rPr lang="es-ES" sz="1800" spc="-20" dirty="0">
                <a:latin typeface="Trebuchet MS"/>
                <a:cs typeface="Trebuchet MS"/>
              </a:rPr>
              <a:t> de rotar també </a:t>
            </a:r>
            <a:r>
              <a:rPr lang="es-ES" sz="1800" spc="-20" dirty="0" err="1">
                <a:latin typeface="Trebuchet MS"/>
                <a:cs typeface="Trebuchet MS"/>
              </a:rPr>
              <a:t>és</a:t>
            </a:r>
            <a:r>
              <a:rPr lang="es-ES" sz="1800" spc="-20" dirty="0">
                <a:latin typeface="Trebuchet MS"/>
                <a:cs typeface="Trebuchet MS"/>
              </a:rPr>
              <a:t> </a:t>
            </a:r>
            <a:r>
              <a:rPr lang="es-ES" sz="1800" spc="-20" dirty="0" err="1">
                <a:latin typeface="Trebuchet MS"/>
                <a:cs typeface="Trebuchet MS"/>
              </a:rPr>
              <a:t>acumulatiu</a:t>
            </a:r>
            <a:r>
              <a:rPr lang="es-ES" sz="1800" spc="-20" dirty="0">
                <a:latin typeface="Trebuchet MS"/>
                <a:cs typeface="Trebuchet MS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600"/>
              </a:spcBef>
              <a:tabLst>
                <a:tab pos="299085" algn="l"/>
                <a:tab pos="299720" algn="l"/>
              </a:tabLst>
            </a:pP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Si un aplica una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rotació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de π/4 i una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altra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més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de π/4,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obtindrem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una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rotació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de π/2.</a:t>
            </a:r>
            <a:endParaRPr sz="1400" dirty="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9927" y="2224325"/>
            <a:ext cx="11638915" cy="4615180"/>
            <a:chOff x="553212" y="2243315"/>
            <a:chExt cx="11638915" cy="46151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2" y="4337304"/>
              <a:ext cx="5657088" cy="23820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6868" y="2243315"/>
              <a:ext cx="4485131" cy="46146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1940" y="2438400"/>
              <a:ext cx="4009644" cy="40965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2628" y="2924530"/>
              <a:ext cx="310959" cy="8046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173212" y="2943606"/>
              <a:ext cx="114300" cy="609600"/>
            </a:xfrm>
            <a:custGeom>
              <a:avLst/>
              <a:gdLst/>
              <a:ahLst/>
              <a:cxnLst/>
              <a:rect l="l" t="t" r="r" b="b"/>
              <a:pathLst>
                <a:path w="114300" h="609600">
                  <a:moveTo>
                    <a:pt x="38100" y="495300"/>
                  </a:moveTo>
                  <a:lnTo>
                    <a:pt x="0" y="495300"/>
                  </a:lnTo>
                  <a:lnTo>
                    <a:pt x="57150" y="609600"/>
                  </a:lnTo>
                  <a:lnTo>
                    <a:pt x="104775" y="514350"/>
                  </a:lnTo>
                  <a:lnTo>
                    <a:pt x="38100" y="514350"/>
                  </a:lnTo>
                  <a:lnTo>
                    <a:pt x="38100" y="495300"/>
                  </a:lnTo>
                  <a:close/>
                </a:path>
                <a:path w="114300" h="609600">
                  <a:moveTo>
                    <a:pt x="76200" y="0"/>
                  </a:moveTo>
                  <a:lnTo>
                    <a:pt x="38100" y="0"/>
                  </a:lnTo>
                  <a:lnTo>
                    <a:pt x="38100" y="514350"/>
                  </a:lnTo>
                  <a:lnTo>
                    <a:pt x="76200" y="514350"/>
                  </a:lnTo>
                  <a:lnTo>
                    <a:pt x="76200" y="0"/>
                  </a:lnTo>
                  <a:close/>
                </a:path>
                <a:path w="114300" h="609600">
                  <a:moveTo>
                    <a:pt x="114300" y="495300"/>
                  </a:moveTo>
                  <a:lnTo>
                    <a:pt x="76200" y="495300"/>
                  </a:lnTo>
                  <a:lnTo>
                    <a:pt x="76200" y="514350"/>
                  </a:lnTo>
                  <a:lnTo>
                    <a:pt x="104775" y="514350"/>
                  </a:lnTo>
                  <a:lnTo>
                    <a:pt x="114300" y="4953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2865" y="3527980"/>
              <a:ext cx="175339" cy="160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390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2" y="1609975"/>
            <a:ext cx="127744" cy="1448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5672" y="1562688"/>
            <a:ext cx="365632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lang="it-IT" sz="1400" b="1" dirty="0">
                <a:solidFill>
                  <a:srgbClr val="4F81BC"/>
                </a:solidFill>
                <a:latin typeface="Consolas"/>
                <a:cs typeface="Consolas"/>
              </a:rPr>
              <a:t>Si li apliquem un angle negatiu</a:t>
            </a:r>
            <a:endParaRPr sz="1400" dirty="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523" y="2133600"/>
            <a:ext cx="6222491" cy="24384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00900" y="1786140"/>
            <a:ext cx="4551045" cy="4733925"/>
            <a:chOff x="7200900" y="1786140"/>
            <a:chExt cx="4551045" cy="47339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0900" y="1786140"/>
              <a:ext cx="4550663" cy="47335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5971" y="1981200"/>
              <a:ext cx="3980688" cy="41635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1627" y="2420086"/>
              <a:ext cx="310959" cy="8046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92212" y="2439162"/>
              <a:ext cx="114300" cy="609600"/>
            </a:xfrm>
            <a:custGeom>
              <a:avLst/>
              <a:gdLst/>
              <a:ahLst/>
              <a:cxnLst/>
              <a:rect l="l" t="t" r="r" b="b"/>
              <a:pathLst>
                <a:path w="114300" h="609600">
                  <a:moveTo>
                    <a:pt x="38100" y="495300"/>
                  </a:moveTo>
                  <a:lnTo>
                    <a:pt x="0" y="495300"/>
                  </a:lnTo>
                  <a:lnTo>
                    <a:pt x="57150" y="609600"/>
                  </a:lnTo>
                  <a:lnTo>
                    <a:pt x="104775" y="514350"/>
                  </a:lnTo>
                  <a:lnTo>
                    <a:pt x="38100" y="514350"/>
                  </a:lnTo>
                  <a:lnTo>
                    <a:pt x="38100" y="495300"/>
                  </a:lnTo>
                  <a:close/>
                </a:path>
                <a:path w="114300" h="609600">
                  <a:moveTo>
                    <a:pt x="76200" y="0"/>
                  </a:moveTo>
                  <a:lnTo>
                    <a:pt x="38100" y="0"/>
                  </a:lnTo>
                  <a:lnTo>
                    <a:pt x="38100" y="514350"/>
                  </a:lnTo>
                  <a:lnTo>
                    <a:pt x="76200" y="514350"/>
                  </a:lnTo>
                  <a:lnTo>
                    <a:pt x="76200" y="0"/>
                  </a:lnTo>
                  <a:close/>
                </a:path>
                <a:path w="114300" h="609600">
                  <a:moveTo>
                    <a:pt x="114300" y="495300"/>
                  </a:moveTo>
                  <a:lnTo>
                    <a:pt x="76200" y="495300"/>
                  </a:lnTo>
                  <a:lnTo>
                    <a:pt x="76200" y="514350"/>
                  </a:lnTo>
                  <a:lnTo>
                    <a:pt x="104775" y="514350"/>
                  </a:lnTo>
                  <a:lnTo>
                    <a:pt x="114300" y="4953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8469" y="2851560"/>
              <a:ext cx="165276" cy="177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97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3400" y="1727852"/>
            <a:ext cx="6700520" cy="354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La </a:t>
            </a:r>
            <a:r>
              <a:rPr lang="es-ES" sz="1800" spc="-5" dirty="0" err="1">
                <a:latin typeface="Trebuchet MS"/>
                <a:cs typeface="Trebuchet MS"/>
              </a:rPr>
              <a:t>funció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scale</a:t>
            </a:r>
            <a:r>
              <a:rPr lang="es-ES" sz="1800" spc="-5" dirty="0">
                <a:latin typeface="Trebuchet MS"/>
                <a:cs typeface="Trebuchet MS"/>
              </a:rPr>
              <a:t> () </a:t>
            </a:r>
            <a:r>
              <a:rPr lang="es-ES" sz="1800" spc="-5" dirty="0" err="1">
                <a:latin typeface="Trebuchet MS"/>
                <a:cs typeface="Trebuchet MS"/>
              </a:rPr>
              <a:t>permet</a:t>
            </a:r>
            <a:r>
              <a:rPr lang="es-ES" sz="1800" spc="-5" dirty="0">
                <a:latin typeface="Trebuchet MS"/>
                <a:cs typeface="Trebuchet MS"/>
              </a:rPr>
              <a:t> controlar les </a:t>
            </a:r>
            <a:r>
              <a:rPr lang="es-ES" sz="1800" spc="-5" dirty="0" err="1">
                <a:latin typeface="Trebuchet MS"/>
                <a:cs typeface="Trebuchet MS"/>
              </a:rPr>
              <a:t>coordenades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l'sistemes</a:t>
            </a:r>
            <a:r>
              <a:rPr lang="es-ES" sz="1800" spc="-5" dirty="0">
                <a:latin typeface="Trebuchet MS"/>
                <a:cs typeface="Trebuchet MS"/>
              </a:rPr>
              <a:t> per magnificar i </a:t>
            </a:r>
            <a:r>
              <a:rPr lang="es-ES" sz="1800" spc="-5" dirty="0" err="1">
                <a:latin typeface="Trebuchet MS"/>
                <a:cs typeface="Trebuchet MS"/>
              </a:rPr>
              <a:t>dibuixar</a:t>
            </a:r>
            <a:r>
              <a:rPr lang="es-ES" sz="1800" spc="-5" dirty="0">
                <a:latin typeface="Trebuchet MS"/>
                <a:cs typeface="Trebuchet MS"/>
              </a:rPr>
              <a:t> figures de </a:t>
            </a:r>
            <a:r>
              <a:rPr lang="es-ES" sz="1800" spc="-5" dirty="0" err="1">
                <a:latin typeface="Trebuchet MS"/>
                <a:cs typeface="Trebuchet MS"/>
              </a:rPr>
              <a:t>major</a:t>
            </a:r>
            <a:r>
              <a:rPr lang="es-ES" sz="1800" spc="-5" dirty="0">
                <a:latin typeface="Trebuchet MS"/>
                <a:cs typeface="Trebuchet MS"/>
              </a:rPr>
              <a:t> escala</a:t>
            </a:r>
            <a:r>
              <a:rPr sz="1800" dirty="0">
                <a:latin typeface="Trebuchet MS"/>
                <a:cs typeface="Trebuchet MS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Aquesta</a:t>
            </a:r>
            <a:r>
              <a:rPr lang="es-ES" sz="1800" spc="-5" dirty="0">
                <a:latin typeface="Trebuchet MS"/>
                <a:cs typeface="Trebuchet MS"/>
              </a:rPr>
              <a:t> acepta  un o dos </a:t>
            </a:r>
            <a:r>
              <a:rPr lang="es-ES" sz="1800" spc="-5" dirty="0" err="1">
                <a:latin typeface="Trebuchet MS"/>
                <a:cs typeface="Trebuchet MS"/>
              </a:rPr>
              <a:t>paràmetres</a:t>
            </a:r>
            <a:r>
              <a:rPr sz="1800" spc="-5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scale(</a:t>
            </a:r>
            <a:r>
              <a:rPr lang="es-ES" sz="1800" spc="-5" dirty="0">
                <a:latin typeface="Consolas"/>
                <a:cs typeface="Consolas"/>
              </a:rPr>
              <a:t>mida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scale(</a:t>
            </a:r>
            <a:r>
              <a:rPr lang="es-ES" sz="1800" spc="-5" dirty="0" err="1">
                <a:latin typeface="Consolas"/>
                <a:cs typeface="Consolas"/>
              </a:rPr>
              <a:t>midaX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lang="es-ES" spc="-5" dirty="0" err="1">
                <a:latin typeface="Consolas"/>
                <a:cs typeface="Consolas"/>
              </a:rPr>
              <a:t>midaY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onsolas"/>
              <a:cs typeface="Consolas"/>
            </a:endParaRPr>
          </a:p>
          <a:p>
            <a:pPr marL="756285" marR="623570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1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paràmetre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: Escala la figura en totes les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seves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dimensions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(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respectant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el "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aspect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ratio")</a:t>
            </a:r>
          </a:p>
          <a:p>
            <a:pPr marL="756285" marR="623570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endParaRPr sz="1400" dirty="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pt-BR" sz="1400" b="1" dirty="0">
                <a:solidFill>
                  <a:srgbClr val="4F81BC"/>
                </a:solidFill>
                <a:latin typeface="Consolas"/>
                <a:cs typeface="Consolas"/>
              </a:rPr>
              <a:t>2 </a:t>
            </a:r>
            <a:r>
              <a:rPr lang="pt-BR" sz="1400" b="1" dirty="0" err="1">
                <a:solidFill>
                  <a:srgbClr val="4F81BC"/>
                </a:solidFill>
                <a:latin typeface="Consolas"/>
                <a:cs typeface="Consolas"/>
              </a:rPr>
              <a:t>paràmetres</a:t>
            </a:r>
            <a:r>
              <a:rPr lang="pt-BR" sz="1400" b="1" dirty="0">
                <a:solidFill>
                  <a:srgbClr val="4F81BC"/>
                </a:solidFill>
                <a:latin typeface="Consolas"/>
                <a:cs typeface="Consolas"/>
              </a:rPr>
              <a:t>: Escala de forma individual </a:t>
            </a:r>
            <a:r>
              <a:rPr lang="pt-BR" sz="1400" b="1" dirty="0" err="1">
                <a:solidFill>
                  <a:srgbClr val="4F81BC"/>
                </a:solidFill>
                <a:latin typeface="Consolas"/>
                <a:cs typeface="Consolas"/>
              </a:rPr>
              <a:t>l'eix</a:t>
            </a:r>
            <a:r>
              <a:rPr lang="pt-BR" sz="1400" b="1" dirty="0">
                <a:solidFill>
                  <a:srgbClr val="4F81BC"/>
                </a:solidFill>
                <a:latin typeface="Consolas"/>
                <a:cs typeface="Consolas"/>
              </a:rPr>
              <a:t> x i </a:t>
            </a:r>
            <a:r>
              <a:rPr lang="pt-BR" sz="1400" b="1" dirty="0" err="1">
                <a:solidFill>
                  <a:srgbClr val="4F81BC"/>
                </a:solidFill>
                <a:latin typeface="Consolas"/>
                <a:cs typeface="Consolas"/>
              </a:rPr>
              <a:t>l'eix</a:t>
            </a:r>
            <a:r>
              <a:rPr lang="pt-BR" sz="1400" b="1" dirty="0">
                <a:solidFill>
                  <a:srgbClr val="4F81BC"/>
                </a:solidFill>
                <a:latin typeface="Consolas"/>
                <a:cs typeface="Consolas"/>
              </a:rPr>
              <a:t> y</a:t>
            </a:r>
            <a:endParaRPr sz="1400" dirty="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endParaRPr lang="es-ES" sz="1400" b="1" dirty="0">
              <a:solidFill>
                <a:srgbClr val="4F81BC"/>
              </a:solidFill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Els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valors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són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nombres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decimals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seguint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aquesta</a:t>
            </a:r>
            <a:r>
              <a:rPr lang="es-ES" sz="1400" b="1" dirty="0">
                <a:solidFill>
                  <a:srgbClr val="4F81BC"/>
                </a:solidFill>
                <a:latin typeface="Consolas"/>
                <a:cs typeface="Consolas"/>
              </a:rPr>
              <a:t> taula -&gt; </a:t>
            </a:r>
            <a:endParaRPr sz="1400" dirty="0">
              <a:latin typeface="Consolas"/>
              <a:cs typeface="Consola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842250" y="3498850"/>
          <a:ext cx="2743200" cy="1737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199390" marR="189230" indent="11683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Valor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Escala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1,5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0,5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50%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2026920"/>
            <a:ext cx="7109459" cy="30784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97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9909" y="1476667"/>
            <a:ext cx="47402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Si</a:t>
            </a:r>
            <a:r>
              <a:rPr sz="1400" b="1" spc="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C"/>
                </a:solidFill>
                <a:latin typeface="Consolas"/>
                <a:cs typeface="Consolas"/>
              </a:rPr>
              <a:t>apliquem</a:t>
            </a:r>
            <a:r>
              <a:rPr sz="1400" b="1" spc="2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nsolas"/>
                <a:cs typeface="Consolas"/>
              </a:rPr>
              <a:t>un</a:t>
            </a:r>
            <a:r>
              <a:rPr sz="1400" b="1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valor</a:t>
            </a:r>
            <a:r>
              <a:rPr sz="1400" b="1" spc="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de</a:t>
            </a:r>
            <a:r>
              <a:rPr sz="1400" b="1" spc="1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factor</a:t>
            </a:r>
            <a:r>
              <a:rPr sz="1400" b="1" spc="1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4F81BC"/>
                </a:solidFill>
                <a:latin typeface="Consolas"/>
                <a:cs typeface="Consolas"/>
              </a:rPr>
              <a:t>1,8 </a:t>
            </a:r>
            <a:r>
              <a:rPr sz="1400" b="1" dirty="0">
                <a:solidFill>
                  <a:srgbClr val="4F81BC"/>
                </a:solidFill>
                <a:latin typeface="Consolas"/>
                <a:cs typeface="Consolas"/>
              </a:rPr>
              <a:t>(180%)</a:t>
            </a:r>
            <a:endParaRPr sz="1400" dirty="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77911" y="2257096"/>
            <a:ext cx="4485640" cy="4601210"/>
            <a:chOff x="7677911" y="2257096"/>
            <a:chExt cx="4485640" cy="46012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7911" y="2257096"/>
              <a:ext cx="4485132" cy="46009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2983" y="2452116"/>
              <a:ext cx="3915155" cy="415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24799" y="2843784"/>
              <a:ext cx="1388745" cy="698500"/>
            </a:xfrm>
            <a:custGeom>
              <a:avLst/>
              <a:gdLst/>
              <a:ahLst/>
              <a:cxnLst/>
              <a:rect l="l" t="t" r="r" b="b"/>
              <a:pathLst>
                <a:path w="1388745" h="698500">
                  <a:moveTo>
                    <a:pt x="658368" y="0"/>
                  </a:moveTo>
                  <a:lnTo>
                    <a:pt x="1388364" y="691514"/>
                  </a:lnTo>
                </a:path>
                <a:path w="1388745" h="698500">
                  <a:moveTo>
                    <a:pt x="0" y="13715"/>
                  </a:moveTo>
                  <a:lnTo>
                    <a:pt x="189483" y="698245"/>
                  </a:lnTo>
                </a:path>
                <a:path w="1388745" h="698500">
                  <a:moveTo>
                    <a:pt x="655320" y="280415"/>
                  </a:moveTo>
                  <a:lnTo>
                    <a:pt x="990853" y="66141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15400" y="35052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5334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24799" y="3124200"/>
              <a:ext cx="189865" cy="933450"/>
            </a:xfrm>
            <a:custGeom>
              <a:avLst/>
              <a:gdLst/>
              <a:ahLst/>
              <a:cxnLst/>
              <a:rect l="l" t="t" r="r" b="b"/>
              <a:pathLst>
                <a:path w="189865" h="933450">
                  <a:moveTo>
                    <a:pt x="0" y="0"/>
                  </a:moveTo>
                  <a:lnTo>
                    <a:pt x="189483" y="932942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6363" y="3172980"/>
              <a:ext cx="365810" cy="5090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89543" y="3192653"/>
              <a:ext cx="169545" cy="313690"/>
            </a:xfrm>
            <a:custGeom>
              <a:avLst/>
              <a:gdLst/>
              <a:ahLst/>
              <a:cxnLst/>
              <a:rect l="l" t="t" r="r" b="b"/>
              <a:pathLst>
                <a:path w="169545" h="313689">
                  <a:moveTo>
                    <a:pt x="169417" y="185547"/>
                  </a:moveTo>
                  <a:lnTo>
                    <a:pt x="135369" y="202550"/>
                  </a:lnTo>
                  <a:lnTo>
                    <a:pt x="143890" y="219583"/>
                  </a:lnTo>
                  <a:lnTo>
                    <a:pt x="109727" y="236600"/>
                  </a:lnTo>
                  <a:lnTo>
                    <a:pt x="67182" y="236600"/>
                  </a:lnTo>
                  <a:lnTo>
                    <a:pt x="169417" y="313309"/>
                  </a:lnTo>
                  <a:lnTo>
                    <a:pt x="169417" y="236600"/>
                  </a:lnTo>
                  <a:lnTo>
                    <a:pt x="109727" y="236600"/>
                  </a:lnTo>
                  <a:lnTo>
                    <a:pt x="101231" y="219597"/>
                  </a:lnTo>
                  <a:lnTo>
                    <a:pt x="169417" y="219597"/>
                  </a:lnTo>
                  <a:lnTo>
                    <a:pt x="169417" y="185547"/>
                  </a:lnTo>
                  <a:close/>
                </a:path>
                <a:path w="169545" h="313689">
                  <a:moveTo>
                    <a:pt x="135369" y="202550"/>
                  </a:moveTo>
                  <a:lnTo>
                    <a:pt x="101231" y="219597"/>
                  </a:lnTo>
                  <a:lnTo>
                    <a:pt x="109727" y="236600"/>
                  </a:lnTo>
                  <a:lnTo>
                    <a:pt x="143890" y="219583"/>
                  </a:lnTo>
                  <a:lnTo>
                    <a:pt x="135369" y="202550"/>
                  </a:lnTo>
                  <a:close/>
                </a:path>
                <a:path w="169545" h="313689">
                  <a:moveTo>
                    <a:pt x="34035" y="0"/>
                  </a:moveTo>
                  <a:lnTo>
                    <a:pt x="0" y="17018"/>
                  </a:lnTo>
                  <a:lnTo>
                    <a:pt x="101231" y="219597"/>
                  </a:lnTo>
                  <a:lnTo>
                    <a:pt x="135369" y="202550"/>
                  </a:lnTo>
                  <a:lnTo>
                    <a:pt x="340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506</Words>
  <Application>Microsoft Office PowerPoint</Application>
  <PresentationFormat>Panorámica</PresentationFormat>
  <Paragraphs>66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Theme</vt:lpstr>
      <vt:lpstr>Transformacions bàsiques</vt:lpstr>
      <vt:lpstr>Transformacions</vt:lpstr>
      <vt:lpstr>Translate</vt:lpstr>
      <vt:lpstr>Presentación de PowerPoint</vt:lpstr>
      <vt:lpstr>Translate</vt:lpstr>
      <vt:lpstr>Rotate</vt:lpstr>
      <vt:lpstr>Rotate</vt:lpstr>
      <vt:lpstr>Scale</vt:lpstr>
      <vt:lpstr>Scale</vt:lpstr>
      <vt:lpstr>Scale</vt:lpstr>
      <vt:lpstr>Scale</vt:lpstr>
      <vt:lpstr>Combinar transformacions</vt:lpstr>
      <vt:lpstr>Combinar transformacions</vt:lpstr>
      <vt:lpstr>Combinar transformacions</vt:lpstr>
      <vt:lpstr>Combinar transformacions</vt:lpstr>
      <vt:lpstr>Combinar transformacions</vt:lpstr>
      <vt:lpstr>Combinar transformacions - Efectes</vt:lpstr>
      <vt:lpstr>Combinar transformacions - Efectes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8</cp:revision>
  <dcterms:created xsi:type="dcterms:W3CDTF">2021-04-27T10:10:05Z</dcterms:created>
  <dcterms:modified xsi:type="dcterms:W3CDTF">2023-03-13T15:17:32Z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2021-04-27T00:00:00Z</vt:filetime>
  </property>
</Properties>
</file>