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2AC5A-78A4-F467-8EEA-514D7AD8D1C2}" v="10" dt="2023-03-29T09:33:58.1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Virgili Gomà" userId="S::jordi.virgili@udl.cat::15590814-2816-4d73-aa06-1e14496f9e19" providerId="AD" clId="Web-{A282AC5A-78A4-F467-8EEA-514D7AD8D1C2}"/>
    <pc:docChg chg="modSld">
      <pc:chgData name="Jordi Virgili Gomà" userId="S::jordi.virgili@udl.cat::15590814-2816-4d73-aa06-1e14496f9e19" providerId="AD" clId="Web-{A282AC5A-78A4-F467-8EEA-514D7AD8D1C2}" dt="2023-03-29T09:33:51.589" v="3" actId="20577"/>
      <pc:docMkLst>
        <pc:docMk/>
      </pc:docMkLst>
      <pc:sldChg chg="modSp">
        <pc:chgData name="Jordi Virgili Gomà" userId="S::jordi.virgili@udl.cat::15590814-2816-4d73-aa06-1e14496f9e19" providerId="AD" clId="Web-{A282AC5A-78A4-F467-8EEA-514D7AD8D1C2}" dt="2023-03-29T09:33:51.589" v="3" actId="20577"/>
        <pc:sldMkLst>
          <pc:docMk/>
          <pc:sldMk cId="0" sldId="256"/>
        </pc:sldMkLst>
        <pc:spChg chg="mod">
          <ac:chgData name="Jordi Virgili Gomà" userId="S::jordi.virgili@udl.cat::15590814-2816-4d73-aa06-1e14496f9e19" providerId="AD" clId="Web-{A282AC5A-78A4-F467-8EEA-514D7AD8D1C2}" dt="2023-03-29T09:33:51.589" v="3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753100"/>
            <a:ext cx="10998200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84786" y="1842565"/>
            <a:ext cx="3048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Funciones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3153266" y="3099865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22/2023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–</a:t>
            </a:r>
            <a:r>
              <a:rPr sz="2000" spc="-2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Prof:</a:t>
            </a:r>
            <a:r>
              <a:rPr sz="2000" spc="-6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Jordi 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18662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Múltiples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8686799" cy="4809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95400"/>
            <a:ext cx="8048625" cy="5562600"/>
            <a:chOff x="0" y="1295400"/>
            <a:chExt cx="8048625" cy="556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295400"/>
              <a:ext cx="7895831" cy="5295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35300" y="2971800"/>
              <a:ext cx="1841500" cy="971550"/>
            </a:xfrm>
            <a:custGeom>
              <a:avLst/>
              <a:gdLst/>
              <a:ahLst/>
              <a:cxnLst/>
              <a:rect l="l" t="t" r="r" b="b"/>
              <a:pathLst>
                <a:path w="1841500" h="971550">
                  <a:moveTo>
                    <a:pt x="1841500" y="971550"/>
                  </a:moveTo>
                  <a:lnTo>
                    <a:pt x="889000" y="971550"/>
                  </a:lnTo>
                  <a:lnTo>
                    <a:pt x="889000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1798" y="29337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8182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Múltiples,</a:t>
            </a:r>
            <a:r>
              <a:rPr spc="-40" dirty="0"/>
              <a:t> </a:t>
            </a:r>
            <a:r>
              <a:rPr dirty="0"/>
              <a:t>con</a:t>
            </a:r>
            <a:r>
              <a:rPr spc="-20" dirty="0"/>
              <a:t> </a:t>
            </a:r>
            <a:r>
              <a:rPr dirty="0"/>
              <a:t>grises</a:t>
            </a:r>
            <a:r>
              <a:rPr spc="-45" dirty="0"/>
              <a:t> </a:t>
            </a:r>
            <a:r>
              <a:rPr spc="-5" dirty="0"/>
              <a:t>y</a:t>
            </a:r>
            <a:r>
              <a:rPr spc="-10" dirty="0"/>
              <a:t> </a:t>
            </a:r>
            <a:r>
              <a:rPr spc="-5" dirty="0"/>
              <a:t>escala</a:t>
            </a:r>
            <a:r>
              <a:rPr spc="-40" dirty="0"/>
              <a:t> </a:t>
            </a:r>
            <a:r>
              <a:rPr spc="-5" dirty="0"/>
              <a:t>diferentes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6247" y="3675379"/>
            <a:ext cx="44824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semilla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random().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Por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defecto,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función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random()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diferentes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resultados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vez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ejecutado.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sz="1800" spc="-10" dirty="0">
                <a:latin typeface="Calibri"/>
                <a:cs typeface="Calibri"/>
              </a:rPr>
              <a:t>parámetro</a:t>
            </a:r>
            <a:r>
              <a:rPr sz="1800" spc="-5" dirty="0">
                <a:latin typeface="Calibri"/>
                <a:cs typeface="Calibri"/>
              </a:rPr>
              <a:t> semilla </a:t>
            </a:r>
            <a:r>
              <a:rPr sz="1800" spc="-10" dirty="0">
                <a:latin typeface="Calibri"/>
                <a:cs typeface="Calibri"/>
              </a:rPr>
              <a:t>como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retorne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misma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secuencia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números pseudo-aleatorios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vez </a:t>
            </a:r>
            <a:r>
              <a:rPr sz="1800" dirty="0">
                <a:latin typeface="Calibri"/>
                <a:cs typeface="Calibri"/>
              </a:rPr>
              <a:t>que 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ejecutado.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387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Retorno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50" dirty="0"/>
              <a:t> </a:t>
            </a:r>
            <a:r>
              <a:rPr spc="-5" dirty="0"/>
              <a:t>valores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657" y="1670303"/>
            <a:ext cx="41033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Trebuchet MS"/>
                <a:cs typeface="Trebuchet MS"/>
              </a:rPr>
              <a:t>Para </a:t>
            </a:r>
            <a:r>
              <a:rPr sz="1800" dirty="0">
                <a:latin typeface="Trebuchet MS"/>
                <a:cs typeface="Trebuchet MS"/>
              </a:rPr>
              <a:t>implementar </a:t>
            </a:r>
            <a:r>
              <a:rPr sz="1800" spc="-5" dirty="0">
                <a:latin typeface="Trebuchet MS"/>
                <a:cs typeface="Trebuchet MS"/>
              </a:rPr>
              <a:t>una función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devuelva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valor,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solo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debemos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especificar la palabra </a:t>
            </a:r>
            <a:r>
              <a:rPr sz="1800" i="1" spc="-5" dirty="0">
                <a:latin typeface="Trebuchet MS"/>
                <a:cs typeface="Trebuchet MS"/>
              </a:rPr>
              <a:t>return </a:t>
            </a:r>
            <a:r>
              <a:rPr sz="1800" spc="-5" dirty="0">
                <a:latin typeface="Trebuchet MS"/>
                <a:cs typeface="Trebuchet MS"/>
              </a:rPr>
              <a:t>delante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756285" marR="5270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35" dirty="0">
                <a:solidFill>
                  <a:srgbClr val="4F81BD"/>
                </a:solidFill>
                <a:latin typeface="Trebuchet MS"/>
                <a:cs typeface="Trebuchet MS"/>
              </a:rPr>
              <a:t>Por</a:t>
            </a:r>
            <a:r>
              <a:rPr sz="1800" spc="-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ejemplo,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la</a:t>
            </a:r>
            <a:r>
              <a:rPr sz="1800" spc="-2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función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llamada </a:t>
            </a:r>
            <a:r>
              <a:rPr sz="1800" spc="-52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CalculateMars () calcula el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peso </a:t>
            </a:r>
            <a:r>
              <a:rPr sz="1800" spc="-5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una persona u objeto en el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planeta Marte.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67528" y="1405128"/>
            <a:ext cx="4924425" cy="4406265"/>
            <a:chOff x="5367528" y="1405128"/>
            <a:chExt cx="4924425" cy="4406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7528" y="1405128"/>
              <a:ext cx="4924031" cy="44058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1600200"/>
              <a:ext cx="4335779" cy="3808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¡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a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5527" y="262128"/>
            <a:ext cx="7268209" cy="4965700"/>
            <a:chOff x="795527" y="262128"/>
            <a:chExt cx="7268209" cy="4965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262128"/>
              <a:ext cx="7267955" cy="4965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57200"/>
              <a:ext cx="6679691" cy="4377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20439"/>
            <a:ext cx="4601210" cy="3337560"/>
            <a:chOff x="0" y="3520439"/>
            <a:chExt cx="4601210" cy="3337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8" y="3520439"/>
              <a:ext cx="4262627" cy="3337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715524"/>
              <a:ext cx="3668445" cy="3019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</a:t>
            </a:r>
            <a:r>
              <a:rPr spc="-5" dirty="0"/>
              <a:t>un</a:t>
            </a:r>
            <a:r>
              <a:rPr dirty="0"/>
              <a:t>ci</a:t>
            </a:r>
            <a:r>
              <a:rPr spc="-5" dirty="0"/>
              <a:t>o</a:t>
            </a:r>
            <a:r>
              <a:rPr spc="-15" dirty="0"/>
              <a:t>ne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700" y="1723999"/>
            <a:ext cx="84531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 bloques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construcción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básicos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p5.js.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 aparecido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todos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ejemplos</a:t>
            </a:r>
            <a:r>
              <a:rPr sz="1800" dirty="0">
                <a:latin typeface="Trebuchet MS"/>
                <a:cs typeface="Trebuchet MS"/>
              </a:rPr>
              <a:t> que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visto.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 dirty="0">
              <a:latin typeface="Trebuchet MS"/>
              <a:cs typeface="Trebuchet MS"/>
            </a:endParaRPr>
          </a:p>
          <a:p>
            <a:pPr marL="299085" marR="1993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Trebuchet MS"/>
                <a:cs typeface="Trebuchet MS"/>
              </a:rPr>
              <a:t>Por</a:t>
            </a:r>
            <a:r>
              <a:rPr sz="1800" spc="-5" dirty="0">
                <a:latin typeface="Trebuchet MS"/>
                <a:cs typeface="Trebuchet MS"/>
              </a:rPr>
              <a:t> ejemplo,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frecuencia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utilizamos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función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createCanvas</a:t>
            </a:r>
            <a:r>
              <a:rPr sz="1800" spc="-5" dirty="0">
                <a:latin typeface="Trebuchet MS"/>
                <a:cs typeface="Trebuchet MS"/>
              </a:rPr>
              <a:t>(),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función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ellipse()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 err="1">
                <a:latin typeface="Trebuchet MS"/>
                <a:cs typeface="Trebuchet MS"/>
              </a:rPr>
              <a:t>función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fill().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0328" y="3422904"/>
            <a:ext cx="3408045" cy="3435350"/>
            <a:chOff x="4910328" y="3422904"/>
            <a:chExt cx="3408045" cy="3435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0328" y="3422904"/>
              <a:ext cx="3407663" cy="34350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3617976"/>
              <a:ext cx="2819387" cy="3022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80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¿Cómo</a:t>
            </a:r>
            <a:r>
              <a:rPr spc="-15" dirty="0"/>
              <a:t> </a:t>
            </a:r>
            <a:r>
              <a:rPr spc="-10" dirty="0"/>
              <a:t>se</a:t>
            </a:r>
            <a:r>
              <a:rPr spc="-20" dirty="0"/>
              <a:t> </a:t>
            </a:r>
            <a:r>
              <a:rPr spc="-5" dirty="0"/>
              <a:t>ejecutan</a:t>
            </a:r>
            <a:r>
              <a:rPr spc="-60" dirty="0"/>
              <a:t> </a:t>
            </a:r>
            <a:r>
              <a:rPr spc="-5" dirty="0"/>
              <a:t>las</a:t>
            </a:r>
            <a:r>
              <a:rPr spc="-15" dirty="0"/>
              <a:t> </a:t>
            </a:r>
            <a:r>
              <a:rPr spc="-5" dirty="0"/>
              <a:t>funciones?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753100"/>
            <a:ext cx="634365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editor web (en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nuestro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caso) ejecuta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línea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línea.</a:t>
            </a:r>
            <a:r>
              <a:rPr sz="1800" dirty="0">
                <a:latin typeface="Trebuchet MS"/>
                <a:cs typeface="Trebuchet MS"/>
              </a:rPr>
              <a:t> Cuando</a:t>
            </a:r>
            <a:r>
              <a:rPr sz="1800" spc="-5" dirty="0">
                <a:latin typeface="Trebuchet MS"/>
                <a:cs typeface="Trebuchet MS"/>
              </a:rPr>
              <a:t> 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encuentra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propia, salta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está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definida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código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allí,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vuelve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dejó.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8450" marR="5270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Ejemplo: </a:t>
            </a:r>
            <a:r>
              <a:rPr sz="1800" dirty="0">
                <a:latin typeface="Trebuchet MS"/>
                <a:cs typeface="Trebuchet MS"/>
              </a:rPr>
              <a:t>Cuando</a:t>
            </a:r>
            <a:r>
              <a:rPr sz="1800" spc="-5" dirty="0">
                <a:latin typeface="Trebuchet MS"/>
                <a:cs typeface="Trebuchet MS"/>
              </a:rPr>
              <a:t> 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inicia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programa,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código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 setup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() 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luego 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detiene.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programa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desvía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ejecuta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código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dentro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rollDice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cada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vez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-5" dirty="0">
                <a:latin typeface="Trebuchet MS"/>
                <a:cs typeface="Trebuchet MS"/>
              </a:rPr>
              <a:t> aparece.</a:t>
            </a:r>
            <a:endParaRPr sz="18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RollDice()=tirar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el</a:t>
            </a:r>
            <a:r>
              <a:rPr sz="1800" spc="-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dado</a:t>
            </a:r>
            <a:r>
              <a:rPr sz="1800" spc="-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</a:t>
            </a:r>
            <a:r>
              <a:rPr sz="1800" spc="-2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X</a:t>
            </a:r>
            <a:r>
              <a:rPr sz="1800" spc="-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caras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"/>
            </a:pPr>
            <a:endParaRPr sz="1850">
              <a:latin typeface="Trebuchet MS"/>
              <a:cs typeface="Trebuchet MS"/>
            </a:endParaRPr>
          </a:p>
          <a:p>
            <a:pPr marL="299085" marR="26670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La función random () devuelve un número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desde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0 hasta </a:t>
            </a:r>
            <a:r>
              <a:rPr sz="1800" spc="-5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(pero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sin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incluir) el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número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especificado.</a:t>
            </a:r>
            <a:endParaRPr sz="1800">
              <a:latin typeface="Trebuchet MS"/>
              <a:cs typeface="Trebuchet MS"/>
            </a:endParaRPr>
          </a:p>
          <a:p>
            <a:pPr marL="756285" marR="34290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random (6) devuelve un número entre 0 y 5.99999. . . </a:t>
            </a:r>
            <a:r>
              <a:rPr sz="1800" spc="-5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Debido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que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random () devuelve un número decimal, </a:t>
            </a:r>
            <a:r>
              <a:rPr sz="1800" spc="-5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también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usamos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()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para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conviértalo</a:t>
            </a: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un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entero.</a:t>
            </a:r>
            <a:endParaRPr sz="1800">
              <a:latin typeface="Trebuchet MS"/>
              <a:cs typeface="Trebuchet MS"/>
            </a:endParaRPr>
          </a:p>
          <a:p>
            <a:pPr marL="756285" lvl="1" indent="-287020" algn="just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(random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(6))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devolverá</a:t>
            </a:r>
            <a:r>
              <a:rPr sz="18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0, 1,</a:t>
            </a:r>
            <a:r>
              <a:rPr sz="18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2, 3, 4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 o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5.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96328" y="1176527"/>
            <a:ext cx="4293235" cy="5681980"/>
            <a:chOff x="7196328" y="1176527"/>
            <a:chExt cx="4293235" cy="5681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6328" y="1176527"/>
              <a:ext cx="4293108" cy="56814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371600"/>
              <a:ext cx="3704843" cy="5286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704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¿Cómo</a:t>
            </a:r>
            <a:r>
              <a:rPr spc="-30" dirty="0"/>
              <a:t> </a:t>
            </a:r>
            <a:r>
              <a:rPr spc="-5" dirty="0"/>
              <a:t>implementar</a:t>
            </a:r>
            <a:r>
              <a:rPr spc="-70" dirty="0"/>
              <a:t> </a:t>
            </a:r>
            <a:r>
              <a:rPr spc="-5" dirty="0"/>
              <a:t>las</a:t>
            </a:r>
            <a:r>
              <a:rPr spc="-35" dirty="0"/>
              <a:t> </a:t>
            </a:r>
            <a:r>
              <a:rPr spc="-5" dirty="0"/>
              <a:t>funciones?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8728" y="1481328"/>
            <a:ext cx="3607435" cy="3929379"/>
            <a:chOff x="3538728" y="1481328"/>
            <a:chExt cx="3607435" cy="3929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728" y="1481328"/>
              <a:ext cx="3607307" cy="33695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1676400"/>
              <a:ext cx="3019043" cy="2781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1205" y="4648200"/>
              <a:ext cx="643890" cy="715010"/>
            </a:xfrm>
            <a:custGeom>
              <a:avLst/>
              <a:gdLst/>
              <a:ahLst/>
              <a:cxnLst/>
              <a:rect l="l" t="t" r="r" b="b"/>
              <a:pathLst>
                <a:path w="643889" h="715010">
                  <a:moveTo>
                    <a:pt x="643318" y="0"/>
                  </a:moveTo>
                  <a:lnTo>
                    <a:pt x="0" y="714806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8718" y="5328072"/>
              <a:ext cx="79375" cy="82550"/>
            </a:xfrm>
            <a:custGeom>
              <a:avLst/>
              <a:gdLst/>
              <a:ahLst/>
              <a:cxnLst/>
              <a:rect l="l" t="t" r="r" b="b"/>
              <a:pathLst>
                <a:path w="79375" h="82550">
                  <a:moveTo>
                    <a:pt x="22656" y="0"/>
                  </a:moveTo>
                  <a:lnTo>
                    <a:pt x="0" y="82130"/>
                  </a:lnTo>
                  <a:lnTo>
                    <a:pt x="79298" y="50977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800" y="46482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18672" y="5254706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6682" y="5542278"/>
            <a:ext cx="125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6616" y="5580454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7800"/>
            <a:ext cx="6551930" cy="5410200"/>
            <a:chOff x="0" y="1447800"/>
            <a:chExt cx="6551930" cy="541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47800"/>
              <a:ext cx="6551675" cy="53797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96" y="1642871"/>
              <a:ext cx="5981686" cy="479144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95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W</a:t>
            </a:r>
            <a:r>
              <a:rPr spc="-5" dirty="0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9100" y="1459600"/>
            <a:ext cx="42716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Observad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translate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()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mover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origen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(0,0)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110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píxeles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hacia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arriba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110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píxeles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hacia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abajo.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850">
              <a:latin typeface="Trebuchet MS"/>
              <a:cs typeface="Trebuchet MS"/>
            </a:endParaRPr>
          </a:p>
          <a:p>
            <a:pPr marL="299085" marR="7937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búho </a:t>
            </a:r>
            <a:r>
              <a:rPr sz="1800" spc="-5" dirty="0">
                <a:latin typeface="Trebuchet MS"/>
                <a:cs typeface="Trebuchet MS"/>
              </a:rPr>
              <a:t>se </a:t>
            </a:r>
            <a:r>
              <a:rPr sz="1800" dirty="0">
                <a:latin typeface="Trebuchet MS"/>
                <a:cs typeface="Trebuchet MS"/>
              </a:rPr>
              <a:t>dibuja </a:t>
            </a:r>
            <a:r>
              <a:rPr sz="1800" spc="-5" dirty="0">
                <a:latin typeface="Trebuchet MS"/>
                <a:cs typeface="Trebuchet MS"/>
              </a:rPr>
              <a:t>relativo a (0,0), </a:t>
            </a:r>
            <a:r>
              <a:rPr sz="1800" spc="-10" dirty="0">
                <a:latin typeface="Trebuchet MS"/>
                <a:cs typeface="Trebuchet MS"/>
              </a:rPr>
              <a:t>con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sus coordenadas a veces positivas y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negativas,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</a:t>
            </a:r>
            <a:r>
              <a:rPr sz="1800" dirty="0">
                <a:latin typeface="Trebuchet MS"/>
                <a:cs typeface="Trebuchet MS"/>
              </a:rPr>
              <a:t> que </a:t>
            </a:r>
            <a:r>
              <a:rPr sz="1800" spc="-5" dirty="0">
                <a:latin typeface="Trebuchet MS"/>
                <a:cs typeface="Trebuchet MS"/>
              </a:rPr>
              <a:t>se centra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alrededor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nuevo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punto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(0,0).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4364" y="3919728"/>
            <a:ext cx="2289047" cy="251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2540"/>
            <a:ext cx="12027535" cy="5585460"/>
            <a:chOff x="0" y="1272540"/>
            <a:chExt cx="12027535" cy="5585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28" y="1272540"/>
              <a:ext cx="4456163" cy="30921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1467637"/>
              <a:ext cx="3867911" cy="2495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152" y="1467612"/>
              <a:ext cx="6620243" cy="45674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4785" y="3224022"/>
              <a:ext cx="702945" cy="205740"/>
            </a:xfrm>
            <a:custGeom>
              <a:avLst/>
              <a:gdLst/>
              <a:ahLst/>
              <a:cxnLst/>
              <a:rect l="l" t="t" r="r" b="b"/>
              <a:pathLst>
                <a:path w="702945" h="205739">
                  <a:moveTo>
                    <a:pt x="599694" y="0"/>
                  </a:moveTo>
                  <a:lnTo>
                    <a:pt x="599694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599694" y="154305"/>
                  </a:lnTo>
                  <a:lnTo>
                    <a:pt x="599694" y="205740"/>
                  </a:lnTo>
                  <a:lnTo>
                    <a:pt x="702564" y="102870"/>
                  </a:lnTo>
                  <a:lnTo>
                    <a:pt x="59969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4785" y="3224022"/>
              <a:ext cx="702945" cy="205740"/>
            </a:xfrm>
            <a:custGeom>
              <a:avLst/>
              <a:gdLst/>
              <a:ahLst/>
              <a:cxnLst/>
              <a:rect l="l" t="t" r="r" b="b"/>
              <a:pathLst>
                <a:path w="702945" h="205739">
                  <a:moveTo>
                    <a:pt x="0" y="51435"/>
                  </a:moveTo>
                  <a:lnTo>
                    <a:pt x="599694" y="51435"/>
                  </a:lnTo>
                  <a:lnTo>
                    <a:pt x="599694" y="0"/>
                  </a:lnTo>
                  <a:lnTo>
                    <a:pt x="702564" y="102870"/>
                  </a:lnTo>
                  <a:lnTo>
                    <a:pt x="599694" y="205740"/>
                  </a:lnTo>
                  <a:lnTo>
                    <a:pt x="599694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25908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58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¿Cómo</a:t>
            </a:r>
            <a:r>
              <a:rPr spc="-10" dirty="0"/>
              <a:t> implementamos</a:t>
            </a:r>
            <a:r>
              <a:rPr spc="-35" dirty="0"/>
              <a:t> </a:t>
            </a:r>
            <a:r>
              <a:rPr spc="-5" dirty="0"/>
              <a:t>2</a:t>
            </a:r>
            <a:r>
              <a:rPr spc="-10" dirty="0"/>
              <a:t> </a:t>
            </a:r>
            <a:r>
              <a:rPr spc="-5" dirty="0"/>
              <a:t>búhos?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1159" y="4129988"/>
            <a:ext cx="4511040" cy="264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685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Cuando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dibujamos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segundo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búho,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longitud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código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duplica.</a:t>
            </a:r>
            <a:endParaRPr sz="1800">
              <a:latin typeface="Trebuchet MS"/>
              <a:cs typeface="Trebuchet MS"/>
            </a:endParaRPr>
          </a:p>
          <a:p>
            <a:pPr marL="299085" marR="1974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Esta 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tediosa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ineficiente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dibujar </a:t>
            </a:r>
            <a:r>
              <a:rPr sz="1800" spc="-5" dirty="0">
                <a:latin typeface="Trebuchet MS"/>
                <a:cs typeface="Trebuchet MS"/>
              </a:rPr>
              <a:t>un segundo búho, sin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mencionar el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supondría </a:t>
            </a:r>
            <a:r>
              <a:rPr sz="1800" dirty="0">
                <a:latin typeface="Trebuchet MS"/>
                <a:cs typeface="Trebuchet MS"/>
              </a:rPr>
              <a:t>dibujar </a:t>
            </a:r>
            <a:r>
              <a:rPr sz="1800" spc="-5" dirty="0">
                <a:latin typeface="Trebuchet MS"/>
                <a:cs typeface="Trebuchet MS"/>
              </a:rPr>
              <a:t>un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tercer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búho.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Si en el </a:t>
            </a:r>
            <a:r>
              <a:rPr sz="1800" dirty="0">
                <a:latin typeface="Trebuchet MS"/>
                <a:cs typeface="Trebuchet MS"/>
              </a:rPr>
              <a:t>dibujo del primer búho </a:t>
            </a:r>
            <a:r>
              <a:rPr sz="1800" spc="-5" dirty="0">
                <a:latin typeface="Trebuchet MS"/>
                <a:cs typeface="Trebuchet MS"/>
              </a:rPr>
              <a:t>hubiera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error,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propagaría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dibujo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segundo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búho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58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¿Cómo</a:t>
            </a:r>
            <a:r>
              <a:rPr spc="-10" dirty="0"/>
              <a:t> implementamos</a:t>
            </a:r>
            <a:r>
              <a:rPr spc="-35" dirty="0"/>
              <a:t> </a:t>
            </a:r>
            <a:r>
              <a:rPr spc="-5" dirty="0"/>
              <a:t>2</a:t>
            </a:r>
            <a:r>
              <a:rPr spc="-10" dirty="0"/>
              <a:t> </a:t>
            </a:r>
            <a:r>
              <a:rPr spc="-5" dirty="0"/>
              <a:t>búhos?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62" y="4079891"/>
            <a:ext cx="857567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90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parámetros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importante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proporcionan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flexibilidad.</a:t>
            </a:r>
            <a:endParaRPr sz="1800">
              <a:latin typeface="Trebuchet MS"/>
              <a:cs typeface="Trebuchet MS"/>
            </a:endParaRPr>
          </a:p>
          <a:p>
            <a:pPr marL="755650" marR="5080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La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primera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vez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que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la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función</a:t>
            </a:r>
            <a:r>
              <a:rPr sz="1800" spc="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“owl”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se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llama,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el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valor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del</a:t>
            </a:r>
            <a:r>
              <a:rPr sz="1800" spc="-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parámetro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“x”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es </a:t>
            </a:r>
            <a:r>
              <a:rPr sz="1800" spc="-5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110 e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“y”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también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 es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110.</a:t>
            </a:r>
            <a:endParaRPr sz="1800">
              <a:latin typeface="Trebuchet MS"/>
              <a:cs typeface="Trebuchet MS"/>
            </a:endParaRPr>
          </a:p>
          <a:p>
            <a:pPr marL="755650" marR="314960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En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el segundo uso</a:t>
            </a:r>
            <a:r>
              <a:rPr sz="1800" spc="-2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la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función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“owl”,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el 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valor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“x”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es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180</a:t>
            </a:r>
            <a:r>
              <a:rPr sz="1800" spc="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</a:t>
            </a:r>
            <a:r>
              <a:rPr sz="1800" spc="1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“y”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es</a:t>
            </a:r>
            <a:r>
              <a:rPr sz="1800" spc="-1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F81BD"/>
                </a:solidFill>
                <a:latin typeface="Trebuchet MS"/>
                <a:cs typeface="Trebuchet MS"/>
              </a:rPr>
              <a:t>de </a:t>
            </a:r>
            <a:r>
              <a:rPr sz="1800" spc="-530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nuevo</a:t>
            </a:r>
            <a:r>
              <a:rPr sz="1800" spc="5" dirty="0">
                <a:solidFill>
                  <a:srgbClr val="4F81B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F81BD"/>
                </a:solidFill>
                <a:latin typeface="Trebuchet MS"/>
                <a:cs typeface="Trebuchet MS"/>
              </a:rPr>
              <a:t>110.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F81BD"/>
              </a:buClr>
              <a:buFont typeface="Wingdings"/>
              <a:buChar char=""/>
            </a:pPr>
            <a:endParaRPr sz="1850">
              <a:latin typeface="Trebuchet MS"/>
              <a:cs typeface="Trebuchet MS"/>
            </a:endParaRPr>
          </a:p>
          <a:p>
            <a:pPr marL="299085" marR="9417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Cada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pasa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luego,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aparece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el nombre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dentro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función,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substituido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por 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valor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entrante.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8703563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Función</a:t>
            </a:r>
            <a:r>
              <a:rPr spc="-110" dirty="0"/>
              <a:t> </a:t>
            </a:r>
            <a:r>
              <a:rPr spc="-5" dirty="0"/>
              <a:t>OWL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71955"/>
            <a:ext cx="7865363" cy="36560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7657" y="4881518"/>
            <a:ext cx="804418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893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La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push()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pop()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sirven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mantener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origen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coordenadas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que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acumulen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transformaciones.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rebuchet MS"/>
                <a:cs typeface="Trebuchet MS"/>
              </a:rPr>
              <a:t>Estas funciones siempre son usadas juntas. </a:t>
            </a:r>
            <a:r>
              <a:rPr sz="1800" spc="-15" dirty="0">
                <a:latin typeface="Trebuchet MS"/>
                <a:cs typeface="Trebuchet MS"/>
              </a:rPr>
              <a:t>Permiten </a:t>
            </a:r>
            <a:r>
              <a:rPr sz="1800" dirty="0">
                <a:latin typeface="Trebuchet MS"/>
                <a:cs typeface="Trebuchet MS"/>
              </a:rPr>
              <a:t>cambiar </a:t>
            </a:r>
            <a:r>
              <a:rPr sz="1800" spc="-5" dirty="0">
                <a:latin typeface="Trebuchet MS"/>
                <a:cs typeface="Trebuchet MS"/>
              </a:rPr>
              <a:t>las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configuraciones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estilo y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transformaciones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luego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volver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tenías.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Cuando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nuevo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estado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iniciado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push(), </a:t>
            </a:r>
            <a:r>
              <a:rPr sz="1800" spc="-5" dirty="0">
                <a:latin typeface="Trebuchet MS"/>
                <a:cs typeface="Trebuchet MS"/>
              </a:rPr>
              <a:t>construye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encima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información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actual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estilo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y transformación.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267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Función</a:t>
            </a:r>
            <a:r>
              <a:rPr spc="-110" dirty="0"/>
              <a:t> </a:t>
            </a:r>
            <a:r>
              <a:rPr spc="-5" dirty="0"/>
              <a:t>OWL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188719"/>
            <a:ext cx="9258287" cy="5254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632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Funciones</vt:lpstr>
      <vt:lpstr>Funciones</vt:lpstr>
      <vt:lpstr>¿Cómo se ejecutan las funciones?</vt:lpstr>
      <vt:lpstr>¿Cómo implementar las funciones?</vt:lpstr>
      <vt:lpstr>OWL</vt:lpstr>
      <vt:lpstr>¿Cómo implementamos 2 búhos?</vt:lpstr>
      <vt:lpstr>¿Cómo implementamos 2 búhos?</vt:lpstr>
      <vt:lpstr>Función OWL</vt:lpstr>
      <vt:lpstr>Función OWL</vt:lpstr>
      <vt:lpstr>Múltiples</vt:lpstr>
      <vt:lpstr>Múltiples, con grises y escala diferentes</vt:lpstr>
      <vt:lpstr>Retorno de valores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5</cp:revision>
  <dcterms:created xsi:type="dcterms:W3CDTF">2021-05-25T14:43:09Z</dcterms:created>
  <dcterms:modified xsi:type="dcterms:W3CDTF">2023-03-29T09:33:59Z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2020-06-20T00:00:00Z</vt:filetime>
  </property>
  <property fmtid="{D5CDD505-2E9C-101B-9397-08002B2CF9AE}" pid="3" name="Creator">
    <vt:lpwstr>Google</vt:lpwstr>
  </property>
  <property fmtid="{D5CDD505-2E9C-101B-9397-08002B2CF9AE}" pid="4" name="LastSaved">
    <vt:filetime>2021-05-25T00:00:00Z</vt:filetime>
  </property>
</Properties>
</file>