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45FDE-17FA-AAEE-6E8A-DC166F56D718}" v="8" dt="2023-03-29T09:34:15.2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23545FDE-17FA-AAEE-6E8A-DC166F56D718}"/>
    <pc:docChg chg="modSld">
      <pc:chgData name="Jordi Virgili Gomà" userId="S::jordi.virgili@udl.cat::15590814-2816-4d73-aa06-1e14496f9e19" providerId="AD" clId="Web-{23545FDE-17FA-AAEE-6E8A-DC166F56D718}" dt="2023-03-29T09:34:15.220" v="2" actId="20577"/>
      <pc:docMkLst>
        <pc:docMk/>
      </pc:docMkLst>
      <pc:sldChg chg="modSp">
        <pc:chgData name="Jordi Virgili Gomà" userId="S::jordi.virgili@udl.cat::15590814-2816-4d73-aa06-1e14496f9e19" providerId="AD" clId="Web-{23545FDE-17FA-AAEE-6E8A-DC166F56D718}" dt="2023-03-29T09:34:15.220" v="2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23545FDE-17FA-AAEE-6E8A-DC166F56D718}" dt="2023-03-29T09:34:15.220" v="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753100"/>
            <a:ext cx="10998200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84786" y="1842565"/>
            <a:ext cx="3048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 err="1"/>
              <a:t>Funcions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3153266" y="3099865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22/2023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–</a:t>
            </a:r>
            <a:r>
              <a:rPr sz="2000" spc="-2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Prof:</a:t>
            </a:r>
            <a:r>
              <a:rPr sz="2000" spc="-6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866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Múltiples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8686799" cy="4809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95400"/>
            <a:ext cx="8048625" cy="5562600"/>
            <a:chOff x="0" y="1295400"/>
            <a:chExt cx="8048625" cy="556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295400"/>
              <a:ext cx="7895831" cy="529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35300" y="2971800"/>
              <a:ext cx="1841500" cy="971550"/>
            </a:xfrm>
            <a:custGeom>
              <a:avLst/>
              <a:gdLst/>
              <a:ahLst/>
              <a:cxnLst/>
              <a:rect l="l" t="t" r="r" b="b"/>
              <a:pathLst>
                <a:path w="1841500" h="971550">
                  <a:moveTo>
                    <a:pt x="1841500" y="971550"/>
                  </a:moveTo>
                  <a:lnTo>
                    <a:pt x="889000" y="971550"/>
                  </a:lnTo>
                  <a:lnTo>
                    <a:pt x="88900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1798" y="29337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8182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err="1"/>
              <a:t>Múltiples</a:t>
            </a:r>
            <a:r>
              <a:rPr lang="es-ES" spc="-10" dirty="0"/>
              <a:t> , </a:t>
            </a:r>
            <a:r>
              <a:rPr lang="es-ES" spc="-10" dirty="0" err="1"/>
              <a:t>amb</a:t>
            </a:r>
            <a:r>
              <a:rPr lang="es-ES" spc="-10" dirty="0"/>
              <a:t> </a:t>
            </a:r>
            <a:r>
              <a:rPr lang="es-ES" spc="-10" dirty="0" err="1"/>
              <a:t>grisos</a:t>
            </a:r>
            <a:r>
              <a:rPr lang="es-ES" spc="-10" dirty="0"/>
              <a:t> i escala </a:t>
            </a:r>
            <a:r>
              <a:rPr lang="es-ES" spc="-10" dirty="0" err="1"/>
              <a:t>diferents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066247" y="3675379"/>
            <a:ext cx="44824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800" spc="-5" dirty="0" err="1">
                <a:latin typeface="Calibri"/>
                <a:cs typeface="Calibri"/>
              </a:rPr>
              <a:t>Defineix</a:t>
            </a:r>
            <a:r>
              <a:rPr lang="es-ES" sz="1800" spc="-5" dirty="0">
                <a:latin typeface="Calibri"/>
                <a:cs typeface="Calibri"/>
              </a:rPr>
              <a:t> la </a:t>
            </a:r>
            <a:r>
              <a:rPr lang="es-ES" sz="1800" spc="-5" dirty="0" err="1">
                <a:latin typeface="Calibri"/>
                <a:cs typeface="Calibri"/>
              </a:rPr>
              <a:t>llavor</a:t>
            </a:r>
            <a:r>
              <a:rPr lang="es-ES" sz="1800" spc="-5" dirty="0">
                <a:latin typeface="Calibri"/>
                <a:cs typeface="Calibri"/>
              </a:rPr>
              <a:t> per a la </a:t>
            </a:r>
            <a:r>
              <a:rPr lang="es-ES" sz="1800" spc="-5" dirty="0" err="1">
                <a:latin typeface="Calibri"/>
                <a:cs typeface="Calibri"/>
              </a:rPr>
              <a:t>funció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random</a:t>
            </a:r>
            <a:r>
              <a:rPr lang="es-ES" sz="1800" spc="-5" dirty="0">
                <a:latin typeface="Calibri"/>
                <a:cs typeface="Calibri"/>
              </a:rPr>
              <a:t>(). Per </a:t>
            </a:r>
            <a:r>
              <a:rPr lang="es-ES" sz="1800" spc="-5" dirty="0" err="1">
                <a:latin typeface="Calibri"/>
                <a:cs typeface="Calibri"/>
              </a:rPr>
              <a:t>defecte</a:t>
            </a:r>
            <a:r>
              <a:rPr lang="es-ES" sz="1800" spc="-5" dirty="0">
                <a:latin typeface="Calibri"/>
                <a:cs typeface="Calibri"/>
              </a:rPr>
              <a:t>, la </a:t>
            </a:r>
            <a:r>
              <a:rPr lang="es-ES" sz="1800" spc="-5" dirty="0" err="1">
                <a:latin typeface="Calibri"/>
                <a:cs typeface="Calibri"/>
              </a:rPr>
              <a:t>funció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random</a:t>
            </a:r>
            <a:r>
              <a:rPr lang="es-ES" sz="1800" spc="-5" dirty="0">
                <a:latin typeface="Calibri"/>
                <a:cs typeface="Calibri"/>
              </a:rPr>
              <a:t>() </a:t>
            </a:r>
            <a:r>
              <a:rPr lang="es-ES" sz="1800" spc="-5" dirty="0" err="1">
                <a:latin typeface="Calibri"/>
                <a:cs typeface="Calibri"/>
              </a:rPr>
              <a:t>produeix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diferents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resultats</a:t>
            </a:r>
            <a:r>
              <a:rPr lang="es-ES" sz="1800" spc="-5" dirty="0">
                <a:latin typeface="Calibri"/>
                <a:cs typeface="Calibri"/>
              </a:rPr>
              <a:t> cada vegada que el programa </a:t>
            </a:r>
            <a:r>
              <a:rPr lang="es-ES" sz="1800" spc="-5" dirty="0" err="1">
                <a:latin typeface="Calibri"/>
                <a:cs typeface="Calibri"/>
              </a:rPr>
              <a:t>és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executat</a:t>
            </a:r>
            <a:r>
              <a:rPr lang="es-ES" sz="1800" spc="-5" dirty="0">
                <a:latin typeface="Calibri"/>
                <a:cs typeface="Calibri"/>
              </a:rPr>
              <a:t>. Definir el </a:t>
            </a:r>
            <a:r>
              <a:rPr lang="es-ES" sz="1800" spc="-5" dirty="0" err="1">
                <a:latin typeface="Calibri"/>
                <a:cs typeface="Calibri"/>
              </a:rPr>
              <a:t>paràmetre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llavor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com</a:t>
            </a:r>
            <a:r>
              <a:rPr lang="es-ES" sz="1800" spc="-5" dirty="0">
                <a:latin typeface="Calibri"/>
                <a:cs typeface="Calibri"/>
              </a:rPr>
              <a:t> una </a:t>
            </a:r>
            <a:r>
              <a:rPr lang="es-ES" sz="1800" spc="-5" dirty="0" err="1">
                <a:latin typeface="Calibri"/>
                <a:cs typeface="Calibri"/>
              </a:rPr>
              <a:t>constant</a:t>
            </a:r>
            <a:r>
              <a:rPr lang="es-ES" sz="1800" spc="-5" dirty="0">
                <a:latin typeface="Calibri"/>
                <a:cs typeface="Calibri"/>
              </a:rPr>
              <a:t> fa que </a:t>
            </a:r>
            <a:r>
              <a:rPr lang="es-ES" sz="1800" spc="-5" dirty="0" err="1">
                <a:latin typeface="Calibri"/>
                <a:cs typeface="Calibri"/>
              </a:rPr>
              <a:t>retorni</a:t>
            </a:r>
            <a:r>
              <a:rPr lang="es-ES" sz="1800" spc="-5" dirty="0">
                <a:latin typeface="Calibri"/>
                <a:cs typeface="Calibri"/>
              </a:rPr>
              <a:t> la </a:t>
            </a:r>
            <a:r>
              <a:rPr lang="es-ES" sz="1800" spc="-5" dirty="0" err="1">
                <a:latin typeface="Calibri"/>
                <a:cs typeface="Calibri"/>
              </a:rPr>
              <a:t>mateixa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seqüència</a:t>
            </a:r>
            <a:r>
              <a:rPr lang="es-ES" sz="1800" spc="-5" dirty="0">
                <a:latin typeface="Calibri"/>
                <a:cs typeface="Calibri"/>
              </a:rPr>
              <a:t> de nombres </a:t>
            </a:r>
            <a:r>
              <a:rPr lang="es-ES" sz="1800" spc="-5" dirty="0" err="1">
                <a:latin typeface="Calibri"/>
                <a:cs typeface="Calibri"/>
              </a:rPr>
              <a:t>pseudo-aleatoris</a:t>
            </a:r>
            <a:r>
              <a:rPr lang="es-ES" sz="1800" spc="-5" dirty="0">
                <a:latin typeface="Calibri"/>
                <a:cs typeface="Calibri"/>
              </a:rPr>
              <a:t> cada vegada que el programa </a:t>
            </a:r>
            <a:r>
              <a:rPr lang="es-ES" sz="1800" spc="-5" dirty="0" err="1">
                <a:latin typeface="Calibri"/>
                <a:cs typeface="Calibri"/>
              </a:rPr>
              <a:t>és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5" dirty="0" err="1">
                <a:latin typeface="Calibri"/>
                <a:cs typeface="Calibri"/>
              </a:rPr>
              <a:t>executat</a:t>
            </a:r>
            <a:r>
              <a:rPr lang="es-ES"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87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Retorn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5" dirty="0" err="1"/>
              <a:t>valors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7657" y="1670303"/>
            <a:ext cx="41033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25" dirty="0">
                <a:latin typeface="Trebuchet MS"/>
                <a:cs typeface="Trebuchet MS"/>
              </a:rPr>
              <a:t>Per implementar una </a:t>
            </a:r>
            <a:r>
              <a:rPr lang="es-ES" sz="1800" spc="-25" dirty="0" err="1">
                <a:latin typeface="Trebuchet MS"/>
                <a:cs typeface="Trebuchet MS"/>
              </a:rPr>
              <a:t>funció</a:t>
            </a:r>
            <a:r>
              <a:rPr lang="es-ES" sz="1800" spc="-25" dirty="0">
                <a:latin typeface="Trebuchet MS"/>
                <a:cs typeface="Trebuchet MS"/>
              </a:rPr>
              <a:t> que </a:t>
            </a:r>
            <a:r>
              <a:rPr lang="es-ES" sz="1800" spc="-25" dirty="0" err="1">
                <a:latin typeface="Trebuchet MS"/>
                <a:cs typeface="Trebuchet MS"/>
              </a:rPr>
              <a:t>retorni</a:t>
            </a:r>
            <a:r>
              <a:rPr lang="es-ES" sz="1800" spc="-25" dirty="0">
                <a:latin typeface="Trebuchet MS"/>
                <a:cs typeface="Trebuchet MS"/>
              </a:rPr>
              <a:t> un valor, tan </a:t>
            </a:r>
            <a:r>
              <a:rPr lang="es-ES" sz="1800" spc="-25" dirty="0" err="1">
                <a:latin typeface="Trebuchet MS"/>
                <a:cs typeface="Trebuchet MS"/>
              </a:rPr>
              <a:t>sols</a:t>
            </a:r>
            <a:r>
              <a:rPr lang="es-ES" sz="1800" spc="-25" dirty="0">
                <a:latin typeface="Trebuchet MS"/>
                <a:cs typeface="Trebuchet MS"/>
              </a:rPr>
              <a:t> </a:t>
            </a:r>
            <a:r>
              <a:rPr lang="es-ES" sz="1800" spc="-25" dirty="0" err="1">
                <a:latin typeface="Trebuchet MS"/>
                <a:cs typeface="Trebuchet MS"/>
              </a:rPr>
              <a:t>hem</a:t>
            </a:r>
            <a:r>
              <a:rPr lang="es-ES" sz="1800" spc="-25" dirty="0">
                <a:latin typeface="Trebuchet MS"/>
                <a:cs typeface="Trebuchet MS"/>
              </a:rPr>
              <a:t> </a:t>
            </a:r>
            <a:r>
              <a:rPr lang="es-ES" sz="1800" spc="-25" dirty="0" err="1">
                <a:latin typeface="Trebuchet MS"/>
                <a:cs typeface="Trebuchet MS"/>
              </a:rPr>
              <a:t>d'especificar</a:t>
            </a:r>
            <a:r>
              <a:rPr lang="es-ES" sz="1800" spc="-25" dirty="0">
                <a:latin typeface="Trebuchet MS"/>
                <a:cs typeface="Trebuchet MS"/>
              </a:rPr>
              <a:t> la </a:t>
            </a:r>
            <a:r>
              <a:rPr lang="es-ES" sz="1800" spc="-25" dirty="0" err="1">
                <a:latin typeface="Trebuchet MS"/>
                <a:cs typeface="Trebuchet MS"/>
              </a:rPr>
              <a:t>paraula</a:t>
            </a:r>
            <a:r>
              <a:rPr lang="es-ES" sz="1800" spc="-25" dirty="0">
                <a:latin typeface="Trebuchet MS"/>
                <a:cs typeface="Trebuchet MS"/>
              </a:rPr>
              <a:t> </a:t>
            </a:r>
            <a:r>
              <a:rPr lang="es-ES" sz="1800" spc="-25" dirty="0" err="1">
                <a:latin typeface="Trebuchet MS"/>
                <a:cs typeface="Trebuchet MS"/>
              </a:rPr>
              <a:t>return</a:t>
            </a:r>
            <a:r>
              <a:rPr lang="es-ES" sz="1800" spc="-25" dirty="0">
                <a:latin typeface="Trebuchet MS"/>
                <a:cs typeface="Trebuchet MS"/>
              </a:rPr>
              <a:t> </a:t>
            </a:r>
            <a:r>
              <a:rPr lang="es-ES" sz="1800" spc="-25" dirty="0" err="1">
                <a:latin typeface="Trebuchet MS"/>
                <a:cs typeface="Trebuchet MS"/>
              </a:rPr>
              <a:t>davant</a:t>
            </a:r>
            <a:r>
              <a:rPr lang="es-ES" sz="1800" spc="-25" dirty="0">
                <a:latin typeface="Trebuchet MS"/>
                <a:cs typeface="Trebuchet MS"/>
              </a:rPr>
              <a:t> </a:t>
            </a:r>
            <a:r>
              <a:rPr lang="es-ES" sz="1800" spc="-25" dirty="0" err="1">
                <a:latin typeface="Trebuchet MS"/>
                <a:cs typeface="Trebuchet MS"/>
              </a:rPr>
              <a:t>d'aquesta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756285" marR="5270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Per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exemple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, la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funció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anomenada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CalculateMars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 () calcula el pes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d'una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 persona o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objecte</a:t>
            </a:r>
            <a:r>
              <a:rPr lang="es-ES" sz="1800" spc="-35" dirty="0">
                <a:solidFill>
                  <a:srgbClr val="4F81BD"/>
                </a:solidFill>
                <a:latin typeface="Trebuchet MS"/>
                <a:cs typeface="Trebuchet MS"/>
              </a:rPr>
              <a:t> al planeta </a:t>
            </a:r>
            <a:r>
              <a:rPr lang="es-ES" sz="1800" spc="-35" dirty="0" err="1">
                <a:solidFill>
                  <a:srgbClr val="4F81BD"/>
                </a:solidFill>
                <a:latin typeface="Trebuchet MS"/>
                <a:cs typeface="Trebuchet MS"/>
              </a:rPr>
              <a:t>Mart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7528" y="1405128"/>
            <a:ext cx="4924425" cy="4406265"/>
            <a:chOff x="5367528" y="1405128"/>
            <a:chExt cx="4924425" cy="4406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7528" y="1405128"/>
              <a:ext cx="4924031" cy="44058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1600200"/>
              <a:ext cx="4335779" cy="3808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5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lang="es-ES" sz="5400" spc="-5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s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5527" y="262128"/>
            <a:ext cx="7268209" cy="4965700"/>
            <a:chOff x="795527" y="262128"/>
            <a:chExt cx="7268209" cy="496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262128"/>
              <a:ext cx="7267955" cy="4965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57200"/>
              <a:ext cx="6679691" cy="4377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20439"/>
            <a:ext cx="4601210" cy="3337560"/>
            <a:chOff x="0" y="3520439"/>
            <a:chExt cx="4601210" cy="3337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8" y="3520439"/>
              <a:ext cx="4262627" cy="3337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715524"/>
              <a:ext cx="3668445" cy="3019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err="1"/>
              <a:t>F</a:t>
            </a:r>
            <a:r>
              <a:rPr spc="-5" dirty="0" err="1"/>
              <a:t>un</a:t>
            </a:r>
            <a:r>
              <a:rPr dirty="0" err="1"/>
              <a:t>ci</a:t>
            </a:r>
            <a:r>
              <a:rPr spc="-5" dirty="0" err="1"/>
              <a:t>o</a:t>
            </a:r>
            <a:r>
              <a:rPr spc="-15" dirty="0" err="1"/>
              <a:t>n</a:t>
            </a:r>
            <a:r>
              <a:rPr dirty="0" err="1"/>
              <a:t>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0700" y="1723999"/>
            <a:ext cx="8453120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Les </a:t>
            </a:r>
            <a:r>
              <a:rPr lang="es-ES" sz="1800" spc="-5" dirty="0" err="1">
                <a:latin typeface="Trebuchet MS"/>
                <a:cs typeface="Trebuchet MS"/>
              </a:rPr>
              <a:t>funcions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són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blocs de </a:t>
            </a:r>
            <a:r>
              <a:rPr lang="es-ES" sz="1800" spc="-5" dirty="0" err="1">
                <a:latin typeface="Trebuchet MS"/>
                <a:cs typeface="Trebuchet MS"/>
              </a:rPr>
              <a:t>construcció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bàsics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als</a:t>
            </a:r>
            <a:r>
              <a:rPr lang="es-ES" sz="1800" spc="-5" dirty="0">
                <a:latin typeface="Trebuchet MS"/>
                <a:cs typeface="Trebuchet MS"/>
              </a:rPr>
              <a:t> programes p5.js. Han </a:t>
            </a:r>
            <a:r>
              <a:rPr lang="es-ES" sz="1800" spc="-5" dirty="0" err="1">
                <a:latin typeface="Trebuchet MS"/>
                <a:cs typeface="Trebuchet MS"/>
              </a:rPr>
              <a:t>aparegut</a:t>
            </a:r>
            <a:r>
              <a:rPr lang="es-ES" sz="1800" spc="-5" dirty="0">
                <a:latin typeface="Trebuchet MS"/>
                <a:cs typeface="Trebuchet MS"/>
              </a:rPr>
              <a:t> en </a:t>
            </a:r>
            <a:r>
              <a:rPr lang="es-ES" sz="1800" spc="-5" dirty="0" err="1">
                <a:latin typeface="Trebuchet MS"/>
                <a:cs typeface="Trebuchet MS"/>
              </a:rPr>
              <a:t>tots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pc="-5" dirty="0" err="1">
                <a:latin typeface="Trebuchet MS"/>
                <a:cs typeface="Trebuchet MS"/>
              </a:rPr>
              <a:t>e</a:t>
            </a:r>
            <a:r>
              <a:rPr lang="es-ES" sz="1800" spc="-5" dirty="0" err="1">
                <a:latin typeface="Trebuchet MS"/>
                <a:cs typeface="Trebuchet MS"/>
              </a:rPr>
              <a:t>xemples</a:t>
            </a:r>
            <a:r>
              <a:rPr lang="es-ES"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 err="1">
                <a:latin typeface="Trebuchet MS"/>
                <a:cs typeface="Trebuchet MS"/>
              </a:rPr>
              <a:t>hem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vist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850" dirty="0">
              <a:latin typeface="Trebuchet MS"/>
              <a:cs typeface="Trebuchet MS"/>
            </a:endParaRPr>
          </a:p>
          <a:p>
            <a:pPr marL="299085" marR="1993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35" dirty="0">
                <a:latin typeface="Trebuchet MS"/>
                <a:cs typeface="Trebuchet MS"/>
              </a:rPr>
              <a:t>Per </a:t>
            </a:r>
            <a:r>
              <a:rPr lang="es-ES" sz="1800" spc="-35" dirty="0" err="1">
                <a:latin typeface="Trebuchet MS"/>
                <a:cs typeface="Trebuchet MS"/>
              </a:rPr>
              <a:t>exemple</a:t>
            </a:r>
            <a:r>
              <a:rPr lang="es-ES" sz="1800" spc="-35" dirty="0">
                <a:latin typeface="Trebuchet MS"/>
                <a:cs typeface="Trebuchet MS"/>
              </a:rPr>
              <a:t>, </a:t>
            </a:r>
            <a:r>
              <a:rPr lang="es-ES" sz="1800" spc="-35" dirty="0" err="1">
                <a:latin typeface="Trebuchet MS"/>
                <a:cs typeface="Trebuchet MS"/>
              </a:rPr>
              <a:t>sovint</a:t>
            </a:r>
            <a:r>
              <a:rPr lang="es-ES" sz="1800" spc="-35" dirty="0"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latin typeface="Trebuchet MS"/>
                <a:cs typeface="Trebuchet MS"/>
              </a:rPr>
              <a:t>utilitzem</a:t>
            </a:r>
            <a:r>
              <a:rPr lang="es-ES" sz="1800" spc="-35" dirty="0">
                <a:latin typeface="Trebuchet MS"/>
                <a:cs typeface="Trebuchet MS"/>
              </a:rPr>
              <a:t> la </a:t>
            </a:r>
            <a:r>
              <a:rPr lang="es-ES" sz="1800" spc="-35" dirty="0" err="1">
                <a:latin typeface="Trebuchet MS"/>
                <a:cs typeface="Trebuchet MS"/>
              </a:rPr>
              <a:t>funció</a:t>
            </a:r>
            <a:r>
              <a:rPr lang="es-ES" sz="1800" spc="-35" dirty="0"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latin typeface="Trebuchet MS"/>
                <a:cs typeface="Trebuchet MS"/>
              </a:rPr>
              <a:t>createCanvas</a:t>
            </a:r>
            <a:r>
              <a:rPr lang="es-ES" sz="1800" spc="-35" dirty="0">
                <a:latin typeface="Trebuchet MS"/>
                <a:cs typeface="Trebuchet MS"/>
              </a:rPr>
              <a:t>(), la </a:t>
            </a:r>
            <a:r>
              <a:rPr lang="es-ES" sz="1800" spc="-35" dirty="0" err="1">
                <a:latin typeface="Trebuchet MS"/>
                <a:cs typeface="Trebuchet MS"/>
              </a:rPr>
              <a:t>funció</a:t>
            </a:r>
            <a:r>
              <a:rPr lang="es-ES" sz="1800" spc="-35" dirty="0"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latin typeface="Trebuchet MS"/>
                <a:cs typeface="Trebuchet MS"/>
              </a:rPr>
              <a:t>ellipse</a:t>
            </a:r>
            <a:r>
              <a:rPr lang="es-ES" sz="1800" spc="-35" dirty="0">
                <a:latin typeface="Trebuchet MS"/>
                <a:cs typeface="Trebuchet MS"/>
              </a:rPr>
              <a:t>() i la </a:t>
            </a:r>
            <a:r>
              <a:rPr lang="es-ES" sz="1800" spc="-35" dirty="0" err="1">
                <a:latin typeface="Trebuchet MS"/>
                <a:cs typeface="Trebuchet MS"/>
              </a:rPr>
              <a:t>funció</a:t>
            </a:r>
            <a:r>
              <a:rPr lang="es-ES" sz="1800" spc="-35" dirty="0">
                <a:latin typeface="Trebuchet MS"/>
                <a:cs typeface="Trebuchet MS"/>
              </a:rPr>
              <a:t> </a:t>
            </a:r>
            <a:r>
              <a:rPr lang="es-ES" sz="1800" spc="-35" dirty="0" err="1">
                <a:latin typeface="Trebuchet MS"/>
                <a:cs typeface="Trebuchet MS"/>
              </a:rPr>
              <a:t>fill</a:t>
            </a:r>
            <a:r>
              <a:rPr lang="es-ES" sz="1800" spc="-35" dirty="0">
                <a:latin typeface="Trebuchet MS"/>
                <a:cs typeface="Trebuchet MS"/>
              </a:rPr>
              <a:t>().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0328" y="3422904"/>
            <a:ext cx="3408045" cy="3435350"/>
            <a:chOff x="4910328" y="3422904"/>
            <a:chExt cx="3408045" cy="3435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0328" y="3422904"/>
              <a:ext cx="3407663" cy="34350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3617976"/>
              <a:ext cx="2819387" cy="3022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79395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Com</a:t>
            </a:r>
            <a:r>
              <a:rPr lang="es-ES" spc="-5" dirty="0"/>
              <a:t> </a:t>
            </a:r>
            <a:r>
              <a:rPr lang="es-ES" spc="-5" dirty="0" err="1"/>
              <a:t>s'executen</a:t>
            </a:r>
            <a:r>
              <a:rPr lang="es-ES" spc="-5" dirty="0"/>
              <a:t> les </a:t>
            </a:r>
            <a:r>
              <a:rPr lang="es-ES" spc="-5" dirty="0" err="1"/>
              <a:t>funcions</a:t>
            </a:r>
            <a:r>
              <a:rPr lang="es-ES" spc="-5" dirty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753100"/>
            <a:ext cx="6343650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L'editor</a:t>
            </a:r>
            <a:r>
              <a:rPr lang="es-ES" sz="1800" spc="-5" dirty="0">
                <a:latin typeface="Trebuchet MS"/>
                <a:cs typeface="Trebuchet MS"/>
              </a:rPr>
              <a:t> web (en el </a:t>
            </a:r>
            <a:r>
              <a:rPr lang="es-ES" sz="1800" spc="-5" dirty="0" err="1">
                <a:latin typeface="Trebuchet MS"/>
                <a:cs typeface="Trebuchet MS"/>
              </a:rPr>
              <a:t>nostre</a:t>
            </a:r>
            <a:r>
              <a:rPr lang="es-ES" sz="1800" spc="-5" dirty="0">
                <a:latin typeface="Trebuchet MS"/>
                <a:cs typeface="Trebuchet MS"/>
              </a:rPr>
              <a:t> cas) </a:t>
            </a:r>
            <a:r>
              <a:rPr lang="es-ES" sz="1800" spc="-5" dirty="0" err="1">
                <a:latin typeface="Trebuchet MS"/>
                <a:cs typeface="Trebuchet MS"/>
              </a:rPr>
              <a:t>executa</a:t>
            </a:r>
            <a:r>
              <a:rPr lang="es-ES" sz="1800" spc="-5" dirty="0">
                <a:latin typeface="Trebuchet MS"/>
                <a:cs typeface="Trebuchet MS"/>
              </a:rPr>
              <a:t> un programa </a:t>
            </a:r>
            <a:r>
              <a:rPr lang="es-ES" sz="1800" spc="-5" dirty="0" err="1">
                <a:latin typeface="Trebuchet MS"/>
                <a:cs typeface="Trebuchet MS"/>
              </a:rPr>
              <a:t>línia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línia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Quan</a:t>
            </a:r>
            <a:r>
              <a:rPr lang="es-ES" sz="1800" spc="-5" dirty="0">
                <a:latin typeface="Trebuchet MS"/>
                <a:cs typeface="Trebuchet MS"/>
              </a:rPr>
              <a:t> es troba una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pròpia</a:t>
            </a:r>
            <a:r>
              <a:rPr lang="es-ES" sz="1800" spc="-5" dirty="0">
                <a:latin typeface="Trebuchet MS"/>
                <a:cs typeface="Trebuchet MS"/>
              </a:rPr>
              <a:t>, salta a </a:t>
            </a:r>
            <a:r>
              <a:rPr lang="es-ES" sz="1800" spc="-5" dirty="0" err="1">
                <a:latin typeface="Trebuchet MS"/>
                <a:cs typeface="Trebuchet MS"/>
              </a:rPr>
              <a:t>on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està</a:t>
            </a:r>
            <a:r>
              <a:rPr lang="es-ES" sz="1800" spc="-5" dirty="0">
                <a:latin typeface="Trebuchet MS"/>
                <a:cs typeface="Trebuchet MS"/>
              </a:rPr>
              <a:t> definida 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executa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codi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d'allà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després</a:t>
            </a:r>
            <a:r>
              <a:rPr lang="es-ES" sz="1800" spc="-5" dirty="0">
                <a:latin typeface="Trebuchet MS"/>
                <a:cs typeface="Trebuchet MS"/>
              </a:rPr>
              <a:t> torna a </a:t>
            </a:r>
            <a:r>
              <a:rPr lang="es-ES" sz="1800" spc="-5" dirty="0" err="1">
                <a:latin typeface="Trebuchet MS"/>
                <a:cs typeface="Trebuchet MS"/>
              </a:rPr>
              <a:t>on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ho</a:t>
            </a:r>
            <a:r>
              <a:rPr lang="es-ES" sz="1800" spc="-5" dirty="0">
                <a:latin typeface="Trebuchet MS"/>
                <a:cs typeface="Trebuchet MS"/>
              </a:rPr>
              <a:t> va </a:t>
            </a:r>
            <a:r>
              <a:rPr lang="es-ES" sz="1800" spc="-5" dirty="0" err="1">
                <a:latin typeface="Trebuchet MS"/>
                <a:cs typeface="Trebuchet MS"/>
              </a:rPr>
              <a:t>deixar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8450" marR="5270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Exemple</a:t>
            </a:r>
            <a:r>
              <a:rPr lang="es-ES" sz="1800" spc="-5" dirty="0">
                <a:latin typeface="Trebuchet MS"/>
                <a:cs typeface="Trebuchet MS"/>
              </a:rPr>
              <a:t>: </a:t>
            </a:r>
            <a:r>
              <a:rPr lang="es-ES" sz="1800" spc="-5" dirty="0" err="1">
                <a:latin typeface="Trebuchet MS"/>
                <a:cs typeface="Trebuchet MS"/>
              </a:rPr>
              <a:t>Quan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s'inicia</a:t>
            </a:r>
            <a:r>
              <a:rPr lang="es-ES" sz="1800" spc="-5" dirty="0">
                <a:latin typeface="Trebuchet MS"/>
                <a:cs typeface="Trebuchet MS"/>
              </a:rPr>
              <a:t> el programa, </a:t>
            </a:r>
            <a:r>
              <a:rPr lang="es-ES" sz="1800" spc="-5" dirty="0" err="1">
                <a:latin typeface="Trebuchet MS"/>
                <a:cs typeface="Trebuchet MS"/>
              </a:rPr>
              <a:t>executa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codi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setup</a:t>
            </a:r>
            <a:r>
              <a:rPr lang="es-ES" sz="1800" spc="-5" dirty="0">
                <a:latin typeface="Trebuchet MS"/>
                <a:cs typeface="Trebuchet MS"/>
              </a:rPr>
              <a:t>() i </a:t>
            </a:r>
            <a:r>
              <a:rPr lang="es-ES" sz="1800" spc="-5" dirty="0" err="1">
                <a:latin typeface="Trebuchet MS"/>
                <a:cs typeface="Trebuchet MS"/>
              </a:rPr>
              <a:t>després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s'atura</a:t>
            </a:r>
            <a:r>
              <a:rPr lang="es-ES" sz="1800" spc="-5" dirty="0">
                <a:latin typeface="Trebuchet MS"/>
                <a:cs typeface="Trebuchet MS"/>
              </a:rPr>
              <a:t>. El programa es </a:t>
            </a:r>
            <a:r>
              <a:rPr lang="es-ES" sz="1800" spc="-5" dirty="0" err="1">
                <a:latin typeface="Trebuchet MS"/>
                <a:cs typeface="Trebuchet MS"/>
              </a:rPr>
              <a:t>desvia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executa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codi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dins</a:t>
            </a:r>
            <a:r>
              <a:rPr lang="es-ES" sz="1800" spc="-5" dirty="0">
                <a:latin typeface="Trebuchet MS"/>
                <a:cs typeface="Trebuchet MS"/>
              </a:rPr>
              <a:t> de 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rollDice</a:t>
            </a:r>
            <a:r>
              <a:rPr lang="es-ES" sz="1800" spc="-5" dirty="0">
                <a:latin typeface="Trebuchet MS"/>
                <a:cs typeface="Trebuchet MS"/>
              </a:rPr>
              <a:t>() cada vegada que </a:t>
            </a:r>
            <a:r>
              <a:rPr lang="es-ES" sz="1800" spc="-5" dirty="0" err="1">
                <a:latin typeface="Trebuchet MS"/>
                <a:cs typeface="Trebuchet MS"/>
              </a:rPr>
              <a:t>apareix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10" dirty="0" err="1">
                <a:solidFill>
                  <a:srgbClr val="4F81BD"/>
                </a:solidFill>
                <a:latin typeface="Trebuchet MS"/>
                <a:cs typeface="Trebuchet MS"/>
              </a:rPr>
              <a:t>RollDice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()=</a:t>
            </a:r>
            <a:r>
              <a:rPr lang="es-ES" sz="1800" spc="-10" dirty="0">
                <a:solidFill>
                  <a:srgbClr val="4F81BD"/>
                </a:solidFill>
                <a:latin typeface="Trebuchet MS"/>
                <a:cs typeface="Trebuchet MS"/>
              </a:rPr>
              <a:t>tirar el </a:t>
            </a:r>
            <a:r>
              <a:rPr lang="es-ES" sz="1800" spc="-10" dirty="0" err="1">
                <a:solidFill>
                  <a:srgbClr val="4F81BD"/>
                </a:solidFill>
                <a:latin typeface="Trebuchet MS"/>
                <a:cs typeface="Trebuchet MS"/>
              </a:rPr>
              <a:t>dau</a:t>
            </a:r>
            <a:r>
              <a:rPr lang="es-ES" sz="1800" spc="-10" dirty="0">
                <a:solidFill>
                  <a:srgbClr val="4F81BD"/>
                </a:solidFill>
                <a:latin typeface="Trebuchet MS"/>
                <a:cs typeface="Trebuchet MS"/>
              </a:rPr>
              <a:t> de X cares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"/>
            </a:pPr>
            <a:endParaRPr sz="1850" dirty="0">
              <a:latin typeface="Trebuchet MS"/>
              <a:cs typeface="Trebuchet MS"/>
            </a:endParaRPr>
          </a:p>
          <a:p>
            <a:pPr marL="299085" marR="26670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funció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random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() retorna un número des de 0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fins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però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sense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incloure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) el nombre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especificat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</a:p>
          <a:p>
            <a:pPr marL="299085" marR="26670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random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(6) retorna un nombre entre 0 i 5.99999. . . A causa de que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random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() retorna un número decimal, també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fem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servir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() per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converteixi'l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a un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</a:p>
          <a:p>
            <a:pPr marL="299085" marR="26670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random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(6)) </a:t>
            </a:r>
            <a:r>
              <a:rPr lang="es-ES" sz="1800" spc="-5" dirty="0" err="1">
                <a:solidFill>
                  <a:srgbClr val="FF0000"/>
                </a:solidFill>
                <a:latin typeface="Trebuchet MS"/>
                <a:cs typeface="Trebuchet MS"/>
              </a:rPr>
              <a:t>retornarà</a:t>
            </a:r>
            <a:r>
              <a:rPr lang="es-ES" sz="1800" spc="-5" dirty="0">
                <a:solidFill>
                  <a:srgbClr val="FF0000"/>
                </a:solidFill>
                <a:latin typeface="Trebuchet MS"/>
                <a:cs typeface="Trebuchet MS"/>
              </a:rPr>
              <a:t> 0, 1, 2, 3, 4 o 5.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6328" y="1176527"/>
            <a:ext cx="4293235" cy="5681980"/>
            <a:chOff x="7196328" y="1176527"/>
            <a:chExt cx="4293235" cy="5681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6328" y="1176527"/>
              <a:ext cx="4293108" cy="56814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371600"/>
              <a:ext cx="3704843" cy="5286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704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Com</a:t>
            </a:r>
            <a:r>
              <a:rPr lang="es-ES" spc="-5" dirty="0"/>
              <a:t> implementar les </a:t>
            </a:r>
            <a:r>
              <a:rPr lang="es-ES" spc="-5" dirty="0" err="1"/>
              <a:t>funcions</a:t>
            </a:r>
            <a:r>
              <a:rPr lang="es-ES" spc="-5" dirty="0"/>
              <a:t>?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3538728" y="1481328"/>
            <a:ext cx="3607435" cy="3929379"/>
            <a:chOff x="3538728" y="1481328"/>
            <a:chExt cx="3607435" cy="3929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728" y="1481328"/>
              <a:ext cx="3607307" cy="33695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1676400"/>
              <a:ext cx="3019043" cy="2781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1205" y="4648200"/>
              <a:ext cx="643890" cy="715010"/>
            </a:xfrm>
            <a:custGeom>
              <a:avLst/>
              <a:gdLst/>
              <a:ahLst/>
              <a:cxnLst/>
              <a:rect l="l" t="t" r="r" b="b"/>
              <a:pathLst>
                <a:path w="643889" h="715010">
                  <a:moveTo>
                    <a:pt x="643318" y="0"/>
                  </a:moveTo>
                  <a:lnTo>
                    <a:pt x="0" y="71480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8718" y="5328072"/>
              <a:ext cx="79375" cy="82550"/>
            </a:xfrm>
            <a:custGeom>
              <a:avLst/>
              <a:gdLst/>
              <a:ahLst/>
              <a:cxnLst/>
              <a:rect l="l" t="t" r="r" b="b"/>
              <a:pathLst>
                <a:path w="79375" h="82550">
                  <a:moveTo>
                    <a:pt x="22656" y="0"/>
                  </a:moveTo>
                  <a:lnTo>
                    <a:pt x="0" y="82130"/>
                  </a:lnTo>
                  <a:lnTo>
                    <a:pt x="79298" y="50977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800" y="46482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8672" y="525470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6681" y="5542278"/>
            <a:ext cx="14484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lang="es-ES" sz="1800" spc="-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lang="es-ES" sz="1800" spc="-5" dirty="0">
                <a:latin typeface="Calibri"/>
                <a:cs typeface="Calibri"/>
              </a:rPr>
              <a:t>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 err="1">
                <a:latin typeface="Calibri"/>
                <a:cs typeface="Calibri"/>
              </a:rPr>
              <a:t>funcions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6616" y="5580454"/>
            <a:ext cx="13449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spc="-5" dirty="0" err="1">
                <a:latin typeface="Calibri"/>
                <a:cs typeface="Calibri"/>
              </a:rPr>
              <a:t>Amb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 err="1">
                <a:latin typeface="Calibri"/>
                <a:cs typeface="Calibri"/>
              </a:rPr>
              <a:t>funcions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7800"/>
            <a:ext cx="6551930" cy="5410200"/>
            <a:chOff x="0" y="1447800"/>
            <a:chExt cx="6551930" cy="541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6551675" cy="53797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96" y="1642871"/>
              <a:ext cx="5981686" cy="479144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95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W</a:t>
            </a:r>
            <a:r>
              <a:rPr spc="-5"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9100" y="1459600"/>
            <a:ext cx="42716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Fixeu</a:t>
            </a:r>
            <a:r>
              <a:rPr lang="es-ES" sz="1800" spc="-5" dirty="0">
                <a:latin typeface="Trebuchet MS"/>
                <a:cs typeface="Trebuchet MS"/>
              </a:rPr>
              <a:t>-vos que </a:t>
            </a:r>
            <a:r>
              <a:rPr lang="es-ES" sz="1800" spc="-5" dirty="0" err="1">
                <a:latin typeface="Trebuchet MS"/>
                <a:cs typeface="Trebuchet MS"/>
              </a:rPr>
              <a:t>translate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s'usa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moure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l'origen</a:t>
            </a:r>
            <a:r>
              <a:rPr lang="es-ES" sz="1800" spc="-5" dirty="0">
                <a:latin typeface="Trebuchet MS"/>
                <a:cs typeface="Trebuchet MS"/>
              </a:rPr>
              <a:t> (0,0) a 110 </a:t>
            </a:r>
            <a:r>
              <a:rPr lang="es-ES" sz="1800" spc="-5" dirty="0" err="1">
                <a:latin typeface="Trebuchet MS"/>
                <a:cs typeface="Trebuchet MS"/>
              </a:rPr>
              <a:t>píxels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cap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amunt</a:t>
            </a:r>
            <a:r>
              <a:rPr lang="es-ES" sz="1800" spc="-5" dirty="0">
                <a:latin typeface="Trebuchet MS"/>
                <a:cs typeface="Trebuchet MS"/>
              </a:rPr>
              <a:t> i 110 </a:t>
            </a:r>
            <a:r>
              <a:rPr lang="es-ES" sz="1800" spc="-5" dirty="0" err="1">
                <a:latin typeface="Trebuchet MS"/>
                <a:cs typeface="Trebuchet MS"/>
              </a:rPr>
              <a:t>píxels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cap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avall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s-ES" spc="-5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El </a:t>
            </a:r>
            <a:r>
              <a:rPr lang="es-ES" sz="1800" spc="-5" dirty="0" err="1">
                <a:latin typeface="Trebuchet MS"/>
                <a:cs typeface="Trebuchet MS"/>
              </a:rPr>
              <a:t>mussol</a:t>
            </a:r>
            <a:r>
              <a:rPr lang="es-ES" sz="1800" spc="-5" dirty="0">
                <a:latin typeface="Trebuchet MS"/>
                <a:cs typeface="Trebuchet MS"/>
              </a:rPr>
              <a:t> es </a:t>
            </a:r>
            <a:r>
              <a:rPr lang="es-ES" sz="1800" spc="-5" dirty="0" err="1">
                <a:latin typeface="Trebuchet MS"/>
                <a:cs typeface="Trebuchet MS"/>
              </a:rPr>
              <a:t>dibuixa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relatiu</a:t>
            </a:r>
            <a:r>
              <a:rPr lang="es-ES" sz="1800" spc="-5" dirty="0">
                <a:latin typeface="Trebuchet MS"/>
                <a:cs typeface="Trebuchet MS"/>
              </a:rPr>
              <a:t> a (0,0),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les </a:t>
            </a:r>
            <a:r>
              <a:rPr lang="es-ES" sz="1800" spc="-5" dirty="0" err="1">
                <a:latin typeface="Trebuchet MS"/>
                <a:cs typeface="Trebuchet MS"/>
              </a:rPr>
              <a:t>seves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coordenades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vegades</a:t>
            </a:r>
            <a:r>
              <a:rPr lang="es-ES" sz="1800" spc="-5" dirty="0">
                <a:latin typeface="Trebuchet MS"/>
                <a:cs typeface="Trebuchet MS"/>
              </a:rPr>
              <a:t> positives i </a:t>
            </a:r>
            <a:r>
              <a:rPr lang="es-ES" sz="1800" spc="-5" dirty="0" err="1">
                <a:latin typeface="Trebuchet MS"/>
                <a:cs typeface="Trebuchet MS"/>
              </a:rPr>
              <a:t>negatives</a:t>
            </a:r>
            <a:r>
              <a:rPr lang="es-ES" sz="1800" spc="-5" dirty="0">
                <a:latin typeface="Trebuchet MS"/>
                <a:cs typeface="Trebuchet MS"/>
              </a:rPr>
              <a:t>, ja que se centra al </a:t>
            </a:r>
            <a:r>
              <a:rPr lang="es-ES" sz="1800" spc="-5" dirty="0" err="1">
                <a:latin typeface="Trebuchet MS"/>
                <a:cs typeface="Trebuchet MS"/>
              </a:rPr>
              <a:t>voltant</a:t>
            </a:r>
            <a:r>
              <a:rPr lang="es-ES" sz="1800" spc="-5" dirty="0">
                <a:latin typeface="Trebuchet MS"/>
                <a:cs typeface="Trebuchet MS"/>
              </a:rPr>
              <a:t> de el </a:t>
            </a:r>
            <a:r>
              <a:rPr lang="es-ES" sz="1800" spc="-5" dirty="0" err="1">
                <a:latin typeface="Trebuchet MS"/>
                <a:cs typeface="Trebuchet MS"/>
              </a:rPr>
              <a:t>nou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punt</a:t>
            </a:r>
            <a:r>
              <a:rPr lang="es-ES" sz="1800" spc="-5" dirty="0">
                <a:latin typeface="Trebuchet MS"/>
                <a:cs typeface="Trebuchet MS"/>
              </a:rPr>
              <a:t> (0,0).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4364" y="3919728"/>
            <a:ext cx="2289047" cy="251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2540"/>
            <a:ext cx="12027535" cy="5585460"/>
            <a:chOff x="0" y="1272540"/>
            <a:chExt cx="12027535" cy="5585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28" y="1272540"/>
              <a:ext cx="4456163" cy="30921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1467637"/>
              <a:ext cx="3867911" cy="2495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152" y="1467612"/>
              <a:ext cx="6620243" cy="4567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4785" y="3224022"/>
              <a:ext cx="702945" cy="205740"/>
            </a:xfrm>
            <a:custGeom>
              <a:avLst/>
              <a:gdLst/>
              <a:ahLst/>
              <a:cxnLst/>
              <a:rect l="l" t="t" r="r" b="b"/>
              <a:pathLst>
                <a:path w="702945" h="205739">
                  <a:moveTo>
                    <a:pt x="599694" y="0"/>
                  </a:moveTo>
                  <a:lnTo>
                    <a:pt x="599694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599694" y="154305"/>
                  </a:lnTo>
                  <a:lnTo>
                    <a:pt x="599694" y="205740"/>
                  </a:lnTo>
                  <a:lnTo>
                    <a:pt x="702564" y="102870"/>
                  </a:lnTo>
                  <a:lnTo>
                    <a:pt x="5996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4785" y="3224022"/>
              <a:ext cx="702945" cy="205740"/>
            </a:xfrm>
            <a:custGeom>
              <a:avLst/>
              <a:gdLst/>
              <a:ahLst/>
              <a:cxnLst/>
              <a:rect l="l" t="t" r="r" b="b"/>
              <a:pathLst>
                <a:path w="702945" h="205739">
                  <a:moveTo>
                    <a:pt x="0" y="51435"/>
                  </a:moveTo>
                  <a:lnTo>
                    <a:pt x="599694" y="51435"/>
                  </a:lnTo>
                  <a:lnTo>
                    <a:pt x="599694" y="0"/>
                  </a:lnTo>
                  <a:lnTo>
                    <a:pt x="702564" y="102870"/>
                  </a:lnTo>
                  <a:lnTo>
                    <a:pt x="599694" y="205740"/>
                  </a:lnTo>
                  <a:lnTo>
                    <a:pt x="599694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58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Com</a:t>
            </a:r>
            <a:r>
              <a:rPr lang="es-ES" spc="-5" dirty="0"/>
              <a:t> </a:t>
            </a:r>
            <a:r>
              <a:rPr lang="es-ES" spc="-5" dirty="0" err="1"/>
              <a:t>implementem</a:t>
            </a:r>
            <a:r>
              <a:rPr lang="es-ES" spc="-5" dirty="0"/>
              <a:t> 2 </a:t>
            </a:r>
            <a:r>
              <a:rPr lang="es-ES" spc="-5" dirty="0" err="1"/>
              <a:t>mussols</a:t>
            </a:r>
            <a:r>
              <a:rPr lang="es-ES" spc="-5" dirty="0"/>
              <a:t>?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01159" y="4129988"/>
            <a:ext cx="4511040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68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dirty="0" err="1">
                <a:latin typeface="Trebuchet MS"/>
                <a:cs typeface="Trebuchet MS"/>
              </a:rPr>
              <a:t>Quan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dibuixem</a:t>
            </a:r>
            <a:r>
              <a:rPr lang="es-ES" sz="1800" dirty="0">
                <a:latin typeface="Trebuchet MS"/>
                <a:cs typeface="Trebuchet MS"/>
              </a:rPr>
              <a:t> un </a:t>
            </a:r>
            <a:r>
              <a:rPr lang="es-ES" sz="1800" dirty="0" err="1">
                <a:latin typeface="Trebuchet MS"/>
                <a:cs typeface="Trebuchet MS"/>
              </a:rPr>
              <a:t>segon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mussol</a:t>
            </a:r>
            <a:r>
              <a:rPr lang="es-ES" sz="1800" dirty="0">
                <a:latin typeface="Trebuchet MS"/>
                <a:cs typeface="Trebuchet MS"/>
              </a:rPr>
              <a:t>, la longitud </a:t>
            </a:r>
            <a:r>
              <a:rPr lang="es-ES" sz="1800" dirty="0" err="1">
                <a:latin typeface="Trebuchet MS"/>
                <a:cs typeface="Trebuchet MS"/>
              </a:rPr>
              <a:t>d'el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codi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gairebé</a:t>
            </a:r>
            <a:r>
              <a:rPr lang="es-ES" sz="1800" dirty="0">
                <a:latin typeface="Trebuchet MS"/>
                <a:cs typeface="Trebuchet MS"/>
              </a:rPr>
              <a:t> es duplica.</a:t>
            </a:r>
          </a:p>
          <a:p>
            <a:pPr marL="299085" marR="1968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dirty="0" err="1">
                <a:latin typeface="Trebuchet MS"/>
                <a:cs typeface="Trebuchet MS"/>
              </a:rPr>
              <a:t>Aquesta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és</a:t>
            </a:r>
            <a:r>
              <a:rPr lang="es-ES" sz="1800" dirty="0">
                <a:latin typeface="Trebuchet MS"/>
                <a:cs typeface="Trebuchet MS"/>
              </a:rPr>
              <a:t> una forma tediosa i </a:t>
            </a:r>
            <a:r>
              <a:rPr lang="es-ES" sz="1800" dirty="0" err="1">
                <a:latin typeface="Trebuchet MS"/>
                <a:cs typeface="Trebuchet MS"/>
              </a:rPr>
              <a:t>ineficient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dibuixar</a:t>
            </a:r>
            <a:r>
              <a:rPr lang="es-ES" sz="1800" dirty="0">
                <a:latin typeface="Trebuchet MS"/>
                <a:cs typeface="Trebuchet MS"/>
              </a:rPr>
              <a:t> un </a:t>
            </a:r>
            <a:r>
              <a:rPr lang="es-ES" sz="1800" dirty="0" err="1">
                <a:latin typeface="Trebuchet MS"/>
                <a:cs typeface="Trebuchet MS"/>
              </a:rPr>
              <a:t>segon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mussol</a:t>
            </a:r>
            <a:r>
              <a:rPr lang="es-ES" sz="1800" dirty="0">
                <a:latin typeface="Trebuchet MS"/>
                <a:cs typeface="Trebuchet MS"/>
              </a:rPr>
              <a:t>, </a:t>
            </a:r>
            <a:r>
              <a:rPr lang="es-ES" sz="1800" dirty="0" err="1">
                <a:latin typeface="Trebuchet MS"/>
                <a:cs typeface="Trebuchet MS"/>
              </a:rPr>
              <a:t>sense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esmentar</a:t>
            </a:r>
            <a:r>
              <a:rPr lang="es-ES" sz="1800" dirty="0">
                <a:latin typeface="Trebuchet MS"/>
                <a:cs typeface="Trebuchet MS"/>
              </a:rPr>
              <a:t> el que </a:t>
            </a:r>
            <a:r>
              <a:rPr lang="es-ES" sz="1800" dirty="0" err="1">
                <a:latin typeface="Trebuchet MS"/>
                <a:cs typeface="Trebuchet MS"/>
              </a:rPr>
              <a:t>suposaria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dibuixar</a:t>
            </a:r>
            <a:r>
              <a:rPr lang="es-ES" sz="1800" dirty="0">
                <a:latin typeface="Trebuchet MS"/>
                <a:cs typeface="Trebuchet MS"/>
              </a:rPr>
              <a:t> un tercer </a:t>
            </a:r>
            <a:r>
              <a:rPr lang="es-ES" sz="1800" dirty="0" err="1">
                <a:latin typeface="Trebuchet MS"/>
                <a:cs typeface="Trebuchet MS"/>
              </a:rPr>
              <a:t>mussol</a:t>
            </a:r>
            <a:r>
              <a:rPr lang="es-ES" sz="1800" dirty="0">
                <a:latin typeface="Trebuchet MS"/>
                <a:cs typeface="Trebuchet MS"/>
              </a:rPr>
              <a:t>.</a:t>
            </a:r>
          </a:p>
          <a:p>
            <a:pPr marL="299085" marR="1968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dirty="0">
                <a:latin typeface="Trebuchet MS"/>
                <a:cs typeface="Trebuchet MS"/>
              </a:rPr>
              <a:t>Si en el </a:t>
            </a:r>
            <a:r>
              <a:rPr lang="es-ES" sz="1800" dirty="0" err="1">
                <a:latin typeface="Trebuchet MS"/>
                <a:cs typeface="Trebuchet MS"/>
              </a:rPr>
              <a:t>dibuix</a:t>
            </a:r>
            <a:r>
              <a:rPr lang="es-ES" sz="1800" dirty="0">
                <a:latin typeface="Trebuchet MS"/>
                <a:cs typeface="Trebuchet MS"/>
              </a:rPr>
              <a:t> del primer </a:t>
            </a:r>
            <a:r>
              <a:rPr lang="es-ES" sz="1800" dirty="0" err="1">
                <a:latin typeface="Trebuchet MS"/>
                <a:cs typeface="Trebuchet MS"/>
              </a:rPr>
              <a:t>mussol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hagués</a:t>
            </a:r>
            <a:r>
              <a:rPr lang="es-ES" sz="1800" dirty="0">
                <a:latin typeface="Trebuchet MS"/>
                <a:cs typeface="Trebuchet MS"/>
              </a:rPr>
              <a:t> un error, </a:t>
            </a:r>
            <a:r>
              <a:rPr lang="es-ES" sz="1800" dirty="0" err="1">
                <a:latin typeface="Trebuchet MS"/>
                <a:cs typeface="Trebuchet MS"/>
              </a:rPr>
              <a:t>aquest</a:t>
            </a:r>
            <a:r>
              <a:rPr lang="es-ES" sz="1800" dirty="0">
                <a:latin typeface="Trebuchet MS"/>
                <a:cs typeface="Trebuchet MS"/>
              </a:rPr>
              <a:t> es </a:t>
            </a:r>
            <a:r>
              <a:rPr lang="es-ES" sz="1800" dirty="0" err="1">
                <a:latin typeface="Trebuchet MS"/>
                <a:cs typeface="Trebuchet MS"/>
              </a:rPr>
              <a:t>propagaria</a:t>
            </a:r>
            <a:r>
              <a:rPr lang="es-ES" sz="1800" dirty="0">
                <a:latin typeface="Trebuchet MS"/>
                <a:cs typeface="Trebuchet MS"/>
              </a:rPr>
              <a:t> al </a:t>
            </a:r>
            <a:r>
              <a:rPr lang="es-ES" sz="1800" dirty="0" err="1">
                <a:latin typeface="Trebuchet MS"/>
                <a:cs typeface="Trebuchet MS"/>
              </a:rPr>
              <a:t>dibuix</a:t>
            </a:r>
            <a:r>
              <a:rPr lang="es-ES" sz="1800" dirty="0">
                <a:latin typeface="Trebuchet MS"/>
                <a:cs typeface="Trebuchet MS"/>
              </a:rPr>
              <a:t> del </a:t>
            </a:r>
            <a:r>
              <a:rPr lang="es-ES" sz="1800" dirty="0" err="1">
                <a:latin typeface="Trebuchet MS"/>
                <a:cs typeface="Trebuchet MS"/>
              </a:rPr>
              <a:t>segon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mussol</a:t>
            </a:r>
            <a:r>
              <a:rPr lang="es-ES" sz="180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58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Com</a:t>
            </a:r>
            <a:r>
              <a:rPr lang="es-ES" spc="-5" dirty="0"/>
              <a:t> </a:t>
            </a:r>
            <a:r>
              <a:rPr lang="es-ES" spc="-5" dirty="0" err="1"/>
              <a:t>implementem</a:t>
            </a:r>
            <a:r>
              <a:rPr lang="es-ES" spc="-5" dirty="0"/>
              <a:t> 2 </a:t>
            </a:r>
            <a:r>
              <a:rPr lang="es-ES" spc="-5" dirty="0" err="1"/>
              <a:t>mussols</a:t>
            </a:r>
            <a:r>
              <a:rPr lang="es-ES" spc="-5" dirty="0"/>
              <a:t>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1362" y="4079891"/>
            <a:ext cx="857567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90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paràmetres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són</a:t>
            </a:r>
            <a:r>
              <a:rPr lang="es-ES" sz="1800" spc="-5" dirty="0">
                <a:latin typeface="Trebuchet MS"/>
                <a:cs typeface="Trebuchet MS"/>
              </a:rPr>
              <a:t> una </a:t>
            </a:r>
            <a:r>
              <a:rPr lang="es-ES" sz="1800" spc="-5" dirty="0" err="1">
                <a:latin typeface="Trebuchet MS"/>
                <a:cs typeface="Trebuchet MS"/>
              </a:rPr>
              <a:t>part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important</a:t>
            </a:r>
            <a:r>
              <a:rPr lang="es-ES" sz="1800" spc="-5" dirty="0">
                <a:latin typeface="Trebuchet MS"/>
                <a:cs typeface="Trebuchet MS"/>
              </a:rPr>
              <a:t> de les </a:t>
            </a:r>
            <a:r>
              <a:rPr lang="es-ES" sz="1800" spc="-5" dirty="0" err="1">
                <a:latin typeface="Trebuchet MS"/>
                <a:cs typeface="Trebuchet MS"/>
              </a:rPr>
              <a:t>funcions</a:t>
            </a:r>
            <a:r>
              <a:rPr lang="es-ES" sz="1800" spc="-5" dirty="0">
                <a:latin typeface="Trebuchet MS"/>
                <a:cs typeface="Trebuchet MS"/>
              </a:rPr>
              <a:t>, ja que proporcionen </a:t>
            </a:r>
            <a:r>
              <a:rPr lang="es-ES" sz="1800" spc="-5" dirty="0" err="1">
                <a:latin typeface="Trebuchet MS"/>
                <a:cs typeface="Trebuchet MS"/>
              </a:rPr>
              <a:t>flexibilitat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5650" marR="5080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La primera vegada que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l'opció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"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owl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" es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diu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, el valor de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l'paràmetre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"x"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és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110 i "i" també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és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110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755650" marR="314960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En el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segon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ús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de la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funció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"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owl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", el valor de "x"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és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180 i "i"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és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solidFill>
                  <a:srgbClr val="4F81BD"/>
                </a:solidFill>
                <a:latin typeface="Trebuchet MS"/>
                <a:cs typeface="Trebuchet MS"/>
              </a:rPr>
              <a:t>nou</a:t>
            </a:r>
            <a:r>
              <a:rPr lang="es-ES" sz="1800" spc="-5" dirty="0">
                <a:solidFill>
                  <a:srgbClr val="4F81BD"/>
                </a:solidFill>
                <a:latin typeface="Trebuchet MS"/>
                <a:cs typeface="Trebuchet MS"/>
              </a:rPr>
              <a:t> 110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850" dirty="0">
              <a:latin typeface="Trebuchet MS"/>
              <a:cs typeface="Trebuchet MS"/>
            </a:endParaRPr>
          </a:p>
          <a:p>
            <a:pPr marL="299085" marR="9417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dirty="0">
                <a:latin typeface="Trebuchet MS"/>
                <a:cs typeface="Trebuchet MS"/>
              </a:rPr>
              <a:t>Cada valor es </a:t>
            </a:r>
            <a:r>
              <a:rPr lang="es-ES" sz="1800" dirty="0" err="1">
                <a:latin typeface="Trebuchet MS"/>
                <a:cs typeface="Trebuchet MS"/>
              </a:rPr>
              <a:t>passa</a:t>
            </a:r>
            <a:r>
              <a:rPr lang="es-ES" sz="1800" dirty="0">
                <a:latin typeface="Trebuchet MS"/>
                <a:cs typeface="Trebuchet MS"/>
              </a:rPr>
              <a:t> a la </a:t>
            </a:r>
            <a:r>
              <a:rPr lang="es-ES" sz="1800" dirty="0" err="1">
                <a:latin typeface="Trebuchet MS"/>
                <a:cs typeface="Trebuchet MS"/>
              </a:rPr>
              <a:t>funció</a:t>
            </a:r>
            <a:r>
              <a:rPr lang="es-ES" sz="1800" dirty="0">
                <a:latin typeface="Trebuchet MS"/>
                <a:cs typeface="Trebuchet MS"/>
              </a:rPr>
              <a:t> i </a:t>
            </a:r>
            <a:r>
              <a:rPr lang="es-ES" sz="1800" dirty="0" err="1">
                <a:latin typeface="Trebuchet MS"/>
                <a:cs typeface="Trebuchet MS"/>
              </a:rPr>
              <a:t>després</a:t>
            </a:r>
            <a:r>
              <a:rPr lang="es-ES" sz="1800" dirty="0">
                <a:latin typeface="Trebuchet MS"/>
                <a:cs typeface="Trebuchet MS"/>
              </a:rPr>
              <a:t>, </a:t>
            </a:r>
            <a:r>
              <a:rPr lang="es-ES" sz="1800" dirty="0" err="1">
                <a:latin typeface="Trebuchet MS"/>
                <a:cs typeface="Trebuchet MS"/>
              </a:rPr>
              <a:t>on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apareix</a:t>
            </a:r>
            <a:r>
              <a:rPr lang="es-ES" sz="1800" dirty="0">
                <a:latin typeface="Trebuchet MS"/>
                <a:cs typeface="Trebuchet MS"/>
              </a:rPr>
              <a:t> el </a:t>
            </a:r>
            <a:r>
              <a:rPr lang="es-ES" sz="1800" dirty="0" err="1">
                <a:latin typeface="Trebuchet MS"/>
                <a:cs typeface="Trebuchet MS"/>
              </a:rPr>
              <a:t>nom</a:t>
            </a:r>
            <a:r>
              <a:rPr lang="es-ES" sz="1800" dirty="0">
                <a:latin typeface="Trebuchet MS"/>
                <a:cs typeface="Trebuchet MS"/>
              </a:rPr>
              <a:t> de la variable </a:t>
            </a:r>
            <a:r>
              <a:rPr lang="es-ES" sz="1800" dirty="0" err="1">
                <a:latin typeface="Trebuchet MS"/>
                <a:cs typeface="Trebuchet MS"/>
              </a:rPr>
              <a:t>dins</a:t>
            </a:r>
            <a:r>
              <a:rPr lang="es-ES" sz="1800" dirty="0">
                <a:latin typeface="Trebuchet MS"/>
                <a:cs typeface="Trebuchet MS"/>
              </a:rPr>
              <a:t> de la </a:t>
            </a:r>
            <a:r>
              <a:rPr lang="es-ES" sz="1800" dirty="0" err="1">
                <a:latin typeface="Trebuchet MS"/>
                <a:cs typeface="Trebuchet MS"/>
              </a:rPr>
              <a:t>funció</a:t>
            </a:r>
            <a:r>
              <a:rPr lang="es-ES" sz="1800" dirty="0">
                <a:latin typeface="Trebuchet MS"/>
                <a:cs typeface="Trebuchet MS"/>
              </a:rPr>
              <a:t>, </a:t>
            </a:r>
            <a:r>
              <a:rPr lang="es-ES" sz="1800" dirty="0" err="1">
                <a:latin typeface="Trebuchet MS"/>
                <a:cs typeface="Trebuchet MS"/>
              </a:rPr>
              <a:t>és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substituït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pel</a:t>
            </a:r>
            <a:r>
              <a:rPr lang="es-ES" sz="1800" dirty="0">
                <a:latin typeface="Trebuchet MS"/>
                <a:cs typeface="Trebuchet MS"/>
              </a:rPr>
              <a:t> valor </a:t>
            </a:r>
            <a:r>
              <a:rPr lang="es-ES" sz="1800" dirty="0" err="1">
                <a:latin typeface="Trebuchet MS"/>
                <a:cs typeface="Trebuchet MS"/>
              </a:rPr>
              <a:t>entrant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8703563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Funció</a:t>
            </a:r>
            <a:r>
              <a:rPr spc="-110" dirty="0"/>
              <a:t> </a:t>
            </a:r>
            <a:r>
              <a:rPr spc="-5" dirty="0"/>
              <a:t>OWL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71955"/>
            <a:ext cx="7865363" cy="3656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7657" y="4881518"/>
            <a:ext cx="804418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89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push</a:t>
            </a:r>
            <a:r>
              <a:rPr lang="es-ES" sz="1800" spc="-5" dirty="0">
                <a:latin typeface="Trebuchet MS"/>
                <a:cs typeface="Trebuchet MS"/>
              </a:rPr>
              <a:t> () i pop () </a:t>
            </a:r>
            <a:r>
              <a:rPr lang="es-ES" sz="1800" spc="-5" dirty="0" err="1">
                <a:latin typeface="Trebuchet MS"/>
                <a:cs typeface="Trebuchet MS"/>
              </a:rPr>
              <a:t>serveixen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mantenir</a:t>
            </a:r>
            <a:r>
              <a:rPr lang="es-ES" sz="1800" spc="-5" dirty="0">
                <a:latin typeface="Trebuchet MS"/>
                <a:cs typeface="Trebuchet MS"/>
              </a:rPr>
              <a:t> les </a:t>
            </a:r>
            <a:r>
              <a:rPr lang="es-ES" sz="1800" spc="-5" dirty="0" err="1">
                <a:latin typeface="Trebuchet MS"/>
                <a:cs typeface="Trebuchet MS"/>
              </a:rPr>
              <a:t>dades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d'origen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coordenades</a:t>
            </a:r>
            <a:r>
              <a:rPr lang="es-ES" sz="1800" spc="-5" dirty="0">
                <a:latin typeface="Trebuchet MS"/>
                <a:cs typeface="Trebuchet MS"/>
              </a:rPr>
              <a:t> i que no </a:t>
            </a:r>
            <a:r>
              <a:rPr lang="es-ES" sz="1800" spc="-5" dirty="0" err="1">
                <a:latin typeface="Trebuchet MS"/>
                <a:cs typeface="Trebuchet MS"/>
              </a:rPr>
              <a:t>s'acumulin</a:t>
            </a:r>
            <a:r>
              <a:rPr lang="es-ES" sz="1800" spc="-5" dirty="0">
                <a:latin typeface="Trebuchet MS"/>
                <a:cs typeface="Trebuchet MS"/>
              </a:rPr>
              <a:t> les </a:t>
            </a:r>
            <a:r>
              <a:rPr lang="es-ES" sz="1800" spc="-5" dirty="0" err="1">
                <a:latin typeface="Trebuchet MS"/>
                <a:cs typeface="Trebuchet MS"/>
              </a:rPr>
              <a:t>transformacions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b="1" spc="-5" dirty="0" err="1">
                <a:latin typeface="Trebuchet MS"/>
                <a:cs typeface="Trebuchet MS"/>
              </a:rPr>
              <a:t>Aquestes</a:t>
            </a:r>
            <a:r>
              <a:rPr lang="es-ES" sz="1800" b="1" spc="-5" dirty="0">
                <a:latin typeface="Trebuchet MS"/>
                <a:cs typeface="Trebuchet MS"/>
              </a:rPr>
              <a:t> </a:t>
            </a:r>
            <a:r>
              <a:rPr lang="es-ES" sz="1800" b="1" spc="-5" dirty="0" err="1">
                <a:latin typeface="Trebuchet MS"/>
                <a:cs typeface="Trebuchet MS"/>
              </a:rPr>
              <a:t>funcions</a:t>
            </a:r>
            <a:r>
              <a:rPr lang="es-ES" sz="1800" b="1" spc="-5" dirty="0">
                <a:latin typeface="Trebuchet MS"/>
                <a:cs typeface="Trebuchet MS"/>
              </a:rPr>
              <a:t> </a:t>
            </a:r>
            <a:r>
              <a:rPr lang="es-ES" sz="1800" b="1" spc="-5" dirty="0" err="1">
                <a:latin typeface="Trebuchet MS"/>
                <a:cs typeface="Trebuchet MS"/>
              </a:rPr>
              <a:t>sempre</a:t>
            </a:r>
            <a:r>
              <a:rPr lang="es-ES" sz="1800" b="1" spc="-5" dirty="0">
                <a:latin typeface="Trebuchet MS"/>
                <a:cs typeface="Trebuchet MS"/>
              </a:rPr>
              <a:t> </a:t>
            </a:r>
            <a:r>
              <a:rPr lang="es-ES" sz="1800" b="1" spc="-5" dirty="0" err="1">
                <a:latin typeface="Trebuchet MS"/>
                <a:cs typeface="Trebuchet MS"/>
              </a:rPr>
              <a:t>són</a:t>
            </a:r>
            <a:r>
              <a:rPr lang="es-ES" sz="1800" b="1" spc="-5" dirty="0">
                <a:latin typeface="Trebuchet MS"/>
                <a:cs typeface="Trebuchet MS"/>
              </a:rPr>
              <a:t> </a:t>
            </a:r>
            <a:r>
              <a:rPr lang="es-ES" sz="1800" b="1" spc="-5" dirty="0" err="1">
                <a:latin typeface="Trebuchet MS"/>
                <a:cs typeface="Trebuchet MS"/>
              </a:rPr>
              <a:t>usades</a:t>
            </a:r>
            <a:r>
              <a:rPr lang="es-ES" sz="1800" b="1" spc="-5" dirty="0">
                <a:latin typeface="Trebuchet MS"/>
                <a:cs typeface="Trebuchet MS"/>
              </a:rPr>
              <a:t> juntes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Permeten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canviar</a:t>
            </a:r>
            <a:r>
              <a:rPr lang="es-ES" sz="1800" spc="-5" dirty="0">
                <a:latin typeface="Trebuchet MS"/>
                <a:cs typeface="Trebuchet MS"/>
              </a:rPr>
              <a:t> les </a:t>
            </a:r>
            <a:r>
              <a:rPr lang="es-ES" sz="1800" spc="-5" dirty="0" err="1">
                <a:latin typeface="Trebuchet MS"/>
                <a:cs typeface="Trebuchet MS"/>
              </a:rPr>
              <a:t>configuracions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d'estil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transformacions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després</a:t>
            </a:r>
            <a:r>
              <a:rPr lang="es-ES" sz="1800" spc="-5" dirty="0">
                <a:latin typeface="Trebuchet MS"/>
                <a:cs typeface="Trebuchet MS"/>
              </a:rPr>
              <a:t> tornar al que </a:t>
            </a:r>
            <a:r>
              <a:rPr lang="es-ES" sz="1800" spc="-5" dirty="0" err="1">
                <a:latin typeface="Trebuchet MS"/>
                <a:cs typeface="Trebuchet MS"/>
              </a:rPr>
              <a:t>tenies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Quan</a:t>
            </a:r>
            <a:r>
              <a:rPr lang="es-ES" sz="1800" spc="-5" dirty="0">
                <a:latin typeface="Trebuchet MS"/>
                <a:cs typeface="Trebuchet MS"/>
              </a:rPr>
              <a:t> un </a:t>
            </a:r>
            <a:r>
              <a:rPr lang="es-ES" sz="1800" spc="-5" dirty="0" err="1">
                <a:latin typeface="Trebuchet MS"/>
                <a:cs typeface="Trebuchet MS"/>
              </a:rPr>
              <a:t>nou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estat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iniciat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push</a:t>
            </a:r>
            <a:r>
              <a:rPr lang="es-ES" sz="1800" spc="-5" dirty="0">
                <a:latin typeface="Trebuchet MS"/>
                <a:cs typeface="Trebuchet MS"/>
              </a:rPr>
              <a:t> (), </a:t>
            </a:r>
            <a:r>
              <a:rPr lang="es-ES" sz="1800" spc="-5" dirty="0" err="1">
                <a:latin typeface="Trebuchet MS"/>
                <a:cs typeface="Trebuchet MS"/>
              </a:rPr>
              <a:t>construeix</a:t>
            </a:r>
            <a:r>
              <a:rPr lang="es-ES" sz="1800" spc="-5" dirty="0">
                <a:latin typeface="Trebuchet MS"/>
                <a:cs typeface="Trebuchet MS"/>
              </a:rPr>
              <a:t> sobre de la </a:t>
            </a:r>
            <a:r>
              <a:rPr lang="es-ES" sz="1800" spc="-5" dirty="0" err="1">
                <a:latin typeface="Trebuchet MS"/>
                <a:cs typeface="Trebuchet MS"/>
              </a:rPr>
              <a:t>informació</a:t>
            </a:r>
            <a:r>
              <a:rPr lang="es-ES" sz="1800" spc="-5" dirty="0">
                <a:latin typeface="Trebuchet MS"/>
                <a:cs typeface="Trebuchet MS"/>
              </a:rPr>
              <a:t> actual </a:t>
            </a:r>
            <a:r>
              <a:rPr lang="es-ES" sz="1800" spc="-5" dirty="0" err="1">
                <a:latin typeface="Trebuchet MS"/>
                <a:cs typeface="Trebuchet MS"/>
              </a:rPr>
              <a:t>d'estil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transformació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Funció</a:t>
            </a:r>
            <a:r>
              <a:rPr spc="-110" dirty="0"/>
              <a:t> </a:t>
            </a:r>
            <a:r>
              <a:rPr spc="-5" dirty="0"/>
              <a:t>OWL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188719"/>
            <a:ext cx="9258287" cy="5254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626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Funcions</vt:lpstr>
      <vt:lpstr>Funcions</vt:lpstr>
      <vt:lpstr>Com s'executen les funcions?</vt:lpstr>
      <vt:lpstr>Com implementar les funcions?</vt:lpstr>
      <vt:lpstr>OWL</vt:lpstr>
      <vt:lpstr>Com implementem 2 mussols?</vt:lpstr>
      <vt:lpstr>Com implementem 2 mussols?</vt:lpstr>
      <vt:lpstr>Funció OWL</vt:lpstr>
      <vt:lpstr>Funció OWL</vt:lpstr>
      <vt:lpstr>Múltiples</vt:lpstr>
      <vt:lpstr>Múltiples , amb grisos i escala diferents</vt:lpstr>
      <vt:lpstr>Retorn de valors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7</cp:revision>
  <dcterms:created xsi:type="dcterms:W3CDTF">2021-05-25T14:43:09Z</dcterms:created>
  <dcterms:modified xsi:type="dcterms:W3CDTF">2023-03-29T09:34:16Z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2020-06-20T00:00:00Z</vt:filetime>
  </property>
  <property fmtid="{D5CDD505-2E9C-101B-9397-08002B2CF9AE}" pid="3" name="Creator">
    <vt:lpwstr>Google</vt:lpwstr>
  </property>
  <property fmtid="{D5CDD505-2E9C-101B-9397-08002B2CF9AE}" pid="4" name="LastSaved">
    <vt:filetime>2021-05-25T00:00:00Z</vt:filetime>
  </property>
</Properties>
</file>