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08ED5-DBE4-ED07-83EA-84BF5FD1E573}" v="3" dt="2023-03-29T09:34:3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FC308ED5-DBE4-ED07-83EA-84BF5FD1E573}"/>
    <pc:docChg chg="modSld">
      <pc:chgData name="Jordi Virgili Gomà" userId="S::jordi.virgili@udl.cat::15590814-2816-4d73-aa06-1e14496f9e19" providerId="AD" clId="Web-{FC308ED5-DBE4-ED07-83EA-84BF5FD1E573}" dt="2023-03-29T09:34:28.593" v="1" actId="20577"/>
      <pc:docMkLst>
        <pc:docMk/>
      </pc:docMkLst>
      <pc:sldChg chg="modSp">
        <pc:chgData name="Jordi Virgili Gomà" userId="S::jordi.virgili@udl.cat::15590814-2816-4d73-aa06-1e14496f9e19" providerId="AD" clId="Web-{FC308ED5-DBE4-ED07-83EA-84BF5FD1E573}" dt="2023-03-29T09:34:28.593" v="1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FC308ED5-DBE4-ED07-83EA-84BF5FD1E573}" dt="2023-03-29T09:34:28.593" v="1" actId="20577"/>
          <ac:spMkLst>
            <pc:docMk/>
            <pc:sldMk cId="0" sldId="256"/>
            <ac:spMk id="1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3227040" y="2766600"/>
            <a:ext cx="5737680" cy="393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27040" y="2766600"/>
            <a:ext cx="5737680" cy="393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560" cy="284436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5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F0F81D4-95D1-4FE3-895B-78872E073BE5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3/29/2023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63B0E2AF-8AA0-4227-A590-669245752DA3}" type="slidenum">
              <a:rPr lang="es-ES" sz="1800" b="0" strike="noStrike" spc="-1">
                <a:solidFill>
                  <a:srgbClr val="B2B2B2"/>
                </a:solidFill>
                <a:latin typeface="Calibri"/>
              </a:rPr>
              <a:t>‹Nº›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0" y="4013280"/>
            <a:ext cx="448560" cy="284436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5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750240" y="1929960"/>
            <a:ext cx="10690920" cy="376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63" name="PlaceHolder 1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4" name="PlaceHolder 1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13109B4-8C11-4431-9579-FF3255B24887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3/29/2023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42ECA1D-2675-414A-8495-C9858145DB34}" type="slidenum">
              <a:rPr lang="es-ES" sz="1800" b="0" strike="noStrike" spc="-1">
                <a:solidFill>
                  <a:srgbClr val="B2B2B2"/>
                </a:solidFill>
                <a:latin typeface="Calibri"/>
              </a:rPr>
              <a:t>‹Nº›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0" y="0"/>
            <a:ext cx="842400" cy="566640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0" y="5666154"/>
                </a:moveTo>
                <a:lnTo>
                  <a:pt x="0" y="0"/>
                </a:lnTo>
                <a:lnTo>
                  <a:pt x="842596" y="0"/>
                </a:lnTo>
                <a:lnTo>
                  <a:pt x="0" y="5666154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11"/>
          <p:cNvSpPr txBox="1"/>
          <p:nvPr/>
        </p:nvSpPr>
        <p:spPr>
          <a:xfrm>
            <a:off x="1036440" y="1879200"/>
            <a:ext cx="8739720" cy="2500560"/>
          </a:xfrm>
          <a:prstGeom prst="rect">
            <a:avLst/>
          </a:prstGeom>
          <a:noFill/>
          <a:ln w="0">
            <a:noFill/>
          </a:ln>
        </p:spPr>
        <p:txBody>
          <a:bodyPr lIns="0" tIns="43200" rIns="0" bIns="0" anchor="t">
            <a:noAutofit/>
          </a:bodyPr>
          <a:lstStyle/>
          <a:p>
            <a:pPr marL="12065" algn="ctr">
              <a:lnSpc>
                <a:spcPts val="6449"/>
              </a:lnSpc>
              <a:spcBef>
                <a:spcPts val="340"/>
              </a:spcBef>
            </a:pPr>
            <a:r>
              <a:rPr lang="es-ES" sz="5400" b="0" strike="noStrike" spc="-12" dirty="0">
                <a:solidFill>
                  <a:srgbClr val="6C1C6B"/>
                </a:solidFill>
                <a:latin typeface="Trebuchet MS"/>
              </a:rPr>
              <a:t>Imagen, texto y animación</a:t>
            </a:r>
            <a:br>
              <a:rPr dirty="0"/>
            </a:br>
            <a:r>
              <a:rPr lang="es-ES" sz="2000" b="0" strike="noStrike" spc="-7" dirty="0" err="1">
                <a:solidFill>
                  <a:srgbClr val="7F7F7F"/>
                </a:solidFill>
                <a:latin typeface="Trebuchet MS"/>
              </a:rPr>
              <a:t>DDTeC</a:t>
            </a:r>
            <a:r>
              <a:rPr lang="es-ES" sz="2000" b="0" strike="noStrike" spc="-7" dirty="0">
                <a:solidFill>
                  <a:srgbClr val="7F7F7F"/>
                </a:solidFill>
                <a:latin typeface="Trebuchet MS"/>
              </a:rPr>
              <a:t> </a:t>
            </a:r>
            <a:r>
              <a:rPr lang="es-ES" sz="2000" spc="-7" dirty="0">
                <a:solidFill>
                  <a:srgbClr val="7F7F7F"/>
                </a:solidFill>
                <a:latin typeface="Trebuchet MS"/>
              </a:rPr>
              <a:t>2022/2023 </a:t>
            </a:r>
            <a:r>
              <a:rPr lang="es-ES" sz="2000" b="0" strike="noStrike" spc="-1" dirty="0">
                <a:solidFill>
                  <a:srgbClr val="7F7F7F"/>
                </a:solidFill>
                <a:latin typeface="Trebuchet MS"/>
              </a:rPr>
              <a:t>– </a:t>
            </a:r>
            <a:r>
              <a:rPr lang="es-ES" sz="2000" b="0" strike="noStrike" spc="-7" dirty="0" err="1">
                <a:solidFill>
                  <a:srgbClr val="7F7F7F"/>
                </a:solidFill>
                <a:latin typeface="Trebuchet MS"/>
              </a:rPr>
              <a:t>Prof</a:t>
            </a:r>
            <a:r>
              <a:rPr lang="es-ES" sz="2000" b="0" strike="noStrike" spc="-7" dirty="0">
                <a:solidFill>
                  <a:srgbClr val="7F7F7F"/>
                </a:solidFill>
                <a:latin typeface="Trebuchet MS"/>
              </a:rPr>
              <a:t>: Jordi Virgili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6509160" y="4399560"/>
            <a:ext cx="1294200" cy="1017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3"/>
          <p:cNvSpPr/>
          <p:nvPr/>
        </p:nvSpPr>
        <p:spPr>
          <a:xfrm>
            <a:off x="2756880" y="4399560"/>
            <a:ext cx="3628800" cy="101772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n 9"/>
          <p:cNvPicPr/>
          <p:nvPr/>
        </p:nvPicPr>
        <p:blipFill>
          <a:blip r:embed="rId2"/>
          <a:srcRect l="50578" t="22913" r="6663" b="32288"/>
          <a:stretch/>
        </p:blipFill>
        <p:spPr>
          <a:xfrm>
            <a:off x="8886600" y="4851720"/>
            <a:ext cx="3149640" cy="1855080"/>
          </a:xfrm>
          <a:prstGeom prst="rect">
            <a:avLst/>
          </a:prstGeom>
          <a:ln w="0"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Animación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105520" y="1485360"/>
            <a:ext cx="6324120" cy="171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Parte desde la mitad de la pantalla inferior, y asciende hasta desaparecer y volver a salir. 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2" name="Imagen 5"/>
          <p:cNvPicPr/>
          <p:nvPr/>
        </p:nvPicPr>
        <p:blipFill>
          <a:blip r:embed="rId3"/>
          <a:stretch/>
        </p:blipFill>
        <p:spPr>
          <a:xfrm>
            <a:off x="304920" y="1485360"/>
            <a:ext cx="4466520" cy="5375160"/>
          </a:xfrm>
          <a:prstGeom prst="rect">
            <a:avLst/>
          </a:prstGeom>
          <a:ln w="0">
            <a:noFill/>
          </a:ln>
        </p:spPr>
      </p:pic>
      <p:pic>
        <p:nvPicPr>
          <p:cNvPr id="163" name="Imagen 8"/>
          <p:cNvPicPr/>
          <p:nvPr/>
        </p:nvPicPr>
        <p:blipFill>
          <a:blip r:embed="rId4"/>
          <a:srcRect l="49994" t="21870" r="6076" b="31245"/>
          <a:stretch/>
        </p:blipFill>
        <p:spPr>
          <a:xfrm>
            <a:off x="6934320" y="3720960"/>
            <a:ext cx="3149640" cy="1889640"/>
          </a:xfrm>
          <a:prstGeom prst="rect">
            <a:avLst/>
          </a:prstGeom>
          <a:ln w="0">
            <a:noFill/>
          </a:ln>
        </p:spPr>
      </p:pic>
      <p:pic>
        <p:nvPicPr>
          <p:cNvPr id="164" name="Imagen 7"/>
          <p:cNvPicPr/>
          <p:nvPr/>
        </p:nvPicPr>
        <p:blipFill>
          <a:blip r:embed="rId5"/>
          <a:srcRect l="49994" t="21870" r="6663" b="31245"/>
          <a:stretch/>
        </p:blipFill>
        <p:spPr>
          <a:xfrm>
            <a:off x="4771440" y="2355840"/>
            <a:ext cx="3149640" cy="191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Animación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62680" y="1669680"/>
            <a:ext cx="8622000" cy="95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De hecho, cualquier movimiento que realicéis es una </a:t>
            </a:r>
            <a:r>
              <a:rPr lang="es-ES" sz="1800" b="1" strike="noStrike" spc="-1">
                <a:solidFill>
                  <a:srgbClr val="000000"/>
                </a:solidFill>
                <a:latin typeface="Trebuchet MS"/>
              </a:rPr>
              <a:t>animación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8" name="Imagen 6"/>
          <p:cNvPicPr/>
          <p:nvPr/>
        </p:nvPicPr>
        <p:blipFill>
          <a:blip r:embed="rId2"/>
          <a:srcRect l="16031" t="10413" r="22472" b="11457"/>
          <a:stretch/>
        </p:blipFill>
        <p:spPr>
          <a:xfrm>
            <a:off x="228600" y="2370240"/>
            <a:ext cx="5440320" cy="3885840"/>
          </a:xfrm>
          <a:prstGeom prst="rect">
            <a:avLst/>
          </a:prstGeom>
          <a:ln w="0">
            <a:noFill/>
          </a:ln>
        </p:spPr>
      </p:pic>
      <p:pic>
        <p:nvPicPr>
          <p:cNvPr id="169" name="Imagen 7"/>
          <p:cNvPicPr/>
          <p:nvPr/>
        </p:nvPicPr>
        <p:blipFill>
          <a:blip r:embed="rId3"/>
          <a:srcRect l="28767" t="10413" r="6076" b="12500"/>
          <a:stretch/>
        </p:blipFill>
        <p:spPr>
          <a:xfrm>
            <a:off x="5990040" y="2370240"/>
            <a:ext cx="5844600" cy="388764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228600" y="6403680"/>
            <a:ext cx="5257440" cy="95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Luna, línea a línea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283800" y="6403680"/>
            <a:ext cx="5257440" cy="95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Burbujas en movimiento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2" name="Picture 12" descr="https://lh4.googleusercontent.com/proxy/_dwjLBRa6KMojiq-m6pK2ka2iFMGSmUWkaNdl_SFNumd0898G_el8IDCWvkHLlLv1-bgMPid49t7QnaeVA"/>
          <p:cNvPicPr/>
          <p:nvPr/>
        </p:nvPicPr>
        <p:blipFill>
          <a:blip r:embed="rId4"/>
          <a:stretch/>
        </p:blipFill>
        <p:spPr>
          <a:xfrm>
            <a:off x="8912520" y="174600"/>
            <a:ext cx="1828440" cy="182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971800" y="4295160"/>
            <a:ext cx="5737680" cy="16588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2958480">
              <a:lnSpc>
                <a:spcPct val="100000"/>
              </a:lnSpc>
              <a:spcBef>
                <a:spcPts val="99"/>
              </a:spcBef>
            </a:pPr>
            <a:r>
              <a:rPr lang="es-ES" sz="5400" b="0" strike="noStrike" spc="-7">
                <a:solidFill>
                  <a:srgbClr val="6C1C6B"/>
                </a:solidFill>
                <a:latin typeface="Trebuchet MS"/>
              </a:rPr>
              <a:t>¡Gracias!</a:t>
            </a:r>
            <a:endParaRPr lang="es-ES" sz="5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2" descr="https://www.tabakalera.eu/sites/default/files/styles/width800/public/actividades/2017/01/programacion_creativa_p5-ps.jpg?itok=76TldR5y"/>
          <p:cNvPicPr/>
          <p:nvPr/>
        </p:nvPicPr>
        <p:blipFill>
          <a:blip r:embed="rId2"/>
          <a:stretch/>
        </p:blipFill>
        <p:spPr>
          <a:xfrm>
            <a:off x="914400" y="1294920"/>
            <a:ext cx="4800240" cy="2999880"/>
          </a:xfrm>
          <a:prstGeom prst="rect">
            <a:avLst/>
          </a:prstGeom>
          <a:ln w="0"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Imágenes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33520" y="1905120"/>
            <a:ext cx="8622000" cy="452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Introduciremos una nueva función llamada </a:t>
            </a:r>
            <a:r>
              <a:rPr lang="es-ES" sz="1800" b="1" strike="noStrike" spc="-1">
                <a:solidFill>
                  <a:srgbClr val="000000"/>
                </a:solidFill>
                <a:latin typeface="Trebuchet MS"/>
              </a:rPr>
              <a:t>preload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(). La función </a:t>
            </a:r>
            <a:r>
              <a:rPr lang="es-ES" sz="1800" b="1" strike="noStrike" spc="-1">
                <a:solidFill>
                  <a:srgbClr val="000000"/>
                </a:solidFill>
                <a:latin typeface="Trebuchet MS"/>
              </a:rPr>
              <a:t>preload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() se ejecuta antes de que se ejecute la función setup().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Cargamos las imágenes en el preload() para asegurarse de que estén completamente cargadas antes de que comience nuestro programa.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Con la función </a:t>
            </a:r>
            <a:r>
              <a:rPr lang="es-ES" sz="1800" b="1" strike="noStrike" spc="-1">
                <a:solidFill>
                  <a:srgbClr val="000000"/>
                </a:solidFill>
                <a:latin typeface="Trebuchet MS"/>
              </a:rPr>
              <a:t>image() 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se dibuja la imagen. El primer parámetro especifica la imagen a dibujar, el segundo y tercero especifican las coordenadas x e 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Podéis utilizar una imagen en red o local.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Si utilizáis una imagen local debéis utilizar un servidor local (podéis configurar el visual studio code para ello) 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Imágenes en red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Imagen 4"/>
          <p:cNvPicPr/>
          <p:nvPr/>
        </p:nvPicPr>
        <p:blipFill>
          <a:blip r:embed="rId2"/>
          <a:stretch/>
        </p:blipFill>
        <p:spPr>
          <a:xfrm>
            <a:off x="750240" y="1447920"/>
            <a:ext cx="9451800" cy="510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Text()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3520" y="1905120"/>
            <a:ext cx="8622000" cy="171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Con la función text() podemos escribir un texto en la posición x e y que deseemos.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9" name="Imagen 5"/>
          <p:cNvPicPr/>
          <p:nvPr/>
        </p:nvPicPr>
        <p:blipFill>
          <a:blip r:embed="rId2"/>
          <a:stretch/>
        </p:blipFill>
        <p:spPr>
          <a:xfrm>
            <a:off x="1295280" y="2901240"/>
            <a:ext cx="4735440" cy="289548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6"/>
          <p:cNvPicPr/>
          <p:nvPr/>
        </p:nvPicPr>
        <p:blipFill>
          <a:blip r:embed="rId3"/>
          <a:stretch/>
        </p:blipFill>
        <p:spPr>
          <a:xfrm>
            <a:off x="6172200" y="2438280"/>
            <a:ext cx="3990600" cy="4190760"/>
          </a:xfrm>
          <a:prstGeom prst="rect">
            <a:avLst/>
          </a:prstGeom>
          <a:ln w="0">
            <a:noFill/>
          </a:ln>
        </p:spPr>
      </p:pic>
      <p:pic>
        <p:nvPicPr>
          <p:cNvPr id="141" name="Imagen 3"/>
          <p:cNvPicPr/>
          <p:nvPr/>
        </p:nvPicPr>
        <p:blipFill>
          <a:blip r:embed="rId4"/>
          <a:stretch/>
        </p:blipFill>
        <p:spPr>
          <a:xfrm>
            <a:off x="1896120" y="5361120"/>
            <a:ext cx="3534120" cy="142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Text() - tamaño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3520" y="1905120"/>
            <a:ext cx="8622000" cy="14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Podemos modificar el tamaño de la tipografía con la función textSize().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5" name="Imagen 3"/>
          <p:cNvPicPr/>
          <p:nvPr/>
        </p:nvPicPr>
        <p:blipFill>
          <a:blip r:embed="rId2"/>
          <a:stretch/>
        </p:blipFill>
        <p:spPr>
          <a:xfrm>
            <a:off x="750240" y="3119400"/>
            <a:ext cx="4212720" cy="2333160"/>
          </a:xfrm>
          <a:prstGeom prst="rect">
            <a:avLst/>
          </a:prstGeom>
          <a:ln w="0">
            <a:noFill/>
          </a:ln>
        </p:spPr>
      </p:pic>
      <p:pic>
        <p:nvPicPr>
          <p:cNvPr id="146" name="Imagen 4"/>
          <p:cNvPicPr/>
          <p:nvPr/>
        </p:nvPicPr>
        <p:blipFill>
          <a:blip r:embed="rId3"/>
          <a:stretch/>
        </p:blipFill>
        <p:spPr>
          <a:xfrm>
            <a:off x="4837680" y="2209680"/>
            <a:ext cx="3952440" cy="4152600"/>
          </a:xfrm>
          <a:prstGeom prst="rect">
            <a:avLst/>
          </a:prstGeom>
          <a:ln w="0">
            <a:noFill/>
          </a:ln>
        </p:spPr>
      </p:pic>
      <p:pic>
        <p:nvPicPr>
          <p:cNvPr id="147" name="Imagen 6"/>
          <p:cNvPicPr/>
          <p:nvPr/>
        </p:nvPicPr>
        <p:blipFill>
          <a:blip r:embed="rId4"/>
          <a:srcRect l="1912" t="1477" r="-1912" b="56356"/>
          <a:stretch/>
        </p:blipFill>
        <p:spPr>
          <a:xfrm>
            <a:off x="7543800" y="3974400"/>
            <a:ext cx="3990600" cy="176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Webfont / Custom Font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09480" y="1600200"/>
            <a:ext cx="8622000" cy="296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Si no quieres limitarte a usar las típicas fuentes, puedes utilizar una </a:t>
            </a:r>
            <a:r>
              <a:rPr lang="es-ES" sz="1800" b="1" i="1" strike="noStrike" spc="-1">
                <a:solidFill>
                  <a:srgbClr val="000000"/>
                </a:solidFill>
                <a:latin typeface="Trebuchet MS"/>
              </a:rPr>
              <a:t>webfont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Para usar una fuente web en vuestro programa, deberéis vincularla en vuestro archivo index.html (head</a:t>
            </a:r>
            <a:r>
              <a:rPr lang="es-ES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link).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4F81BD"/>
              </a:buClr>
              <a:buFont typeface="Wingdings" charset="2"/>
              <a:buChar char=""/>
            </a:pPr>
            <a:r>
              <a:rPr lang="es-ES" sz="1400" b="1" strike="noStrike" spc="-1">
                <a:solidFill>
                  <a:srgbClr val="4F81BD"/>
                </a:solidFill>
                <a:latin typeface="Trebuchet MS"/>
              </a:rPr>
              <a:t>&lt;link href=“aquí va la url” rel=“stylesheet” type=“text/css”&gt;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También existe la opción de cargar una fuente propia (TTF / OTF).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0" name="Imagen 3"/>
          <p:cNvPicPr/>
          <p:nvPr/>
        </p:nvPicPr>
        <p:blipFill>
          <a:blip r:embed="rId2"/>
          <a:srcRect t="31180"/>
          <a:stretch/>
        </p:blipFill>
        <p:spPr>
          <a:xfrm>
            <a:off x="1828800" y="3657600"/>
            <a:ext cx="4436640" cy="297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50240" y="605160"/>
            <a:ext cx="848124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Editar texto – establecer trazo y relleno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Imagen 5"/>
          <p:cNvPicPr/>
          <p:nvPr/>
        </p:nvPicPr>
        <p:blipFill>
          <a:blip r:embed="rId2"/>
          <a:stretch/>
        </p:blipFill>
        <p:spPr>
          <a:xfrm>
            <a:off x="746280" y="1523880"/>
            <a:ext cx="9616320" cy="449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50240" y="605160"/>
            <a:ext cx="848124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Editar texto – escribir dentro de un box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09480" y="1600200"/>
            <a:ext cx="8622000" cy="128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También se puede configurar el texto para que se imprima dentro de un cuadro agregando el 4º y 5º parámetro que especifican el ancho y el alto del cuadro.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5" name="Imagen 3"/>
          <p:cNvPicPr/>
          <p:nvPr/>
        </p:nvPicPr>
        <p:blipFill>
          <a:blip r:embed="rId2"/>
          <a:stretch/>
        </p:blipFill>
        <p:spPr>
          <a:xfrm>
            <a:off x="990720" y="2625120"/>
            <a:ext cx="8556840" cy="324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50240" y="605160"/>
            <a:ext cx="917568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ca-ES" sz="3600" b="0" strike="noStrike" spc="-7">
                <a:solidFill>
                  <a:srgbClr val="6C1C6B"/>
                </a:solidFill>
                <a:latin typeface="Trebuchet MS"/>
              </a:rPr>
              <a:t>Editar texto – guardar texto en una variable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Imagen 2"/>
          <p:cNvPicPr/>
          <p:nvPr/>
        </p:nvPicPr>
        <p:blipFill>
          <a:blip r:embed="rId2"/>
          <a:stretch/>
        </p:blipFill>
        <p:spPr>
          <a:xfrm>
            <a:off x="750240" y="1600200"/>
            <a:ext cx="9761760" cy="419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324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subject/>
  <dc:creator>Mercè Teixidó</dc:creator>
  <dc:description/>
  <cp:lastModifiedBy>Virgili, Jordi</cp:lastModifiedBy>
  <cp:revision>105</cp:revision>
  <dcterms:created xsi:type="dcterms:W3CDTF">2020-01-08T09:21:02Z</dcterms:created>
  <dcterms:modified xsi:type="dcterms:W3CDTF">2023-03-29T09:34:31Z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Panorámica</vt:lpwstr>
  </property>
  <property fmtid="{D5CDD505-2E9C-101B-9397-08002B2CF9AE}" pid="4" name="Slides">
    <vt:r8>16</vt:r8>
  </property>
</Properties>
</file>