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945DB-3092-24B0-DC30-697C918358EF}" v="5" dt="2023-03-29T09:34:45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i Virgili Gomà" userId="S::jordi.virgili@udl.cat::15590814-2816-4d73-aa06-1e14496f9e19" providerId="AD" clId="Web-{16F945DB-3092-24B0-DC30-697C918358EF}"/>
    <pc:docChg chg="modSld">
      <pc:chgData name="Jordi Virgili Gomà" userId="S::jordi.virgili@udl.cat::15590814-2816-4d73-aa06-1e14496f9e19" providerId="AD" clId="Web-{16F945DB-3092-24B0-DC30-697C918358EF}" dt="2023-03-29T09:34:42.529" v="3" actId="20577"/>
      <pc:docMkLst>
        <pc:docMk/>
      </pc:docMkLst>
      <pc:sldChg chg="modSp">
        <pc:chgData name="Jordi Virgili Gomà" userId="S::jordi.virgili@udl.cat::15590814-2816-4d73-aa06-1e14496f9e19" providerId="AD" clId="Web-{16F945DB-3092-24B0-DC30-697C918358EF}" dt="2023-03-29T09:34:42.529" v="3" actId="20577"/>
        <pc:sldMkLst>
          <pc:docMk/>
          <pc:sldMk cId="0" sldId="256"/>
        </pc:sldMkLst>
        <pc:spChg chg="mod">
          <ac:chgData name="Jordi Virgili Gomà" userId="S::jordi.virgili@udl.cat::15590814-2816-4d73-aa06-1e14496f9e19" providerId="AD" clId="Web-{16F945DB-3092-24B0-DC30-697C918358EF}" dt="2023-03-29T09:34:42.529" v="3" actId="20577"/>
          <ac:spMkLst>
            <pc:docMk/>
            <pc:sldMk cId="0" sldId="256"/>
            <ac:spMk id="11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3227040" y="2766600"/>
            <a:ext cx="5737680" cy="393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3227040" y="2766600"/>
            <a:ext cx="5737680" cy="393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9371160" y="0"/>
            <a:ext cx="1218960" cy="685764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199" y="6857999"/>
                </a:lnTo>
              </a:path>
            </a:pathLst>
          </a:custGeom>
          <a:noFill/>
          <a:ln w="9524">
            <a:solidFill>
              <a:srgbClr val="92278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/>
          <p:cNvSpPr/>
          <p:nvPr/>
        </p:nvSpPr>
        <p:spPr>
          <a:xfrm>
            <a:off x="7425360" y="3681360"/>
            <a:ext cx="4763520" cy="3176640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57" y="0"/>
                </a:moveTo>
                <a:lnTo>
                  <a:pt x="0" y="3176586"/>
                </a:lnTo>
              </a:path>
            </a:pathLst>
          </a:custGeom>
          <a:noFill/>
          <a:ln w="9524">
            <a:solidFill>
              <a:srgbClr val="92278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0"/>
            <a:ext cx="3007080" cy="685764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9" y="6857999"/>
                </a:moveTo>
                <a:lnTo>
                  <a:pt x="0" y="6857999"/>
                </a:lnTo>
                <a:lnTo>
                  <a:pt x="2043009" y="0"/>
                </a:lnTo>
                <a:lnTo>
                  <a:pt x="3007349" y="0"/>
                </a:lnTo>
                <a:lnTo>
                  <a:pt x="3007349" y="6857999"/>
                </a:lnTo>
                <a:close/>
              </a:path>
            </a:pathLst>
          </a:custGeom>
          <a:solidFill>
            <a:srgbClr val="92278F">
              <a:alpha val="3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4800" y="0"/>
            <a:ext cx="2587320" cy="685764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66" y="6857999"/>
                </a:moveTo>
                <a:lnTo>
                  <a:pt x="1207968" y="6857999"/>
                </a:lnTo>
                <a:lnTo>
                  <a:pt x="0" y="0"/>
                </a:lnTo>
                <a:lnTo>
                  <a:pt x="2587066" y="0"/>
                </a:lnTo>
                <a:lnTo>
                  <a:pt x="2587066" y="6857999"/>
                </a:lnTo>
                <a:close/>
              </a:path>
            </a:pathLst>
          </a:custGeom>
          <a:solidFill>
            <a:srgbClr val="92278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800" cy="380952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7" y="3809999"/>
                </a:moveTo>
                <a:lnTo>
                  <a:pt x="0" y="3809999"/>
                </a:lnTo>
                <a:lnTo>
                  <a:pt x="3259667" y="0"/>
                </a:lnTo>
                <a:lnTo>
                  <a:pt x="3259667" y="3809999"/>
                </a:lnTo>
                <a:close/>
              </a:path>
            </a:pathLst>
          </a:custGeom>
          <a:solidFill>
            <a:srgbClr val="92278F">
              <a:alpha val="71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7680" y="0"/>
            <a:ext cx="2851560" cy="685764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9" y="6857999"/>
                </a:moveTo>
                <a:lnTo>
                  <a:pt x="2467704" y="6857999"/>
                </a:lnTo>
                <a:lnTo>
                  <a:pt x="0" y="0"/>
                </a:lnTo>
                <a:lnTo>
                  <a:pt x="2851279" y="0"/>
                </a:lnTo>
                <a:lnTo>
                  <a:pt x="2851279" y="6857999"/>
                </a:lnTo>
                <a:close/>
              </a:path>
            </a:pathLst>
          </a:custGeom>
          <a:solidFill>
            <a:srgbClr val="6C1C6B">
              <a:alpha val="4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0"/>
            <a:ext cx="1289880" cy="685764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3" y="6857999"/>
                </a:moveTo>
                <a:lnTo>
                  <a:pt x="0" y="6857999"/>
                </a:lnTo>
                <a:lnTo>
                  <a:pt x="1018477" y="0"/>
                </a:lnTo>
                <a:lnTo>
                  <a:pt x="1290093" y="0"/>
                </a:lnTo>
                <a:lnTo>
                  <a:pt x="1290093" y="6857999"/>
                </a:lnTo>
                <a:close/>
              </a:path>
            </a:pathLst>
          </a:custGeom>
          <a:solidFill>
            <a:srgbClr val="6C1C6B">
              <a:alpha val="6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40400" y="0"/>
            <a:ext cx="1248840" cy="685764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7" y="6857999"/>
                </a:moveTo>
                <a:lnTo>
                  <a:pt x="1108014" y="6857999"/>
                </a:lnTo>
                <a:lnTo>
                  <a:pt x="0" y="0"/>
                </a:lnTo>
                <a:lnTo>
                  <a:pt x="1248457" y="0"/>
                </a:lnTo>
                <a:lnTo>
                  <a:pt x="1248457" y="6857999"/>
                </a:lnTo>
                <a:close/>
              </a:path>
            </a:pathLst>
          </a:custGeom>
          <a:solidFill>
            <a:srgbClr val="491347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8080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9" y="3268132"/>
                </a:moveTo>
                <a:lnTo>
                  <a:pt x="0" y="3268132"/>
                </a:lnTo>
                <a:lnTo>
                  <a:pt x="1817159" y="0"/>
                </a:lnTo>
                <a:lnTo>
                  <a:pt x="1817159" y="3268132"/>
                </a:lnTo>
                <a:close/>
              </a:path>
            </a:pathLst>
          </a:custGeom>
          <a:solidFill>
            <a:srgbClr val="491347">
              <a:alpha val="6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560" cy="284436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2" y="2844799"/>
                </a:moveTo>
                <a:lnTo>
                  <a:pt x="0" y="2844799"/>
                </a:lnTo>
                <a:lnTo>
                  <a:pt x="0" y="0"/>
                </a:lnTo>
                <a:lnTo>
                  <a:pt x="448732" y="2844799"/>
                </a:lnTo>
                <a:close/>
              </a:path>
            </a:pathLst>
          </a:custGeom>
          <a:solidFill>
            <a:srgbClr val="6C1C6B">
              <a:alpha val="6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5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F3A07ACB-8DC9-49A5-8FC2-61F695155330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t>3/29/2023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702E604E-AF5E-41EF-A47C-4CCB18543E64}" type="slidenum">
              <a:rPr lang="es-ES" sz="1800" b="0" strike="noStrike" spc="-1">
                <a:solidFill>
                  <a:srgbClr val="B2B2B2"/>
                </a:solidFill>
                <a:latin typeface="Calibri"/>
              </a:rPr>
              <a:t>‹Nº›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9371160" y="0"/>
            <a:ext cx="1218960" cy="685764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199" y="6857999"/>
                </a:lnTo>
              </a:path>
            </a:pathLst>
          </a:custGeom>
          <a:noFill/>
          <a:ln w="9524">
            <a:solidFill>
              <a:srgbClr val="92278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7425360" y="3681360"/>
            <a:ext cx="4763520" cy="3176640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57" y="0"/>
                </a:moveTo>
                <a:lnTo>
                  <a:pt x="0" y="3176586"/>
                </a:lnTo>
              </a:path>
            </a:pathLst>
          </a:custGeom>
          <a:noFill/>
          <a:ln w="9524">
            <a:solidFill>
              <a:srgbClr val="92278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9181440" y="0"/>
            <a:ext cx="3007080" cy="685764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9" y="6857999"/>
                </a:moveTo>
                <a:lnTo>
                  <a:pt x="0" y="6857999"/>
                </a:lnTo>
                <a:lnTo>
                  <a:pt x="2043009" y="0"/>
                </a:lnTo>
                <a:lnTo>
                  <a:pt x="3007349" y="0"/>
                </a:lnTo>
                <a:lnTo>
                  <a:pt x="3007349" y="6857999"/>
                </a:lnTo>
                <a:close/>
              </a:path>
            </a:pathLst>
          </a:custGeom>
          <a:solidFill>
            <a:srgbClr val="92278F">
              <a:alpha val="3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9604800" y="0"/>
            <a:ext cx="2587320" cy="685764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66" y="6857999"/>
                </a:moveTo>
                <a:lnTo>
                  <a:pt x="1207968" y="6857999"/>
                </a:lnTo>
                <a:lnTo>
                  <a:pt x="0" y="0"/>
                </a:lnTo>
                <a:lnTo>
                  <a:pt x="2587066" y="0"/>
                </a:lnTo>
                <a:lnTo>
                  <a:pt x="2587066" y="6857999"/>
                </a:lnTo>
                <a:close/>
              </a:path>
            </a:pathLst>
          </a:custGeom>
          <a:solidFill>
            <a:srgbClr val="92278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"/>
          <p:cNvSpPr/>
          <p:nvPr/>
        </p:nvSpPr>
        <p:spPr>
          <a:xfrm>
            <a:off x="8932320" y="3048120"/>
            <a:ext cx="3259800" cy="380952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7" y="3809999"/>
                </a:moveTo>
                <a:lnTo>
                  <a:pt x="0" y="3809999"/>
                </a:lnTo>
                <a:lnTo>
                  <a:pt x="3259667" y="0"/>
                </a:lnTo>
                <a:lnTo>
                  <a:pt x="3259667" y="3809999"/>
                </a:lnTo>
                <a:close/>
              </a:path>
            </a:pathLst>
          </a:custGeom>
          <a:solidFill>
            <a:srgbClr val="92278F">
              <a:alpha val="71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"/>
          <p:cNvSpPr/>
          <p:nvPr/>
        </p:nvSpPr>
        <p:spPr>
          <a:xfrm>
            <a:off x="9337680" y="0"/>
            <a:ext cx="2851560" cy="685764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9" y="6857999"/>
                </a:moveTo>
                <a:lnTo>
                  <a:pt x="2467704" y="6857999"/>
                </a:lnTo>
                <a:lnTo>
                  <a:pt x="0" y="0"/>
                </a:lnTo>
                <a:lnTo>
                  <a:pt x="2851279" y="0"/>
                </a:lnTo>
                <a:lnTo>
                  <a:pt x="2851279" y="6857999"/>
                </a:lnTo>
                <a:close/>
              </a:path>
            </a:pathLst>
          </a:custGeom>
          <a:solidFill>
            <a:srgbClr val="6C1C6B">
              <a:alpha val="4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7"/>
          <p:cNvSpPr/>
          <p:nvPr/>
        </p:nvSpPr>
        <p:spPr>
          <a:xfrm>
            <a:off x="10898640" y="0"/>
            <a:ext cx="1289880" cy="685764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3" y="6857999"/>
                </a:moveTo>
                <a:lnTo>
                  <a:pt x="0" y="6857999"/>
                </a:lnTo>
                <a:lnTo>
                  <a:pt x="1018477" y="0"/>
                </a:lnTo>
                <a:lnTo>
                  <a:pt x="1290093" y="0"/>
                </a:lnTo>
                <a:lnTo>
                  <a:pt x="1290093" y="6857999"/>
                </a:lnTo>
                <a:close/>
              </a:path>
            </a:pathLst>
          </a:custGeom>
          <a:solidFill>
            <a:srgbClr val="6C1C6B">
              <a:alpha val="6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8"/>
          <p:cNvSpPr/>
          <p:nvPr/>
        </p:nvSpPr>
        <p:spPr>
          <a:xfrm>
            <a:off x="10940400" y="0"/>
            <a:ext cx="1248840" cy="685764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7" y="6857999"/>
                </a:moveTo>
                <a:lnTo>
                  <a:pt x="1108014" y="6857999"/>
                </a:lnTo>
                <a:lnTo>
                  <a:pt x="0" y="0"/>
                </a:lnTo>
                <a:lnTo>
                  <a:pt x="1248457" y="0"/>
                </a:lnTo>
                <a:lnTo>
                  <a:pt x="1248457" y="6857999"/>
                </a:lnTo>
                <a:close/>
              </a:path>
            </a:pathLst>
          </a:custGeom>
          <a:solidFill>
            <a:srgbClr val="491347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9"/>
          <p:cNvSpPr/>
          <p:nvPr/>
        </p:nvSpPr>
        <p:spPr>
          <a:xfrm>
            <a:off x="10371600" y="3589920"/>
            <a:ext cx="1816920" cy="3268080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9" y="3268132"/>
                </a:moveTo>
                <a:lnTo>
                  <a:pt x="0" y="3268132"/>
                </a:lnTo>
                <a:lnTo>
                  <a:pt x="1817159" y="0"/>
                </a:lnTo>
                <a:lnTo>
                  <a:pt x="1817159" y="3268132"/>
                </a:lnTo>
                <a:close/>
              </a:path>
            </a:pathLst>
          </a:custGeom>
          <a:solidFill>
            <a:srgbClr val="491347">
              <a:alpha val="6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10"/>
          <p:cNvSpPr/>
          <p:nvPr/>
        </p:nvSpPr>
        <p:spPr>
          <a:xfrm>
            <a:off x="0" y="4013280"/>
            <a:ext cx="448560" cy="284436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2" y="2844799"/>
                </a:moveTo>
                <a:lnTo>
                  <a:pt x="0" y="2844799"/>
                </a:lnTo>
                <a:lnTo>
                  <a:pt x="0" y="0"/>
                </a:lnTo>
                <a:lnTo>
                  <a:pt x="448732" y="2844799"/>
                </a:lnTo>
                <a:close/>
              </a:path>
            </a:pathLst>
          </a:custGeom>
          <a:solidFill>
            <a:srgbClr val="6C1C6B">
              <a:alpha val="6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PlaceHolder 11"/>
          <p:cNvSpPr>
            <a:spLocks noGrp="1"/>
          </p:cNvSpPr>
          <p:nvPr>
            <p:ph type="title"/>
          </p:nvPr>
        </p:nvSpPr>
        <p:spPr>
          <a:xfrm>
            <a:off x="3227040" y="2766600"/>
            <a:ext cx="5737680" cy="84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5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62" name="PlaceHolder 12"/>
          <p:cNvSpPr>
            <a:spLocks noGrp="1"/>
          </p:cNvSpPr>
          <p:nvPr>
            <p:ph type="body"/>
          </p:nvPr>
        </p:nvSpPr>
        <p:spPr>
          <a:xfrm>
            <a:off x="750240" y="1929960"/>
            <a:ext cx="10690920" cy="3763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63" name="PlaceHolder 13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4" name="PlaceHolder 14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BD62B2F8-522F-4BB5-AA8E-5AE2C497462D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t>3/29/2023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65" name="PlaceHolder 15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DA59AA63-B2EF-4364-97F3-CD2427F7DA2B}" type="slidenum">
              <a:rPr lang="es-ES" sz="1800" b="0" strike="noStrike" spc="-1">
                <a:solidFill>
                  <a:srgbClr val="B2B2B2"/>
                </a:solidFill>
                <a:latin typeface="Calibri"/>
              </a:rPr>
              <a:t>‹Nº›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9371160" y="0"/>
            <a:ext cx="1218960" cy="685764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199" y="6857999"/>
                </a:lnTo>
              </a:path>
            </a:pathLst>
          </a:custGeom>
          <a:noFill/>
          <a:ln w="9524">
            <a:solidFill>
              <a:srgbClr val="92278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7425360" y="3681360"/>
            <a:ext cx="4763520" cy="3176640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57" y="0"/>
                </a:moveTo>
                <a:lnTo>
                  <a:pt x="0" y="3176586"/>
                </a:lnTo>
              </a:path>
            </a:pathLst>
          </a:custGeom>
          <a:noFill/>
          <a:ln w="9524">
            <a:solidFill>
              <a:srgbClr val="92278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3"/>
          <p:cNvSpPr/>
          <p:nvPr/>
        </p:nvSpPr>
        <p:spPr>
          <a:xfrm>
            <a:off x="9181440" y="0"/>
            <a:ext cx="3007080" cy="685764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9" y="6857999"/>
                </a:moveTo>
                <a:lnTo>
                  <a:pt x="0" y="6857999"/>
                </a:lnTo>
                <a:lnTo>
                  <a:pt x="2043009" y="0"/>
                </a:lnTo>
                <a:lnTo>
                  <a:pt x="3007349" y="0"/>
                </a:lnTo>
                <a:lnTo>
                  <a:pt x="3007349" y="6857999"/>
                </a:lnTo>
                <a:close/>
              </a:path>
            </a:pathLst>
          </a:custGeom>
          <a:solidFill>
            <a:srgbClr val="92278F">
              <a:alpha val="3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4"/>
          <p:cNvSpPr/>
          <p:nvPr/>
        </p:nvSpPr>
        <p:spPr>
          <a:xfrm>
            <a:off x="9604800" y="0"/>
            <a:ext cx="2587320" cy="685764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66" y="6857999"/>
                </a:moveTo>
                <a:lnTo>
                  <a:pt x="1207968" y="6857999"/>
                </a:lnTo>
                <a:lnTo>
                  <a:pt x="0" y="0"/>
                </a:lnTo>
                <a:lnTo>
                  <a:pt x="2587066" y="0"/>
                </a:lnTo>
                <a:lnTo>
                  <a:pt x="2587066" y="6857999"/>
                </a:lnTo>
                <a:close/>
              </a:path>
            </a:pathLst>
          </a:custGeom>
          <a:solidFill>
            <a:srgbClr val="92278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5"/>
          <p:cNvSpPr/>
          <p:nvPr/>
        </p:nvSpPr>
        <p:spPr>
          <a:xfrm>
            <a:off x="8932320" y="3048120"/>
            <a:ext cx="3259800" cy="380952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7" y="3809999"/>
                </a:moveTo>
                <a:lnTo>
                  <a:pt x="0" y="3809999"/>
                </a:lnTo>
                <a:lnTo>
                  <a:pt x="3259667" y="0"/>
                </a:lnTo>
                <a:lnTo>
                  <a:pt x="3259667" y="3809999"/>
                </a:lnTo>
                <a:close/>
              </a:path>
            </a:pathLst>
          </a:custGeom>
          <a:solidFill>
            <a:srgbClr val="92278F">
              <a:alpha val="71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"/>
          <p:cNvSpPr/>
          <p:nvPr/>
        </p:nvSpPr>
        <p:spPr>
          <a:xfrm>
            <a:off x="9337680" y="0"/>
            <a:ext cx="2851560" cy="685764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9" y="6857999"/>
                </a:moveTo>
                <a:lnTo>
                  <a:pt x="2467704" y="6857999"/>
                </a:lnTo>
                <a:lnTo>
                  <a:pt x="0" y="0"/>
                </a:lnTo>
                <a:lnTo>
                  <a:pt x="2851279" y="0"/>
                </a:lnTo>
                <a:lnTo>
                  <a:pt x="2851279" y="6857999"/>
                </a:lnTo>
                <a:close/>
              </a:path>
            </a:pathLst>
          </a:custGeom>
          <a:solidFill>
            <a:srgbClr val="6C1C6B">
              <a:alpha val="4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7"/>
          <p:cNvSpPr/>
          <p:nvPr/>
        </p:nvSpPr>
        <p:spPr>
          <a:xfrm>
            <a:off x="10898640" y="0"/>
            <a:ext cx="1289880" cy="685764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3" y="6857999"/>
                </a:moveTo>
                <a:lnTo>
                  <a:pt x="0" y="6857999"/>
                </a:lnTo>
                <a:lnTo>
                  <a:pt x="1018477" y="0"/>
                </a:lnTo>
                <a:lnTo>
                  <a:pt x="1290093" y="0"/>
                </a:lnTo>
                <a:lnTo>
                  <a:pt x="1290093" y="6857999"/>
                </a:lnTo>
                <a:close/>
              </a:path>
            </a:pathLst>
          </a:custGeom>
          <a:solidFill>
            <a:srgbClr val="6C1C6B">
              <a:alpha val="6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8"/>
          <p:cNvSpPr/>
          <p:nvPr/>
        </p:nvSpPr>
        <p:spPr>
          <a:xfrm>
            <a:off x="10940400" y="0"/>
            <a:ext cx="1248840" cy="685764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7" y="6857999"/>
                </a:moveTo>
                <a:lnTo>
                  <a:pt x="1108014" y="6857999"/>
                </a:lnTo>
                <a:lnTo>
                  <a:pt x="0" y="0"/>
                </a:lnTo>
                <a:lnTo>
                  <a:pt x="1248457" y="0"/>
                </a:lnTo>
                <a:lnTo>
                  <a:pt x="1248457" y="6857999"/>
                </a:lnTo>
                <a:close/>
              </a:path>
            </a:pathLst>
          </a:custGeom>
          <a:solidFill>
            <a:srgbClr val="491347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9"/>
          <p:cNvSpPr/>
          <p:nvPr/>
        </p:nvSpPr>
        <p:spPr>
          <a:xfrm>
            <a:off x="10371600" y="3589920"/>
            <a:ext cx="1816920" cy="3268080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9" y="3268132"/>
                </a:moveTo>
                <a:lnTo>
                  <a:pt x="0" y="3268132"/>
                </a:lnTo>
                <a:lnTo>
                  <a:pt x="1817159" y="0"/>
                </a:lnTo>
                <a:lnTo>
                  <a:pt x="1817159" y="3268132"/>
                </a:lnTo>
                <a:close/>
              </a:path>
            </a:pathLst>
          </a:custGeom>
          <a:solidFill>
            <a:srgbClr val="491347">
              <a:alpha val="6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0"/>
          <p:cNvSpPr/>
          <p:nvPr/>
        </p:nvSpPr>
        <p:spPr>
          <a:xfrm>
            <a:off x="0" y="0"/>
            <a:ext cx="842400" cy="5666400"/>
          </a:xfrm>
          <a:custGeom>
            <a:avLst/>
            <a:gdLst/>
            <a:ahLst/>
            <a:cxnLst/>
            <a:rect l="l" t="t" r="r" b="b"/>
            <a:pathLst>
              <a:path w="842644" h="5666740">
                <a:moveTo>
                  <a:pt x="0" y="5666154"/>
                </a:moveTo>
                <a:lnTo>
                  <a:pt x="0" y="0"/>
                </a:lnTo>
                <a:lnTo>
                  <a:pt x="842596" y="0"/>
                </a:lnTo>
                <a:lnTo>
                  <a:pt x="0" y="5666154"/>
                </a:lnTo>
                <a:close/>
              </a:path>
            </a:pathLst>
          </a:custGeom>
          <a:solidFill>
            <a:srgbClr val="6C1C6B">
              <a:alpha val="6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TextShape 11"/>
          <p:cNvSpPr txBox="1"/>
          <p:nvPr/>
        </p:nvSpPr>
        <p:spPr>
          <a:xfrm>
            <a:off x="1036440" y="1879200"/>
            <a:ext cx="8739720" cy="1681560"/>
          </a:xfrm>
          <a:prstGeom prst="rect">
            <a:avLst/>
          </a:prstGeom>
          <a:noFill/>
          <a:ln w="0">
            <a:noFill/>
          </a:ln>
        </p:spPr>
        <p:txBody>
          <a:bodyPr lIns="0" tIns="43200" rIns="0" bIns="0" anchor="t">
            <a:noAutofit/>
          </a:bodyPr>
          <a:lstStyle/>
          <a:p>
            <a:pPr marL="12065" algn="ctr">
              <a:lnSpc>
                <a:spcPts val="6449"/>
              </a:lnSpc>
              <a:spcBef>
                <a:spcPts val="340"/>
              </a:spcBef>
            </a:pPr>
            <a:r>
              <a:rPr lang="es-ES" sz="5400" b="0" strike="noStrike" spc="-12" dirty="0">
                <a:solidFill>
                  <a:srgbClr val="6C1C6B"/>
                </a:solidFill>
                <a:latin typeface="Trebuchet MS"/>
              </a:rPr>
              <a:t>Objetos</a:t>
            </a:r>
            <a:br>
              <a:rPr dirty="0"/>
            </a:br>
            <a:r>
              <a:rPr lang="es-ES" sz="2000" b="0" strike="noStrike" spc="-7" dirty="0" err="1">
                <a:solidFill>
                  <a:srgbClr val="7F7F7F"/>
                </a:solidFill>
                <a:latin typeface="Trebuchet MS"/>
              </a:rPr>
              <a:t>DDTeC</a:t>
            </a:r>
            <a:r>
              <a:rPr lang="es-ES" sz="2000" b="0" strike="noStrike" spc="-7" dirty="0">
                <a:solidFill>
                  <a:srgbClr val="7F7F7F"/>
                </a:solidFill>
                <a:latin typeface="Trebuchet MS"/>
              </a:rPr>
              <a:t> </a:t>
            </a:r>
            <a:r>
              <a:rPr lang="es-ES" sz="2000" spc="-7" dirty="0">
                <a:solidFill>
                  <a:srgbClr val="7F7F7F"/>
                </a:solidFill>
                <a:latin typeface="Trebuchet MS"/>
              </a:rPr>
              <a:t>2022/2023 </a:t>
            </a:r>
            <a:r>
              <a:rPr lang="es-ES" sz="2000" b="0" strike="noStrike" spc="-1" dirty="0">
                <a:solidFill>
                  <a:srgbClr val="7F7F7F"/>
                </a:solidFill>
                <a:latin typeface="Trebuchet MS"/>
              </a:rPr>
              <a:t>– </a:t>
            </a:r>
            <a:r>
              <a:rPr lang="es-ES" sz="2000" b="0" strike="noStrike" spc="-7" dirty="0" err="1">
                <a:solidFill>
                  <a:srgbClr val="7F7F7F"/>
                </a:solidFill>
                <a:latin typeface="Trebuchet MS"/>
              </a:rPr>
              <a:t>Prof</a:t>
            </a:r>
            <a:r>
              <a:rPr lang="es-ES" sz="2000" b="0" strike="noStrike" spc="-7" dirty="0">
                <a:solidFill>
                  <a:srgbClr val="7F7F7F"/>
                </a:solidFill>
                <a:latin typeface="Trebuchet MS"/>
              </a:rPr>
              <a:t>: Jordi Virgili</a:t>
            </a:r>
            <a:endParaRPr lang="es-E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CustomShape 12"/>
          <p:cNvSpPr/>
          <p:nvPr/>
        </p:nvSpPr>
        <p:spPr>
          <a:xfrm>
            <a:off x="6509160" y="4399560"/>
            <a:ext cx="1294200" cy="10177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13"/>
          <p:cNvSpPr/>
          <p:nvPr/>
        </p:nvSpPr>
        <p:spPr>
          <a:xfrm>
            <a:off x="2756880" y="4399560"/>
            <a:ext cx="3628800" cy="101772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s-ES" sz="3600" b="0" strike="noStrike" spc="-7">
                <a:solidFill>
                  <a:srgbClr val="6C1C6B"/>
                </a:solidFill>
                <a:latin typeface="Trebuchet MS"/>
              </a:rPr>
              <a:t>Ejemplo - Definir una clase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26320" y="1600200"/>
            <a:ext cx="8622000" cy="248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Definir una clase es crear tu propio tipo de datos. Pero no como los tipos de datos primitivos tales como int, float o boolean.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lang="es-ES" sz="1800" b="0" i="1" strike="noStrike" spc="-1">
                <a:solidFill>
                  <a:srgbClr val="1F497D"/>
                </a:solidFill>
                <a:latin typeface="Trebuchet MS"/>
              </a:rPr>
              <a:t>La primera letra de la clase irá en mayúscula. Vamos a ver un ejemplo.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lang="es-ES" sz="1800" b="0" i="1" strike="noStrike" spc="-1">
                <a:solidFill>
                  <a:srgbClr val="1F497D"/>
                </a:solidFill>
                <a:latin typeface="Trebuchet MS"/>
              </a:rPr>
              <a:t>Ejemplo 1: Vamos a dibujar un circulo. </a:t>
            </a:r>
            <a:endParaRPr lang="en-US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lang="es-ES" sz="1800" b="0" i="1" strike="noStrike" spc="-1">
                <a:solidFill>
                  <a:srgbClr val="1F497D"/>
                </a:solidFill>
                <a:latin typeface="Trebuchet MS"/>
              </a:rPr>
              <a:t>Hasta ahora sería: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37" name="Imagen 3"/>
          <p:cNvPicPr/>
          <p:nvPr/>
        </p:nvPicPr>
        <p:blipFill>
          <a:blip r:embed="rId2"/>
          <a:stretch/>
        </p:blipFill>
        <p:spPr>
          <a:xfrm>
            <a:off x="5791320" y="3194280"/>
            <a:ext cx="4390560" cy="3628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s-ES" sz="3600" b="0" strike="noStrike" spc="-7">
                <a:solidFill>
                  <a:srgbClr val="6C1C6B"/>
                </a:solidFill>
                <a:latin typeface="Trebuchet MS"/>
              </a:rPr>
              <a:t>Ejemplo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09480" y="1141200"/>
            <a:ext cx="3816720" cy="522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¿Y si lo hacemos con programación orientada en objetos?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1F497D"/>
              </a:buClr>
              <a:buFont typeface="Wingdings" charset="2"/>
              <a:buChar char=""/>
            </a:pPr>
            <a:r>
              <a:rPr lang="es-ES" sz="1800" b="0" i="1" strike="noStrike" spc="-1">
                <a:solidFill>
                  <a:srgbClr val="1F497D"/>
                </a:solidFill>
                <a:latin typeface="Trebuchet MS"/>
              </a:rPr>
              <a:t>Dentro de la clase Circulo definimos su inicialización con el constructor()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1F497D"/>
              </a:buClr>
              <a:buFont typeface="Wingdings" charset="2"/>
              <a:buChar char=""/>
            </a:pPr>
            <a:r>
              <a:rPr lang="es-ES" sz="1800" b="0" i="1" strike="noStrike" spc="-1">
                <a:solidFill>
                  <a:srgbClr val="1F497D"/>
                </a:solidFill>
                <a:latin typeface="Trebuchet MS"/>
              </a:rPr>
              <a:t>El constructor de una clase es un método llamado “constructor()” que se ejecuta cuando se crea un nuevo objeto.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1F497D"/>
              </a:buClr>
              <a:buFont typeface="Wingdings" charset="2"/>
              <a:buChar char=""/>
            </a:pPr>
            <a:r>
              <a:rPr lang="es-ES" sz="1800" b="0" i="1" strike="noStrike" spc="-1">
                <a:solidFill>
                  <a:srgbClr val="1F497D"/>
                </a:solidFill>
                <a:latin typeface="Trebuchet MS"/>
              </a:rPr>
              <a:t>¿Cómo podemos mostrar? Vamos a añadir un método “mostrar”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40" name="Imagen 4"/>
          <p:cNvPicPr/>
          <p:nvPr/>
        </p:nvPicPr>
        <p:blipFill>
          <a:blip r:embed="rId2"/>
          <a:stretch/>
        </p:blipFill>
        <p:spPr>
          <a:xfrm>
            <a:off x="5105520" y="304920"/>
            <a:ext cx="6063480" cy="6406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n 3"/>
          <p:cNvPicPr/>
          <p:nvPr/>
        </p:nvPicPr>
        <p:blipFill>
          <a:blip r:embed="rId2"/>
          <a:stretch/>
        </p:blipFill>
        <p:spPr>
          <a:xfrm>
            <a:off x="5562720" y="762120"/>
            <a:ext cx="6171840" cy="5914800"/>
          </a:xfrm>
          <a:prstGeom prst="rect">
            <a:avLst/>
          </a:prstGeom>
          <a:ln w="0"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946800" y="2903400"/>
            <a:ext cx="3816720" cy="228492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800" b="0" strike="noStrike" spc="-1">
                <a:solidFill>
                  <a:srgbClr val="000000"/>
                </a:solidFill>
                <a:latin typeface="Courier New"/>
              </a:rPr>
              <a:t>mostrar()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1800" b="0" strike="noStrike" spc="-1">
                <a:solidFill>
                  <a:srgbClr val="000000"/>
                </a:solidFill>
                <a:latin typeface="Courier New"/>
              </a:rPr>
              <a:t>  var x;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1800" b="0" strike="noStrike" spc="-1">
                <a:solidFill>
                  <a:srgbClr val="000000"/>
                </a:solidFill>
                <a:latin typeface="Courier New"/>
              </a:rPr>
              <a:t>  x = 10;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1800" b="0" strike="noStrike" spc="-1">
                <a:solidFill>
                  <a:srgbClr val="000000"/>
                </a:solidFill>
                <a:latin typeface="Courier New"/>
              </a:rPr>
              <a:t>  ellipse(</a:t>
            </a:r>
            <a:r>
              <a:rPr lang="ca-ES" sz="1800" b="0" strike="noStrike" spc="-1">
                <a:solidFill>
                  <a:srgbClr val="FF0000"/>
                </a:solidFill>
                <a:latin typeface="Courier New"/>
              </a:rPr>
              <a:t>x</a:t>
            </a:r>
            <a:r>
              <a:rPr lang="ca-ES" sz="1800" b="0" strike="noStrike" spc="-1">
                <a:solidFill>
                  <a:srgbClr val="000000"/>
                </a:solidFill>
                <a:latin typeface="Courier New"/>
              </a:rPr>
              <a:t>, 10, 10, 10);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1800" b="0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ca-ES" sz="1800" b="0" strike="noStrike" spc="-1">
                <a:solidFill>
                  <a:srgbClr val="000000"/>
                </a:solidFill>
                <a:latin typeface="Calibri"/>
              </a:rPr>
              <a:t>¿A que se refiere la “</a:t>
            </a:r>
            <a:r>
              <a:rPr lang="ca-ES" sz="1800" b="0" strike="noStrike" spc="-1">
                <a:solidFill>
                  <a:srgbClr val="FF0000"/>
                </a:solidFill>
                <a:latin typeface="Calibri"/>
              </a:rPr>
              <a:t>x</a:t>
            </a:r>
            <a:r>
              <a:rPr lang="ca-ES" sz="1800" b="0" strike="noStrike" spc="-1">
                <a:solidFill>
                  <a:srgbClr val="000000"/>
                </a:solidFill>
                <a:latin typeface="Calibri"/>
              </a:rPr>
              <a:t>”? A la propiedad o a la variable? Por eso es necesario “this”.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s-ES" sz="3600" b="0" strike="noStrike" spc="-7">
                <a:solidFill>
                  <a:srgbClr val="6C1C6B"/>
                </a:solidFill>
                <a:latin typeface="Trebuchet MS"/>
              </a:rPr>
              <a:t>Ejemplo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343400" y="2666880"/>
            <a:ext cx="1828440" cy="3504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640800" y="1200240"/>
            <a:ext cx="3816720" cy="193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Dentro de los métodos de la clase, es necesario referirse a las propiedades de la clase mediante el modificador “this”, para diferenciar las propiedades de las variables que se utilicen.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717120" y="5334840"/>
            <a:ext cx="3816720" cy="193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¿Podemos implementar que la función new Circulo() pueda recibir parámetros?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lang="es-ES" sz="1800" b="0" i="1" strike="noStrike" spc="-1">
                <a:solidFill>
                  <a:srgbClr val="1F497D"/>
                </a:solidFill>
                <a:latin typeface="Trebuchet MS"/>
              </a:rPr>
              <a:t>new Circulo (x,y,perimetro)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s-ES" sz="3600" b="0" strike="noStrike" spc="-7">
                <a:solidFill>
                  <a:srgbClr val="6C1C6B"/>
                </a:solidFill>
                <a:latin typeface="Trebuchet MS"/>
              </a:rPr>
              <a:t>Ejemplo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153280" y="2133720"/>
            <a:ext cx="3123720" cy="385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Vamos a añadir una nueva funcionalidad de movimiento.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lang="es-ES" sz="1800" b="0" i="1" strike="noStrike" spc="-1">
                <a:solidFill>
                  <a:srgbClr val="1F497D"/>
                </a:solidFill>
                <a:latin typeface="Trebuchet MS"/>
              </a:rPr>
              <a:t>Necesitamos 2 nuevas variables</a:t>
            </a:r>
            <a:endParaRPr lang="en-US" sz="1800" b="0" strike="noStrike" spc="-1">
              <a:latin typeface="Arial"/>
            </a:endParaRPr>
          </a:p>
          <a:p>
            <a:pPr marL="1200240" lvl="2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lang="es-ES" sz="1800" b="0" i="1" strike="noStrike" spc="-1">
                <a:solidFill>
                  <a:srgbClr val="1F497D"/>
                </a:solidFill>
                <a:latin typeface="Trebuchet MS"/>
              </a:rPr>
              <a:t>Velocidad</a:t>
            </a:r>
            <a:endParaRPr lang="en-US" sz="1800" b="0" strike="noStrike" spc="-1">
              <a:latin typeface="Arial"/>
            </a:endParaRPr>
          </a:p>
          <a:p>
            <a:pPr marL="1200240" lvl="2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lang="es-ES" sz="1800" b="0" i="1" strike="noStrike" spc="-1">
                <a:solidFill>
                  <a:srgbClr val="1F497D"/>
                </a:solidFill>
                <a:latin typeface="Trebuchet MS"/>
              </a:rPr>
              <a:t>Dirección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lang="es-ES" sz="1800" b="0" i="1" strike="noStrike" spc="-1">
                <a:solidFill>
                  <a:srgbClr val="1F497D"/>
                </a:solidFill>
                <a:latin typeface="Trebuchet MS"/>
              </a:rPr>
              <a:t>Necesitamos 1 nueva función mover()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49" name="Imagen 2"/>
          <p:cNvPicPr/>
          <p:nvPr/>
        </p:nvPicPr>
        <p:blipFill>
          <a:blip r:embed="rId2"/>
          <a:stretch/>
        </p:blipFill>
        <p:spPr>
          <a:xfrm>
            <a:off x="990720" y="1326960"/>
            <a:ext cx="6552720" cy="549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s-ES" sz="3600" b="0" strike="noStrike" spc="-7">
                <a:solidFill>
                  <a:srgbClr val="6C1C6B"/>
                </a:solidFill>
                <a:latin typeface="Trebuchet MS"/>
              </a:rPr>
              <a:t>Método mover() 1/2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80880" y="2704320"/>
            <a:ext cx="5562360" cy="248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El siguiente ejemplo extiende la funcionalidad de la clase para añadir movimiento constante de arriba abajo del objeto </a:t>
            </a:r>
            <a:r>
              <a:rPr lang="es-ES" sz="1800" b="1" i="1" strike="noStrike" spc="-1">
                <a:solidFill>
                  <a:srgbClr val="000000"/>
                </a:solidFill>
                <a:latin typeface="Trebuchet MS"/>
              </a:rPr>
              <a:t>pt</a:t>
            </a: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lang="es-ES" sz="1800" b="0" i="1" strike="noStrike" spc="-1">
                <a:solidFill>
                  <a:srgbClr val="1F497D"/>
                </a:solidFill>
                <a:latin typeface="Trebuchet MS"/>
              </a:rPr>
              <a:t>Para esto es necesario determinar dos nuevos campos. Un campo que regule la velocidad y otro la dirección del objeto.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52" name="Imagen 2"/>
          <p:cNvPicPr/>
          <p:nvPr/>
        </p:nvPicPr>
        <p:blipFill>
          <a:blip r:embed="rId2"/>
          <a:stretch/>
        </p:blipFill>
        <p:spPr>
          <a:xfrm>
            <a:off x="6422400" y="838080"/>
            <a:ext cx="5762160" cy="5249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n 3"/>
          <p:cNvPicPr/>
          <p:nvPr/>
        </p:nvPicPr>
        <p:blipFill>
          <a:blip r:embed="rId2"/>
          <a:stretch/>
        </p:blipFill>
        <p:spPr>
          <a:xfrm>
            <a:off x="304920" y="2612880"/>
            <a:ext cx="8340840" cy="3733560"/>
          </a:xfrm>
          <a:prstGeom prst="rect">
            <a:avLst/>
          </a:prstGeom>
          <a:ln w="0">
            <a:noFill/>
          </a:ln>
        </p:spPr>
      </p:pic>
      <p:sp>
        <p:nvSpPr>
          <p:cNvPr id="154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s-ES" sz="3600" b="0" strike="noStrike" spc="-7">
                <a:solidFill>
                  <a:srgbClr val="6C1C6B"/>
                </a:solidFill>
                <a:latin typeface="Trebuchet MS"/>
              </a:rPr>
              <a:t>Método mover() 2/2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CustomShape 2"/>
          <p:cNvSpPr/>
          <p:nvPr/>
        </p:nvSpPr>
        <p:spPr>
          <a:xfrm flipH="1">
            <a:off x="6476400" y="2666880"/>
            <a:ext cx="1371240" cy="243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3"/>
          <p:cNvSpPr/>
          <p:nvPr/>
        </p:nvSpPr>
        <p:spPr>
          <a:xfrm>
            <a:off x="5791320" y="1217880"/>
            <a:ext cx="5562360" cy="193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Para crear el movimiento deseado, se necesita actualizar la posición del objeto en cada cuadro.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La dirección también tiene que cambiar al llegar a los bordes de la ventana de representación.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s-ES" sz="3600" b="0" strike="noStrike" spc="-7">
                <a:solidFill>
                  <a:srgbClr val="6C1C6B"/>
                </a:solidFill>
                <a:latin typeface="Trebuchet MS"/>
              </a:rPr>
              <a:t>Ejemplo 2 - ampliación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26320" y="1600200"/>
            <a:ext cx="8622000" cy="165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Vamos a complicar el ejercicio, ¡¡tendremos 3 puntos!!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lang="es-ES" sz="1800" b="0" i="1" strike="noStrike" spc="-1">
                <a:solidFill>
                  <a:srgbClr val="1F497D"/>
                </a:solidFill>
                <a:latin typeface="Trebuchet MS"/>
              </a:rPr>
              <a:t>En el siguiente ejemplo se utilizan tres objetos, nombrados pt1, pt2, pt3, y cada uno tiene sus propias características con los mismos métodos.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9" name="Imagen 4"/>
          <p:cNvPicPr/>
          <p:nvPr/>
        </p:nvPicPr>
        <p:blipFill>
          <a:blip r:embed="rId2"/>
          <a:stretch/>
        </p:blipFill>
        <p:spPr>
          <a:xfrm>
            <a:off x="2438280" y="3193560"/>
            <a:ext cx="5390280" cy="3657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s-ES" sz="3600" b="0" strike="noStrike" spc="-7">
                <a:solidFill>
                  <a:srgbClr val="6C1C6B"/>
                </a:solidFill>
                <a:latin typeface="Trebuchet MS"/>
              </a:rPr>
              <a:t>Funcionalidad de las clases y objetos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50240" y="2819520"/>
            <a:ext cx="4883400" cy="275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Fijaros que puedo </a:t>
            </a:r>
            <a:r>
              <a:rPr lang="es-ES" sz="1800" b="0" u="sng" strike="noStrike" spc="-1">
                <a:solidFill>
                  <a:srgbClr val="000000"/>
                </a:solidFill>
                <a:uFillTx/>
                <a:latin typeface="Trebuchet MS"/>
              </a:rPr>
              <a:t>reutilizar el código </a:t>
            </a: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con dos objetos más de las clase Circulo. Y que cada objeto de la clase tenga un comportamiento diferente según sus parámetros.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FF0000"/>
                </a:solidFill>
                <a:latin typeface="Trebuchet MS"/>
              </a:rPr>
              <a:t>¡¡Ahí está la gran utilidad de las clases y los objetos!!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62" name="Imagen 3"/>
          <p:cNvPicPr/>
          <p:nvPr/>
        </p:nvPicPr>
        <p:blipFill>
          <a:blip r:embed="rId2"/>
          <a:stretch/>
        </p:blipFill>
        <p:spPr>
          <a:xfrm>
            <a:off x="5867280" y="1447920"/>
            <a:ext cx="5968440" cy="5108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971800" y="4295160"/>
            <a:ext cx="5737680" cy="165888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2958480">
              <a:lnSpc>
                <a:spcPct val="100000"/>
              </a:lnSpc>
              <a:spcBef>
                <a:spcPts val="99"/>
              </a:spcBef>
            </a:pPr>
            <a:r>
              <a:rPr lang="es-ES" sz="5400" b="0" strike="noStrike" spc="-7">
                <a:solidFill>
                  <a:srgbClr val="6C1C6B"/>
                </a:solidFill>
                <a:latin typeface="Trebuchet MS"/>
              </a:rPr>
              <a:t>¡Gracias!</a:t>
            </a:r>
            <a:endParaRPr lang="es-ES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3"/>
          <p:cNvSpPr/>
          <p:nvPr/>
        </p:nvSpPr>
        <p:spPr>
          <a:xfrm>
            <a:off x="1143000" y="418320"/>
            <a:ext cx="4876560" cy="3876480"/>
          </a:xfrm>
          <a:prstGeom prst="ellipse">
            <a:avLst/>
          </a:prstGeom>
          <a:blipFill rotWithShape="0">
            <a:blip r:embed="rId2"/>
            <a:stretch/>
          </a:blipFill>
          <a:ln w="63500" cap="rnd">
            <a:solidFill>
              <a:srgbClr val="333333"/>
            </a:solidFill>
            <a:round/>
          </a:ln>
          <a:effectLst>
            <a:outerShdw blurRad="381000" dist="29196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s-ES" sz="3600" b="0" strike="noStrike" spc="-7">
                <a:solidFill>
                  <a:srgbClr val="6C1C6B"/>
                </a:solidFill>
                <a:latin typeface="Trebuchet MS"/>
              </a:rPr>
              <a:t>Objetos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33520" y="1905120"/>
            <a:ext cx="8622000" cy="500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La programación orientada a objetos (OOP) es una forma diferente de pensar.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Los objetos son importantes porque dividen las ideas en bloques de construcción más pequeños.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Por ejemplo, los órganos están hechos de tejido, el tejido está hecho de células, etc.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Del mismo modo, a medida que el código se vuelve más complicado, debéis  pensar en términos de estructuras más pequeñas que forman las más complicadas.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Pensad que es más fácil escribir piezas de código más pequeñas que juntas escriben una gran pieza de código que tiene toda la funcionalidad.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526320" y="4734720"/>
            <a:ext cx="8622000" cy="11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s-ES" sz="3600" b="0" strike="noStrike" spc="-7">
                <a:solidFill>
                  <a:srgbClr val="6C1C6B"/>
                </a:solidFill>
                <a:latin typeface="Trebuchet MS"/>
              </a:rPr>
              <a:t>Objetos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33520" y="1905120"/>
            <a:ext cx="8622000" cy="61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Las variables y las funciones son los bloques constructores de la programación.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 dirty="0">
                <a:solidFill>
                  <a:srgbClr val="000000"/>
                </a:solidFill>
                <a:latin typeface="Trebuchet MS"/>
              </a:rPr>
              <a:t>Frecuentemente, muchas funciones son utilizadas juntas para relacionar variables.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lang="es-ES" sz="1800" b="0" strike="noStrike" spc="-1" dirty="0">
                <a:solidFill>
                  <a:srgbClr val="1F497D"/>
                </a:solidFill>
                <a:latin typeface="Trebuchet MS"/>
              </a:rPr>
              <a:t>La programación orientada a objetos utiliza objetos y clases como bloques constructores.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1F497D"/>
              </a:buClr>
              <a:buFont typeface="Wingdings" charset="2"/>
              <a:buChar char=""/>
            </a:pPr>
            <a:r>
              <a:rPr lang="es-ES" sz="1400" b="1" strike="noStrike" spc="-1" dirty="0">
                <a:solidFill>
                  <a:srgbClr val="1F497D"/>
                </a:solidFill>
                <a:latin typeface="Trebuchet MS"/>
              </a:rPr>
              <a:t>Una clase define un grupo de métodos (funciones, o sea, lo que sabe hacer la clase) y de campos (variables, o sea, los datos con los que trabaja la clase).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1F497D"/>
              </a:buClr>
              <a:buFont typeface="Wingdings" charset="2"/>
              <a:buChar char=""/>
            </a:pPr>
            <a:r>
              <a:rPr lang="es-ES" sz="1400" b="1" strike="noStrike" spc="-1" dirty="0">
                <a:solidFill>
                  <a:srgbClr val="1F497D"/>
                </a:solidFill>
                <a:latin typeface="Trebuchet MS"/>
              </a:rPr>
              <a:t>Un objeto es simplemente una instancia de la clase, o sea, un caso particular de una clase. Si tenemos la clase Asignatura, podemos tener los objetos “TIC”, “Diseño” etc.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1F497D"/>
              </a:buClr>
              <a:buFont typeface="Wingdings" charset="2"/>
              <a:buChar char=""/>
            </a:pPr>
            <a:r>
              <a:rPr lang="es-ES" sz="1400" b="1" strike="noStrike" spc="-1" dirty="0">
                <a:solidFill>
                  <a:srgbClr val="1F497D"/>
                </a:solidFill>
                <a:latin typeface="Trebuchet MS"/>
              </a:rPr>
              <a:t>Los campos de un objeto (su información interna) son, generalmente, accesibles solo vía sus propios métodos, lo cual permite ocultar su complejidad del programa general.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Font typeface="Wingdings" charset="2"/>
              <a:buChar char=""/>
            </a:pPr>
            <a:r>
              <a:rPr lang="es-ES" sz="1400" b="1" strike="noStrike" spc="-1" dirty="0">
                <a:solidFill>
                  <a:srgbClr val="FF0000"/>
                </a:solidFill>
                <a:latin typeface="Trebuchet MS"/>
              </a:rPr>
              <a:t>Un símil podría ser un conductor de un coche, el cual no ve los procesos de ingeniería que ocurren en el motor, pero si puede ver la velocidad a la que va en el velocímetro. El mismo tipo de abstracción es utilizada en la programación orientada a objetos (POO).</a:t>
            </a:r>
            <a:endParaRPr lang="en-US" sz="1400" b="0" strike="noStrike" spc="-1" dirty="0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526320" y="4734720"/>
            <a:ext cx="8622000" cy="110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12600">
              <a:lnSpc>
                <a:spcPct val="150000"/>
              </a:lnSpc>
              <a:spcBef>
                <a:spcPts val="340"/>
              </a:spcBef>
              <a:tabLst>
                <a:tab pos="469440" algn="l"/>
                <a:tab pos="46980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s-ES" sz="3600" b="0" strike="noStrike" spc="-7">
                <a:solidFill>
                  <a:srgbClr val="6C1C6B"/>
                </a:solidFill>
                <a:latin typeface="Trebuchet MS"/>
              </a:rPr>
              <a:t>Programación orientada a objetos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80880" y="2514600"/>
            <a:ext cx="5950080" cy="357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Un programa modular se compone de módulos de código, encargados de una tarea específica.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1F497D"/>
              </a:buClr>
              <a:buFont typeface="Wingdings" charset="2"/>
              <a:buChar char=""/>
            </a:pPr>
            <a:r>
              <a:rPr lang="es-ES" sz="1800" b="0" strike="noStrike" spc="-1">
                <a:solidFill>
                  <a:srgbClr val="1F497D"/>
                </a:solidFill>
                <a:latin typeface="Trebuchet MS"/>
              </a:rPr>
              <a:t>Las variables son la forma más básica en pensar en reutilizar elementos en un programa. Permiten que un valor pueda aparecer la cantidad de veces que sea necesario y que sea cambiado.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1F497D"/>
              </a:buClr>
              <a:buFont typeface="Wingdings" charset="2"/>
              <a:buChar char=""/>
            </a:pPr>
            <a:r>
              <a:rPr lang="es-ES" sz="1800" b="0" strike="noStrike" spc="-1">
                <a:solidFill>
                  <a:srgbClr val="1F497D"/>
                </a:solidFill>
                <a:latin typeface="Trebuchet MS"/>
              </a:rPr>
              <a:t>Las funciones abstraen una tarea específica y permiten a los bloques de código ser reutilizados.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23" name="Picture 2" descr="https://1.bp.blogspot.com/-onzFvb0Kzpk/WRJoXeb78tI/AAAAAAAASRc/9mqIRob6f5QFMx_PailZXEPJd-Z0OTwZwCLcB/s1600/p5Js.jpg"/>
          <p:cNvPicPr/>
          <p:nvPr/>
        </p:nvPicPr>
        <p:blipFill>
          <a:blip r:embed="rId2"/>
          <a:stretch/>
        </p:blipFill>
        <p:spPr>
          <a:xfrm>
            <a:off x="6827040" y="1981080"/>
            <a:ext cx="3898800" cy="3898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s-ES" sz="3600" b="0" strike="noStrike" spc="-7">
                <a:solidFill>
                  <a:srgbClr val="6C1C6B"/>
                </a:solidFill>
                <a:latin typeface="Trebuchet MS"/>
              </a:rPr>
              <a:t>Programación orientada a objetos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26320" y="1600200"/>
            <a:ext cx="8622000" cy="495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Para obtener una visión del mundo como pequeños programas orientados a objetos, se presenta la siguiente lista: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1" strike="noStrike" spc="-7">
                <a:solidFill>
                  <a:srgbClr val="1F497D"/>
                </a:solidFill>
                <a:latin typeface="Trebuchet MS"/>
              </a:rPr>
              <a:t>Nombre</a:t>
            </a:r>
            <a:r>
              <a:rPr lang="es-ES" sz="1800" b="0" strike="noStrike" spc="-7">
                <a:solidFill>
                  <a:srgbClr val="1F497D"/>
                </a:solidFill>
                <a:latin typeface="Trebuchet MS"/>
              </a:rPr>
              <a:t>: Manzana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1" strike="noStrike" spc="-7">
                <a:solidFill>
                  <a:srgbClr val="1F497D"/>
                </a:solidFill>
                <a:latin typeface="Trebuchet MS"/>
              </a:rPr>
              <a:t>Campos</a:t>
            </a:r>
            <a:r>
              <a:rPr lang="es-ES" sz="1800" b="0" strike="noStrike" spc="-7">
                <a:solidFill>
                  <a:srgbClr val="1F497D"/>
                </a:solidFill>
                <a:latin typeface="Trebuchet MS"/>
              </a:rPr>
              <a:t>: color, peso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1" strike="noStrike" spc="-7">
                <a:solidFill>
                  <a:srgbClr val="1F497D"/>
                </a:solidFill>
                <a:latin typeface="Trebuchet MS"/>
              </a:rPr>
              <a:t>Métodos</a:t>
            </a:r>
            <a:r>
              <a:rPr lang="es-ES" sz="1800" b="0" strike="noStrike" spc="-7">
                <a:solidFill>
                  <a:srgbClr val="1F497D"/>
                </a:solidFill>
                <a:latin typeface="Trebuchet MS"/>
              </a:rPr>
              <a:t>: crecer(), caer(), pudrir()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1" strike="noStrike" spc="-7">
                <a:solidFill>
                  <a:srgbClr val="1F497D"/>
                </a:solidFill>
                <a:latin typeface="Trebuchet MS"/>
              </a:rPr>
              <a:t>Nombre</a:t>
            </a:r>
            <a:r>
              <a:rPr lang="es-ES" sz="1800" b="0" strike="noStrike" spc="-7">
                <a:solidFill>
                  <a:srgbClr val="1F497D"/>
                </a:solidFill>
                <a:latin typeface="Trebuchet MS"/>
              </a:rPr>
              <a:t>: Mariposa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1" strike="noStrike" spc="-7">
                <a:solidFill>
                  <a:srgbClr val="1F497D"/>
                </a:solidFill>
                <a:latin typeface="Trebuchet MS"/>
              </a:rPr>
              <a:t>Campos</a:t>
            </a:r>
            <a:r>
              <a:rPr lang="es-ES" sz="1800" b="0" strike="noStrike" spc="-7">
                <a:solidFill>
                  <a:srgbClr val="1F497D"/>
                </a:solidFill>
                <a:latin typeface="Trebuchet MS"/>
              </a:rPr>
              <a:t>: especie, genero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1" strike="noStrike" spc="-7">
                <a:solidFill>
                  <a:srgbClr val="1F497D"/>
                </a:solidFill>
                <a:latin typeface="Trebuchet MS"/>
              </a:rPr>
              <a:t>Métodos</a:t>
            </a:r>
            <a:r>
              <a:rPr lang="es-ES" sz="1800" b="0" strike="noStrike" spc="-7">
                <a:solidFill>
                  <a:srgbClr val="1F497D"/>
                </a:solidFill>
                <a:latin typeface="Trebuchet MS"/>
              </a:rPr>
              <a:t>: agitarAlas(), aterrizar()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1" strike="noStrike" spc="-7">
                <a:solidFill>
                  <a:srgbClr val="1F497D"/>
                </a:solidFill>
                <a:latin typeface="Trebuchet MS"/>
              </a:rPr>
              <a:t>Nombre</a:t>
            </a:r>
            <a:r>
              <a:rPr lang="es-ES" sz="1800" b="0" strike="noStrike" spc="-7">
                <a:solidFill>
                  <a:srgbClr val="1F497D"/>
                </a:solidFill>
                <a:latin typeface="Trebuchet MS"/>
              </a:rPr>
              <a:t>: Radio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1" strike="noStrike" spc="-7">
                <a:solidFill>
                  <a:srgbClr val="1F497D"/>
                </a:solidFill>
                <a:latin typeface="Trebuchet MS"/>
              </a:rPr>
              <a:t>Campos</a:t>
            </a:r>
            <a:r>
              <a:rPr lang="es-ES" sz="1800" b="0" strike="noStrike" spc="-7">
                <a:solidFill>
                  <a:srgbClr val="1F497D"/>
                </a:solidFill>
                <a:latin typeface="Trebuchet MS"/>
              </a:rPr>
              <a:t>: frecuencia, volumen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1" strike="noStrike" spc="-7">
                <a:solidFill>
                  <a:srgbClr val="1F497D"/>
                </a:solidFill>
                <a:latin typeface="Trebuchet MS"/>
              </a:rPr>
              <a:t>Métodos</a:t>
            </a:r>
            <a:r>
              <a:rPr lang="es-ES" sz="1800" b="0" strike="noStrike" spc="-7">
                <a:solidFill>
                  <a:srgbClr val="1F497D"/>
                </a:solidFill>
                <a:latin typeface="Trebuchet MS"/>
              </a:rPr>
              <a:t>: encender(), tono(), establecerVolumen()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1" strike="noStrike" spc="-7">
                <a:solidFill>
                  <a:srgbClr val="1F497D"/>
                </a:solidFill>
                <a:latin typeface="Trebuchet MS"/>
              </a:rPr>
              <a:t>Nombre</a:t>
            </a:r>
            <a:r>
              <a:rPr lang="es-ES" sz="1800" b="0" strike="noStrike" spc="-7">
                <a:solidFill>
                  <a:srgbClr val="1F497D"/>
                </a:solidFill>
                <a:latin typeface="Trebuchet MS"/>
              </a:rPr>
              <a:t>: Auto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1" strike="noStrike" spc="-7">
                <a:solidFill>
                  <a:srgbClr val="1F497D"/>
                </a:solidFill>
                <a:latin typeface="Trebuchet MS"/>
              </a:rPr>
              <a:t>Campos</a:t>
            </a:r>
            <a:r>
              <a:rPr lang="es-ES" sz="1800" b="0" strike="noStrike" spc="-7">
                <a:solidFill>
                  <a:srgbClr val="1F497D"/>
                </a:solidFill>
                <a:latin typeface="Trebuchet MS"/>
              </a:rPr>
              <a:t>: marca, modelo, color, año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1" strike="noStrike" spc="-7">
                <a:solidFill>
                  <a:srgbClr val="1F497D"/>
                </a:solidFill>
                <a:latin typeface="Trebuchet MS"/>
              </a:rPr>
              <a:t>Métodos</a:t>
            </a:r>
            <a:r>
              <a:rPr lang="es-ES" sz="1800" b="0" strike="noStrike" spc="-7">
                <a:solidFill>
                  <a:srgbClr val="1F497D"/>
                </a:solidFill>
                <a:latin typeface="Trebuchet MS"/>
              </a:rPr>
              <a:t>: acelerar(), frenar(), girar()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s-ES" sz="3600" b="0" strike="noStrike" spc="-7">
                <a:solidFill>
                  <a:srgbClr val="6C1C6B"/>
                </a:solidFill>
                <a:latin typeface="Trebuchet MS"/>
              </a:rPr>
              <a:t>Programación orientada a objetos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26320" y="1600200"/>
            <a:ext cx="8622000" cy="549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457200">
              <a:lnSpc>
                <a:spcPct val="100000"/>
              </a:lnSpc>
            </a:pPr>
            <a:r>
              <a:rPr lang="es-ES" sz="1800" b="1" strike="noStrike" spc="-7">
                <a:solidFill>
                  <a:srgbClr val="1F497D"/>
                </a:solidFill>
                <a:latin typeface="Trebuchet MS"/>
              </a:rPr>
              <a:t>Nombre</a:t>
            </a:r>
            <a:r>
              <a:rPr lang="es-ES" sz="1800" b="0" strike="noStrike" spc="-7">
                <a:solidFill>
                  <a:srgbClr val="1F497D"/>
                </a:solidFill>
                <a:latin typeface="Trebuchet MS"/>
              </a:rPr>
              <a:t>: Manzana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1" strike="noStrike" spc="-7">
                <a:solidFill>
                  <a:srgbClr val="1F497D"/>
                </a:solidFill>
                <a:latin typeface="Trebuchet MS"/>
              </a:rPr>
              <a:t>Campos</a:t>
            </a:r>
            <a:r>
              <a:rPr lang="es-ES" sz="1800" b="0" strike="noStrike" spc="-7">
                <a:solidFill>
                  <a:srgbClr val="1F497D"/>
                </a:solidFill>
                <a:latin typeface="Trebuchet MS"/>
              </a:rPr>
              <a:t>: color, peso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1" strike="noStrike" spc="-7">
                <a:solidFill>
                  <a:srgbClr val="1F497D"/>
                </a:solidFill>
                <a:latin typeface="Trebuchet MS"/>
              </a:rPr>
              <a:t>Métodos</a:t>
            </a:r>
            <a:r>
              <a:rPr lang="es-ES" sz="1800" b="0" strike="noStrike" spc="-7">
                <a:solidFill>
                  <a:srgbClr val="1F497D"/>
                </a:solidFill>
                <a:latin typeface="Trebuchet MS"/>
              </a:rPr>
              <a:t>: crecer(), caer(), pudrir()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Al extender el ejemplo de la Manzana, se revelan posibilidades mas interesantes de la programación orientada a objetos. Para hacer un programa que simule la vida de una manzana,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el método crecer() posiblemente reciba valores de entrada de temperatura y humedad. </a:t>
            </a:r>
            <a:endParaRPr lang="en-US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El método crecer() puede incrementar el campo peso del objeto, basándose en esos valores de entrada. </a:t>
            </a:r>
            <a:endParaRPr lang="en-US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El método caer() se encontraría revisando constantemente el campo peso, y cuando este pase cierto límite, la manzana caerá a la tierra. </a:t>
            </a:r>
            <a:endParaRPr lang="en-US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El método pudrir() comenzará a funcionar una vez que la manzana llegue al suelo. Este método podría hacer decrecer el campo peso y cambiar el color de la manzana.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s-ES" sz="3600" b="0" strike="noStrike" spc="-7">
                <a:solidFill>
                  <a:srgbClr val="6C1C6B"/>
                </a:solidFill>
                <a:latin typeface="Trebuchet MS"/>
              </a:rPr>
              <a:t>Programación orientada a objetos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26320" y="1600200"/>
            <a:ext cx="8622000" cy="467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Como hemos dicho en la introducción, los objetos son creados con las clases y las clases son un conjunto de métodos y campos.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Los objetos de una clase deben tener un nombre propio, al igual que una variable. </a:t>
            </a:r>
            <a:endParaRPr lang="en-US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Por ejemplo, dos objetos llamados </a:t>
            </a:r>
            <a:r>
              <a:rPr lang="es-ES" sz="1800" b="0" i="1" strike="noStrike" spc="-1">
                <a:solidFill>
                  <a:srgbClr val="000000"/>
                </a:solidFill>
                <a:latin typeface="Trebuchet MS"/>
              </a:rPr>
              <a:t>fuji</a:t>
            </a: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 y </a:t>
            </a:r>
            <a:r>
              <a:rPr lang="es-ES" sz="1800" b="0" i="1" strike="noStrike" spc="-1">
                <a:solidFill>
                  <a:srgbClr val="000000"/>
                </a:solidFill>
                <a:latin typeface="Trebuchet MS"/>
              </a:rPr>
              <a:t>golden</a:t>
            </a: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 pertenecen a la clase Manzana.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1" strike="noStrike" spc="-7">
                <a:solidFill>
                  <a:srgbClr val="1F497D"/>
                </a:solidFill>
                <a:latin typeface="Trebuchet MS"/>
              </a:rPr>
              <a:t>Nombre</a:t>
            </a:r>
            <a:r>
              <a:rPr lang="es-ES" sz="1800" b="0" strike="noStrike" spc="-7">
                <a:solidFill>
                  <a:srgbClr val="1F497D"/>
                </a:solidFill>
                <a:latin typeface="Trebuchet MS"/>
              </a:rPr>
              <a:t>: 	Fuji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1" strike="noStrike" spc="-7">
                <a:solidFill>
                  <a:srgbClr val="1F497D"/>
                </a:solidFill>
                <a:latin typeface="Trebuchet MS"/>
              </a:rPr>
              <a:t>Campos</a:t>
            </a:r>
            <a:r>
              <a:rPr lang="es-ES" sz="1800" b="0" strike="noStrike" spc="-7">
                <a:solidFill>
                  <a:srgbClr val="1F497D"/>
                </a:solidFill>
                <a:latin typeface="Trebuchet MS"/>
              </a:rPr>
              <a:t>: 	color: red 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7">
                <a:solidFill>
                  <a:srgbClr val="1F497D"/>
                </a:solidFill>
                <a:latin typeface="Trebuchet MS"/>
              </a:rPr>
              <a:t>		peso: 6.2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1" strike="noStrike" spc="-7">
                <a:solidFill>
                  <a:srgbClr val="1F497D"/>
                </a:solidFill>
                <a:latin typeface="Trebuchet MS"/>
              </a:rPr>
              <a:t>Nombre</a:t>
            </a:r>
            <a:r>
              <a:rPr lang="es-ES" sz="1800" b="0" strike="noStrike" spc="-7">
                <a:solidFill>
                  <a:srgbClr val="1F497D"/>
                </a:solidFill>
                <a:latin typeface="Trebuchet MS"/>
              </a:rPr>
              <a:t>: 	Golden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1" strike="noStrike" spc="-7">
                <a:solidFill>
                  <a:srgbClr val="1F497D"/>
                </a:solidFill>
                <a:latin typeface="Trebuchet MS"/>
              </a:rPr>
              <a:t>Campos</a:t>
            </a:r>
            <a:r>
              <a:rPr lang="es-ES" sz="1800" b="0" strike="noStrike" spc="-7">
                <a:solidFill>
                  <a:srgbClr val="1F497D"/>
                </a:solidFill>
                <a:latin typeface="Trebuchet MS"/>
              </a:rPr>
              <a:t>: 	color: yellow 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7">
                <a:solidFill>
                  <a:srgbClr val="1F497D"/>
                </a:solidFill>
                <a:latin typeface="Trebuchet MS"/>
              </a:rPr>
              <a:t>		peso: 8.4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s-ES" sz="3600" b="0" strike="noStrike" spc="-7">
                <a:solidFill>
                  <a:srgbClr val="6C1C6B"/>
                </a:solidFill>
                <a:latin typeface="Trebuchet MS"/>
              </a:rPr>
              <a:t>Representación de las clases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26320" y="1600200"/>
            <a:ext cx="8622000" cy="440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Dos populares estilos de representación de clases son las tablas y un diagrama circular inspirado en la biología de una célula.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Cada estilo de representación muestra el nombre de la clase, los campos y los métodos.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Trebuchet MS"/>
              </a:rPr>
              <a:t>Es muy útil definir las características de cada clase en alguno de estos diagramas antes de comenzar con el código en sí.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1F497D"/>
                </a:solidFill>
                <a:latin typeface="Trebuchet MS"/>
              </a:rPr>
              <a:t>Los campos y métodos de un objetos son accesibles a través del operador punto, Para obtener el valor de color del objeto fuji, la sintaxis correspondiente será </a:t>
            </a:r>
            <a:r>
              <a:rPr lang="es-ES" sz="1800" b="0" i="1" strike="noStrike" spc="-1">
                <a:solidFill>
                  <a:srgbClr val="1F497D"/>
                </a:solidFill>
                <a:latin typeface="Trebuchet MS"/>
              </a:rPr>
              <a:t>fuji.color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1F497D"/>
                </a:solidFill>
                <a:latin typeface="Trebuchet MS"/>
              </a:rPr>
              <a:t>Para ejecutar el método crecer() dentro de objeto golden, habrá que escribir </a:t>
            </a:r>
            <a:r>
              <a:rPr lang="es-ES" sz="1800" b="0" i="1" strike="noStrike" spc="-1">
                <a:solidFill>
                  <a:srgbClr val="1F497D"/>
                </a:solidFill>
                <a:latin typeface="Trebuchet MS"/>
              </a:rPr>
              <a:t>golden.crecer()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750240" y="605160"/>
            <a:ext cx="802620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s-ES" sz="3600" b="0" strike="noStrike" spc="-7">
                <a:solidFill>
                  <a:srgbClr val="6C1C6B"/>
                </a:solidFill>
                <a:latin typeface="Trebuchet MS"/>
              </a:rPr>
              <a:t>Representación de las clases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Imagen 3"/>
          <p:cNvPicPr/>
          <p:nvPr/>
        </p:nvPicPr>
        <p:blipFill>
          <a:blip r:embed="rId2"/>
          <a:stretch/>
        </p:blipFill>
        <p:spPr>
          <a:xfrm>
            <a:off x="750240" y="1593000"/>
            <a:ext cx="8026200" cy="2023920"/>
          </a:xfrm>
          <a:prstGeom prst="rect">
            <a:avLst/>
          </a:prstGeom>
          <a:ln w="0">
            <a:noFill/>
          </a:ln>
        </p:spPr>
      </p:pic>
      <p:pic>
        <p:nvPicPr>
          <p:cNvPr id="134" name="Imagen 4"/>
          <p:cNvPicPr/>
          <p:nvPr/>
        </p:nvPicPr>
        <p:blipFill>
          <a:blip r:embed="rId3"/>
          <a:stretch/>
        </p:blipFill>
        <p:spPr>
          <a:xfrm>
            <a:off x="457200" y="4038480"/>
            <a:ext cx="7619760" cy="2454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</TotalTime>
  <Words>1250</Words>
  <Application>Microsoft Office PowerPoint</Application>
  <PresentationFormat>Panorámica</PresentationFormat>
  <Paragraphs>145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0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Perfiles laborales vinculados  a las redes sociales DDTeC 2019/2020 – Prof: Mercè Teixidó</dc:title>
  <dc:subject/>
  <dc:creator>Mercè Teixidó</dc:creator>
  <dc:description/>
  <cp:lastModifiedBy>Virgili, Jordi</cp:lastModifiedBy>
  <cp:revision>126</cp:revision>
  <dcterms:created xsi:type="dcterms:W3CDTF">2020-01-08T09:21:02Z</dcterms:created>
  <dcterms:modified xsi:type="dcterms:W3CDTF">2023-03-29T09:34:45Z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PresentationFormat">
    <vt:lpwstr>Panorámica</vt:lpwstr>
  </property>
  <property fmtid="{D5CDD505-2E9C-101B-9397-08002B2CF9AE}" pid="4" name="Slides">
    <vt:r8>18</vt:r8>
  </property>
</Properties>
</file>