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258" r:id="rId2"/>
    <p:sldId id="332" r:id="rId3"/>
    <p:sldId id="257" r:id="rId4"/>
    <p:sldId id="333" r:id="rId5"/>
    <p:sldId id="415" r:id="rId6"/>
    <p:sldId id="401" r:id="rId7"/>
    <p:sldId id="336" r:id="rId8"/>
    <p:sldId id="335" r:id="rId9"/>
    <p:sldId id="259" r:id="rId10"/>
    <p:sldId id="416" r:id="rId11"/>
    <p:sldId id="402" r:id="rId12"/>
    <p:sldId id="417" r:id="rId13"/>
    <p:sldId id="338" r:id="rId14"/>
    <p:sldId id="339" r:id="rId15"/>
    <p:sldId id="276" r:id="rId16"/>
    <p:sldId id="393" r:id="rId17"/>
    <p:sldId id="342" r:id="rId18"/>
    <p:sldId id="347" r:id="rId19"/>
    <p:sldId id="350" r:id="rId20"/>
    <p:sldId id="348" r:id="rId21"/>
    <p:sldId id="352" r:id="rId22"/>
    <p:sldId id="346" r:id="rId23"/>
    <p:sldId id="418" r:id="rId24"/>
    <p:sldId id="403" r:id="rId25"/>
    <p:sldId id="357" r:id="rId26"/>
    <p:sldId id="359" r:id="rId27"/>
    <p:sldId id="360" r:id="rId28"/>
    <p:sldId id="404" r:id="rId29"/>
    <p:sldId id="354" r:id="rId30"/>
    <p:sldId id="273" r:id="rId31"/>
    <p:sldId id="419" r:id="rId32"/>
    <p:sldId id="364" r:id="rId33"/>
    <p:sldId id="410" r:id="rId34"/>
    <p:sldId id="366" r:id="rId35"/>
    <p:sldId id="420" r:id="rId36"/>
    <p:sldId id="370" r:id="rId37"/>
    <p:sldId id="421" r:id="rId38"/>
    <p:sldId id="371" r:id="rId39"/>
    <p:sldId id="374" r:id="rId40"/>
    <p:sldId id="372" r:id="rId41"/>
    <p:sldId id="373" r:id="rId42"/>
    <p:sldId id="320" r:id="rId43"/>
    <p:sldId id="323" r:id="rId44"/>
    <p:sldId id="394" r:id="rId45"/>
    <p:sldId id="375" r:id="rId46"/>
    <p:sldId id="422" r:id="rId47"/>
    <p:sldId id="389" r:id="rId48"/>
    <p:sldId id="314" r:id="rId49"/>
    <p:sldId id="423" r:id="rId50"/>
    <p:sldId id="391" r:id="rId51"/>
    <p:sldId id="39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6DBF1C-415A-FA8B-9406-61764F3A7BC5}" name="Jennifer Risden" initials="JR" userId="S::Jennifer.Risden@ascendlearning.com::6bec8c94-049d-446f-90d3-652553e2f9d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TE" initials="Q"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E9802-DCF4-4FF5-9290-14B325D3443E}" v="1" dt="2022-10-10T03:25:06.815"/>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97" autoAdjust="0"/>
    <p:restoredTop sz="94598" autoAdjust="0"/>
  </p:normalViewPr>
  <p:slideViewPr>
    <p:cSldViewPr snapToGrid="0">
      <p:cViewPr varScale="1">
        <p:scale>
          <a:sx n="105" d="100"/>
          <a:sy n="105" d="100"/>
        </p:scale>
        <p:origin x="378" y="114"/>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61"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10/9/2022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10/9/2022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bd79b26c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bd79b26c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16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bd79b26c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bd79b26c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92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bece100b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cbece100b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927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bece100b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bece100b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66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bece100b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bece100b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008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132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bd79b26c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bd79b26c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bd79b26c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bd79b26c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638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bd79b26c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bd79b26c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973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bd79b26c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bd79b26c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449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21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bece100b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bece100b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bd79b26c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bd79b26c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753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bd79b26c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bd79b26c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256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313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bece100b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bece100b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149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38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bd79b26c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bd79b26c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149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187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cbece100b6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cbece100b6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cbece100b6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cbece100b6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bd79b26c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bd79b26c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cbece100b6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cbece100b6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92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bece100b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bece100b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017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780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cbd79b26c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cbd79b26c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879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90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447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21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bd79b26c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bd79b26c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493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bd79b26c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bd79b26c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39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bece100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bece100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275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bd79b26c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bd79b26c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eb076ff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eb076ff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82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r>
              <a:rPr lang="en-US" sz="800" dirty="0">
                <a:solidFill>
                  <a:schemeClr val="bg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2020 by Jones &amp; Bartlett Learning, LLC an Ascend Learning Company. www.jblearning.com. Background texture © </a:t>
            </a:r>
            <a:r>
              <a:rPr lang="en-US" sz="800" dirty="0" err="1">
                <a:latin typeface="Arial" panose="020B0604020202020204" pitchFamily="34" charset="0"/>
                <a:cs typeface="Arial" panose="020B0604020202020204" pitchFamily="34" charset="0"/>
              </a:rPr>
              <a:t>Bunphot</a:t>
            </a:r>
            <a:r>
              <a:rPr lang="en-US" sz="800" dirty="0">
                <a:latin typeface="Arial" panose="020B0604020202020204" pitchFamily="34" charset="0"/>
                <a:cs typeface="Arial" panose="020B0604020202020204" pitchFamily="34" charset="0"/>
              </a:rPr>
              <a: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Google Shape;19;p4">
            <a:extLst>
              <a:ext uri="{FF2B5EF4-FFF2-40B4-BE49-F238E27FC236}">
                <a16:creationId xmlns:a16="http://schemas.microsoft.com/office/drawing/2014/main" id="{71C4D13D-9B29-442D-BAAF-4D14B23DEB12}"/>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6" name="TextBox 5">
            <a:extLst>
              <a:ext uri="{FF2B5EF4-FFF2-40B4-BE49-F238E27FC236}">
                <a16:creationId xmlns:a16="http://schemas.microsoft.com/office/drawing/2014/main" id="{64A4ACC1-328D-4F3C-939A-086AAC1EB8EB}"/>
              </a:ext>
            </a:extLst>
          </p:cNvPr>
          <p:cNvSpPr txBox="1"/>
          <p:nvPr userDrawn="1"/>
        </p:nvSpPr>
        <p:spPr>
          <a:xfrm>
            <a:off x="703729" y="6169567"/>
            <a:ext cx="663964" cy="369332"/>
          </a:xfrm>
          <a:prstGeom prst="rect">
            <a:avLst/>
          </a:prstGeom>
          <a:noFill/>
        </p:spPr>
        <p:txBody>
          <a:bodyPr wrap="none" rtlCol="0">
            <a:spAutoFit/>
          </a:bodyPr>
          <a:lstStyle/>
          <a:p>
            <a:r>
              <a:rPr lang="en-US" dirty="0"/>
              <a:t>of 51</a:t>
            </a: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
        <p:nvSpPr>
          <p:cNvPr id="7" name="Google Shape;19;p4">
            <a:extLst>
              <a:ext uri="{FF2B5EF4-FFF2-40B4-BE49-F238E27FC236}">
                <a16:creationId xmlns:a16="http://schemas.microsoft.com/office/drawing/2014/main" id="{ECB948F5-BE95-47D5-B4DA-D9209DECCA80}"/>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8" name="TextBox 7">
            <a:extLst>
              <a:ext uri="{FF2B5EF4-FFF2-40B4-BE49-F238E27FC236}">
                <a16:creationId xmlns:a16="http://schemas.microsoft.com/office/drawing/2014/main" id="{E0C4AEA3-E693-4B75-985F-3A9C0A208EB3}"/>
              </a:ext>
            </a:extLst>
          </p:cNvPr>
          <p:cNvSpPr txBox="1"/>
          <p:nvPr userDrawn="1"/>
        </p:nvSpPr>
        <p:spPr>
          <a:xfrm>
            <a:off x="703729" y="6169567"/>
            <a:ext cx="663964" cy="369332"/>
          </a:xfrm>
          <a:prstGeom prst="rect">
            <a:avLst/>
          </a:prstGeom>
          <a:noFill/>
        </p:spPr>
        <p:txBody>
          <a:bodyPr wrap="none" rtlCol="0">
            <a:spAutoFit/>
          </a:bodyPr>
          <a:lstStyle/>
          <a:p>
            <a:r>
              <a:rPr lang="en-US" dirty="0"/>
              <a:t>of 51</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Google Shape;19;p4">
            <a:extLst>
              <a:ext uri="{FF2B5EF4-FFF2-40B4-BE49-F238E27FC236}">
                <a16:creationId xmlns:a16="http://schemas.microsoft.com/office/drawing/2014/main" id="{4DB54C60-4E74-4E31-96BD-DD65E55A4B50}"/>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4" name="TextBox 3">
            <a:extLst>
              <a:ext uri="{FF2B5EF4-FFF2-40B4-BE49-F238E27FC236}">
                <a16:creationId xmlns:a16="http://schemas.microsoft.com/office/drawing/2014/main" id="{420D528E-1AE2-4F49-946E-D643449CDC30}"/>
              </a:ext>
            </a:extLst>
          </p:cNvPr>
          <p:cNvSpPr txBox="1"/>
          <p:nvPr userDrawn="1"/>
        </p:nvSpPr>
        <p:spPr>
          <a:xfrm>
            <a:off x="703729" y="6169567"/>
            <a:ext cx="663964" cy="369332"/>
          </a:xfrm>
          <a:prstGeom prst="rect">
            <a:avLst/>
          </a:prstGeom>
          <a:noFill/>
        </p:spPr>
        <p:txBody>
          <a:bodyPr wrap="none" rtlCol="0">
            <a:spAutoFit/>
          </a:bodyPr>
          <a:lstStyle/>
          <a:p>
            <a:r>
              <a:rPr lang="en-US" dirty="0"/>
              <a:t>of 51</a:t>
            </a: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a:p>
        </p:txBody>
      </p:sp>
      <p:sp>
        <p:nvSpPr>
          <p:cNvPr id="6" name="Google Shape;19;p4">
            <a:extLst>
              <a:ext uri="{FF2B5EF4-FFF2-40B4-BE49-F238E27FC236}">
                <a16:creationId xmlns:a16="http://schemas.microsoft.com/office/drawing/2014/main" id="{9EB3782F-35B0-47BA-BFBC-C200EA2DD29B}"/>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7" name="TextBox 6">
            <a:extLst>
              <a:ext uri="{FF2B5EF4-FFF2-40B4-BE49-F238E27FC236}">
                <a16:creationId xmlns:a16="http://schemas.microsoft.com/office/drawing/2014/main" id="{5B259D77-12EC-412E-990F-14F595370A13}"/>
              </a:ext>
            </a:extLst>
          </p:cNvPr>
          <p:cNvSpPr txBox="1"/>
          <p:nvPr userDrawn="1"/>
        </p:nvSpPr>
        <p:spPr>
          <a:xfrm>
            <a:off x="703729" y="6169567"/>
            <a:ext cx="663964" cy="369332"/>
          </a:xfrm>
          <a:prstGeom prst="rect">
            <a:avLst/>
          </a:prstGeom>
          <a:noFill/>
        </p:spPr>
        <p:txBody>
          <a:bodyPr wrap="none" rtlCol="0">
            <a:spAutoFit/>
          </a:bodyPr>
          <a:lstStyle/>
          <a:p>
            <a:r>
              <a:rPr lang="en-US" dirty="0"/>
              <a:t>of 51</a:t>
            </a: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6" name="Google Shape;19;p4">
            <a:extLst>
              <a:ext uri="{FF2B5EF4-FFF2-40B4-BE49-F238E27FC236}">
                <a16:creationId xmlns:a16="http://schemas.microsoft.com/office/drawing/2014/main" id="{8F96A313-4095-4038-9D32-983A62D98276}"/>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9" name="TextBox 8">
            <a:extLst>
              <a:ext uri="{FF2B5EF4-FFF2-40B4-BE49-F238E27FC236}">
                <a16:creationId xmlns:a16="http://schemas.microsoft.com/office/drawing/2014/main" id="{6A581DF9-DAF7-4553-8807-D85887734CB1}"/>
              </a:ext>
            </a:extLst>
          </p:cNvPr>
          <p:cNvSpPr txBox="1"/>
          <p:nvPr userDrawn="1"/>
        </p:nvSpPr>
        <p:spPr>
          <a:xfrm>
            <a:off x="703729" y="6169567"/>
            <a:ext cx="663964" cy="369332"/>
          </a:xfrm>
          <a:prstGeom prst="rect">
            <a:avLst/>
          </a:prstGeom>
          <a:noFill/>
        </p:spPr>
        <p:txBody>
          <a:bodyPr wrap="none" rtlCol="0">
            <a:spAutoFit/>
          </a:bodyPr>
          <a:lstStyle/>
          <a:p>
            <a:r>
              <a:rPr lang="en-US" dirty="0"/>
              <a:t>of 51</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5" name="TextBox 4">
            <a:extLst>
              <a:ext uri="{FF2B5EF4-FFF2-40B4-BE49-F238E27FC236}">
                <a16:creationId xmlns:a16="http://schemas.microsoft.com/office/drawing/2014/main" id="{A1657E22-58B7-4A02-8F6D-ED81494D911B}"/>
              </a:ext>
            </a:extLst>
          </p:cNvPr>
          <p:cNvSpPr txBox="1"/>
          <p:nvPr userDrawn="1"/>
        </p:nvSpPr>
        <p:spPr>
          <a:xfrm>
            <a:off x="703729" y="6169567"/>
            <a:ext cx="663964" cy="369332"/>
          </a:xfrm>
          <a:prstGeom prst="rect">
            <a:avLst/>
          </a:prstGeom>
          <a:noFill/>
        </p:spPr>
        <p:txBody>
          <a:bodyPr wrap="none" rtlCol="0">
            <a:spAutoFit/>
          </a:bodyPr>
          <a:lstStyle/>
          <a:p>
            <a:r>
              <a:rPr lang="en-US" dirty="0"/>
              <a:t>of 51</a:t>
            </a:r>
          </a:p>
        </p:txBody>
      </p:sp>
    </p:spTree>
    <p:extLst>
      <p:ext uri="{BB962C8B-B14F-4D97-AF65-F5344CB8AC3E}">
        <p14:creationId xmlns:p14="http://schemas.microsoft.com/office/powerpoint/2010/main" val="74227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9</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Data Abstraction</a:t>
            </a:r>
          </a:p>
        </p:txBody>
      </p:sp>
      <p:pic>
        <p:nvPicPr>
          <p:cNvPr id="23" name="Picture Placeholder 22" descr="A photo shows the cover of the book Programming Languages: Concepts and Implementation, by Saverio Perugini.">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6822142" y="-158764"/>
            <a:ext cx="5889548" cy="7185072"/>
          </a:xfrm>
        </p:spPr>
      </p:pic>
    </p:spTree>
    <p:extLst>
      <p:ext uri="{BB962C8B-B14F-4D97-AF65-F5344CB8AC3E}">
        <p14:creationId xmlns:p14="http://schemas.microsoft.com/office/powerpoint/2010/main" val="347944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dirty="0"/>
              <a:t>9.2 Aggregate Data Types</a:t>
            </a:r>
          </a:p>
          <a:p>
            <a:pPr>
              <a:spcBef>
                <a:spcPts val="1200"/>
              </a:spcBef>
            </a:pPr>
            <a:r>
              <a:rPr lang="en-US" b="1" dirty="0"/>
              <a:t>9.3 Inductive Data Types</a:t>
            </a:r>
          </a:p>
          <a:p>
            <a:pPr>
              <a:spcBef>
                <a:spcPts val="1200"/>
              </a:spcBef>
            </a:pPr>
            <a:r>
              <a:rPr lang="en-US" dirty="0"/>
              <a:t>9.4 Variant Records</a:t>
            </a:r>
          </a:p>
          <a:p>
            <a:pPr>
              <a:spcBef>
                <a:spcPts val="1200"/>
              </a:spcBef>
            </a:pPr>
            <a:r>
              <a:rPr lang="en-US" dirty="0"/>
              <a:t>9.5 Abstract Syntax</a:t>
            </a:r>
          </a:p>
          <a:p>
            <a:pPr>
              <a:spcBef>
                <a:spcPts val="1200"/>
              </a:spcBef>
            </a:pPr>
            <a:r>
              <a:rPr lang="en-US" dirty="0"/>
              <a:t>9.6 Abstract-Syntax Tree for Camille</a:t>
            </a:r>
          </a:p>
          <a:p>
            <a:pPr>
              <a:spcBef>
                <a:spcPts val="1200"/>
              </a:spcBef>
            </a:pPr>
            <a:r>
              <a:rPr lang="en-US" dirty="0"/>
              <a:t>9.7 Data Abstraction</a:t>
            </a:r>
          </a:p>
          <a:p>
            <a:pPr>
              <a:spcBef>
                <a:spcPts val="1200"/>
              </a:spcBef>
            </a:pPr>
            <a:r>
              <a:rPr lang="en-US" dirty="0"/>
              <a:t>9.8 Case Study: Environments</a:t>
            </a:r>
          </a:p>
          <a:p>
            <a:pPr>
              <a:spcBef>
                <a:spcPts val="1200"/>
              </a:spcBef>
            </a:pPr>
            <a:r>
              <a:rPr lang="en-US" dirty="0"/>
              <a:t>9.9 ML and Haskell: Summaries, Comparison, Applications, and Analysis</a:t>
            </a:r>
          </a:p>
          <a:p>
            <a:pPr>
              <a:spcBef>
                <a:spcPts val="1200"/>
              </a:spcBef>
            </a:pPr>
            <a:r>
              <a:rPr lang="en-US" dirty="0"/>
              <a:t>9.10 Thematic Takeaways</a:t>
            </a:r>
          </a:p>
        </p:txBody>
      </p:sp>
    </p:spTree>
    <p:extLst>
      <p:ext uri="{BB962C8B-B14F-4D97-AF65-F5344CB8AC3E}">
        <p14:creationId xmlns:p14="http://schemas.microsoft.com/office/powerpoint/2010/main" val="264579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4" name="Title 3">
            <a:extLst>
              <a:ext uri="{FF2B5EF4-FFF2-40B4-BE49-F238E27FC236}">
                <a16:creationId xmlns:a16="http://schemas.microsoft.com/office/drawing/2014/main" id="{2F642874-90BB-A840-B396-3CB7DEF8E865}"/>
              </a:ext>
            </a:extLst>
          </p:cNvPr>
          <p:cNvSpPr>
            <a:spLocks noGrp="1"/>
          </p:cNvSpPr>
          <p:nvPr>
            <p:ph type="title"/>
          </p:nvPr>
        </p:nvSpPr>
        <p:spPr/>
        <p:txBody>
          <a:bodyPr/>
          <a:lstStyle/>
          <a:p>
            <a:r>
              <a:rPr lang="en" sz="2800" dirty="0"/>
              <a:t>9.3 Inductive Data Types</a:t>
            </a:r>
            <a:endParaRPr lang="en-US" dirty="0"/>
          </a:p>
        </p:txBody>
      </p:sp>
      <p:sp>
        <p:nvSpPr>
          <p:cNvPr id="89" name="Google Shape;89;p18"/>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solidFill>
                  <a:schemeClr val="tx1"/>
                </a:solidFill>
              </a:rPr>
              <a:t>An </a:t>
            </a:r>
            <a:r>
              <a:rPr lang="en-US" i="1" dirty="0">
                <a:solidFill>
                  <a:schemeClr val="tx1"/>
                </a:solidFill>
              </a:rPr>
              <a:t>inductive data type </a:t>
            </a:r>
            <a:r>
              <a:rPr lang="en-US" dirty="0">
                <a:solidFill>
                  <a:schemeClr val="tx1"/>
                </a:solidFill>
              </a:rPr>
              <a:t>is an aggregate data type that refers to itself.</a:t>
            </a:r>
          </a:p>
          <a:p>
            <a:r>
              <a:rPr lang="en-US" dirty="0"/>
              <a:t>T</a:t>
            </a:r>
            <a:r>
              <a:rPr lang="en-US" dirty="0">
                <a:solidFill>
                  <a:schemeClr val="tx1"/>
                </a:solidFill>
              </a:rPr>
              <a:t>he type being defined is one of the constituent types of the type being defined.</a:t>
            </a:r>
          </a:p>
          <a:p>
            <a:r>
              <a:rPr lang="en-US" dirty="0"/>
              <a:t>A node in a singly linked list is a classical example of an inductive data type.</a:t>
            </a:r>
          </a:p>
          <a:p>
            <a:r>
              <a:rPr lang="en-US" dirty="0"/>
              <a:t>The node contains some value and a pointer to the next node, which is also of the same node type:</a:t>
            </a:r>
          </a:p>
        </p:txBody>
      </p:sp>
      <p:pic>
        <p:nvPicPr>
          <p:cNvPr id="3074" name="Picture 2" descr="The code lines are as follows. Line 1. struct node, underscore, tag, left curly brace. Line 2. i n t i d semicolon. Line 3. struct node, underscore, tag, asterisk, next semicolon. Line 4. Right curly brace, semicolon. Line 5. struct node, underscore, tag head semicolon." title="A set of five code lines with an inductive data 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863" y="4661534"/>
            <a:ext cx="4274853" cy="15792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dirty="0"/>
              <a:t>9.2 Aggregate Data Types</a:t>
            </a:r>
          </a:p>
          <a:p>
            <a:pPr>
              <a:spcBef>
                <a:spcPts val="1200"/>
              </a:spcBef>
            </a:pPr>
            <a:r>
              <a:rPr lang="en-US" dirty="0"/>
              <a:t>9.3 Inductive Data Types</a:t>
            </a:r>
          </a:p>
          <a:p>
            <a:pPr>
              <a:spcBef>
                <a:spcPts val="1200"/>
              </a:spcBef>
            </a:pPr>
            <a:r>
              <a:rPr lang="en-US" b="1" dirty="0"/>
              <a:t>9.4 Variant Records</a:t>
            </a:r>
          </a:p>
          <a:p>
            <a:pPr>
              <a:spcBef>
                <a:spcPts val="1200"/>
              </a:spcBef>
            </a:pPr>
            <a:r>
              <a:rPr lang="en-US" dirty="0"/>
              <a:t>9.5 Abstract Syntax</a:t>
            </a:r>
          </a:p>
          <a:p>
            <a:pPr>
              <a:spcBef>
                <a:spcPts val="1200"/>
              </a:spcBef>
            </a:pPr>
            <a:r>
              <a:rPr lang="en-US" dirty="0"/>
              <a:t>9.6 Abstract-Syntax Tree for Camille</a:t>
            </a:r>
          </a:p>
          <a:p>
            <a:pPr>
              <a:spcBef>
                <a:spcPts val="1200"/>
              </a:spcBef>
            </a:pPr>
            <a:r>
              <a:rPr lang="en-US" dirty="0"/>
              <a:t>9.7 Data Abstraction</a:t>
            </a:r>
          </a:p>
          <a:p>
            <a:pPr>
              <a:spcBef>
                <a:spcPts val="1200"/>
              </a:spcBef>
            </a:pPr>
            <a:r>
              <a:rPr lang="en-US" dirty="0"/>
              <a:t>9.8 Case Study: Environments</a:t>
            </a:r>
          </a:p>
          <a:p>
            <a:pPr>
              <a:spcBef>
                <a:spcPts val="1200"/>
              </a:spcBef>
            </a:pPr>
            <a:r>
              <a:rPr lang="en-US" dirty="0"/>
              <a:t>9.9 ML and Haskell: Summaries, Comparison, Applications, and Analysis</a:t>
            </a:r>
          </a:p>
          <a:p>
            <a:pPr>
              <a:spcBef>
                <a:spcPts val="1200"/>
              </a:spcBef>
            </a:pPr>
            <a:r>
              <a:rPr lang="en-US" dirty="0"/>
              <a:t>9.10 Thematic Takeaways</a:t>
            </a:r>
          </a:p>
        </p:txBody>
      </p:sp>
    </p:spTree>
    <p:extLst>
      <p:ext uri="{BB962C8B-B14F-4D97-AF65-F5344CB8AC3E}">
        <p14:creationId xmlns:p14="http://schemas.microsoft.com/office/powerpoint/2010/main" val="29408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itle 2">
            <a:extLst>
              <a:ext uri="{FF2B5EF4-FFF2-40B4-BE49-F238E27FC236}">
                <a16:creationId xmlns:a16="http://schemas.microsoft.com/office/drawing/2014/main" id="{BCAA6366-D895-3B43-899B-61F55DB78A15}"/>
              </a:ext>
            </a:extLst>
          </p:cNvPr>
          <p:cNvSpPr>
            <a:spLocks noGrp="1"/>
          </p:cNvSpPr>
          <p:nvPr>
            <p:ph type="title"/>
          </p:nvPr>
        </p:nvSpPr>
        <p:spPr/>
        <p:txBody>
          <a:bodyPr/>
          <a:lstStyle/>
          <a:p>
            <a:r>
              <a:rPr lang="en" sz="2800" dirty="0"/>
              <a:t>9.4 Variant Records</a:t>
            </a:r>
            <a:endParaRPr lang="en-US" dirty="0"/>
          </a:p>
        </p:txBody>
      </p:sp>
      <p:sp>
        <p:nvSpPr>
          <p:cNvPr id="89" name="Google Shape;89;p18"/>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solidFill>
                  <a:schemeClr val="tx1"/>
                </a:solidFill>
              </a:rPr>
              <a:t>A </a:t>
            </a:r>
            <a:r>
              <a:rPr lang="en-US" i="1" dirty="0">
                <a:solidFill>
                  <a:schemeClr val="tx1"/>
                </a:solidFill>
              </a:rPr>
              <a:t>variant record </a:t>
            </a:r>
            <a:r>
              <a:rPr lang="en-US" dirty="0">
                <a:solidFill>
                  <a:schemeClr val="tx1"/>
                </a:solidFill>
              </a:rPr>
              <a:t>is an aggregate data type that is a union of records (i.e., a </a:t>
            </a:r>
            <a:r>
              <a:rPr lang="en-US" dirty="0">
                <a:solidFill>
                  <a:schemeClr val="tx1"/>
                </a:solidFill>
                <a:latin typeface="Courier New" panose="02070309020205020404" pitchFamily="49" charset="0"/>
                <a:cs typeface="Courier New" panose="02070309020205020404" pitchFamily="49" charset="0"/>
              </a:rPr>
              <a:t>union</a:t>
            </a:r>
            <a:r>
              <a:rPr lang="en-US" dirty="0">
                <a:solidFill>
                  <a:schemeClr val="tx1"/>
                </a:solidFill>
              </a:rPr>
              <a:t> of </a:t>
            </a:r>
            <a:r>
              <a:rPr lang="en-US" dirty="0">
                <a:solidFill>
                  <a:schemeClr val="tx1"/>
                </a:solidFill>
                <a:latin typeface="Courier New" panose="02070309020205020404" pitchFamily="49" charset="0"/>
                <a:cs typeface="Courier New" panose="02070309020205020404" pitchFamily="49" charset="0"/>
              </a:rPr>
              <a:t>struct</a:t>
            </a:r>
            <a:r>
              <a:rPr lang="en-US" dirty="0">
                <a:solidFill>
                  <a:schemeClr val="tx1"/>
                </a:solidFill>
              </a:rPr>
              <a:t>s).</a:t>
            </a:r>
          </a:p>
          <a:p>
            <a:r>
              <a:rPr lang="en-US" dirty="0">
                <a:solidFill>
                  <a:schemeClr val="tx1"/>
                </a:solidFill>
              </a:rPr>
              <a:t>It can hold any one of a variety of records.</a:t>
            </a:r>
          </a:p>
          <a:p>
            <a:r>
              <a:rPr lang="en-US" dirty="0">
                <a:solidFill>
                  <a:schemeClr val="tx1"/>
                </a:solidFill>
              </a:rPr>
              <a:t>Each constituent record type is called a </a:t>
            </a:r>
            <a:r>
              <a:rPr lang="en-US" i="1" dirty="0">
                <a:solidFill>
                  <a:schemeClr val="tx1"/>
                </a:solidFill>
              </a:rPr>
              <a:t>variant</a:t>
            </a:r>
            <a:r>
              <a:rPr lang="en-US" dirty="0">
                <a:solidFill>
                  <a:schemeClr val="tx1"/>
                </a:solidFill>
              </a:rPr>
              <a:t> of the union type.</a:t>
            </a:r>
          </a:p>
          <a:p>
            <a:r>
              <a:rPr lang="en-US" dirty="0">
                <a:solidFill>
                  <a:schemeClr val="tx1"/>
                </a:solidFill>
              </a:rPr>
              <a:t>Variant records can also be inductive.</a:t>
            </a:r>
          </a:p>
        </p:txBody>
      </p:sp>
    </p:spTree>
    <p:extLst>
      <p:ext uri="{BB962C8B-B14F-4D97-AF65-F5344CB8AC3E}">
        <p14:creationId xmlns:p14="http://schemas.microsoft.com/office/powerpoint/2010/main" val="190808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itle 2">
            <a:extLst>
              <a:ext uri="{FF2B5EF4-FFF2-40B4-BE49-F238E27FC236}">
                <a16:creationId xmlns:a16="http://schemas.microsoft.com/office/drawing/2014/main" id="{56657429-DB5A-BD42-BBDA-25EABF9B73C9}"/>
              </a:ext>
            </a:extLst>
          </p:cNvPr>
          <p:cNvSpPr>
            <a:spLocks noGrp="1"/>
          </p:cNvSpPr>
          <p:nvPr>
            <p:ph type="title"/>
          </p:nvPr>
        </p:nvSpPr>
        <p:spPr/>
        <p:txBody>
          <a:bodyPr/>
          <a:lstStyle/>
          <a:p>
            <a:r>
              <a:rPr lang="en" sz="2800" dirty="0"/>
              <a:t>Variant Record Example</a:t>
            </a:r>
            <a:endParaRPr lang="en-US" dirty="0"/>
          </a:p>
        </p:txBody>
      </p:sp>
      <p:sp>
        <p:nvSpPr>
          <p:cNvPr id="89" name="Google Shape;89;p18"/>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152396" indent="0">
              <a:buNone/>
            </a:pPr>
            <a:r>
              <a:rPr lang="en-US" dirty="0">
                <a:solidFill>
                  <a:schemeClr val="tx1"/>
                </a:solidFill>
              </a:rPr>
              <a:t>Consider the following EBNF definition of a list:</a:t>
            </a:r>
          </a:p>
          <a:p>
            <a:endParaRPr lang="en-US" dirty="0"/>
          </a:p>
          <a:p>
            <a:pPr marL="152396" indent="0">
              <a:buNone/>
            </a:pPr>
            <a:endParaRPr lang="en-US" dirty="0">
              <a:solidFill>
                <a:schemeClr val="tx1"/>
              </a:solidFill>
            </a:endParaRPr>
          </a:p>
        </p:txBody>
      </p:sp>
      <p:pic>
        <p:nvPicPr>
          <p:cNvPr id="4098" name="Picture 2" descr="The code lines are as follows. Line 1. Left angle bracket, L, right angle bracket, colon, colon equals, left angle bracket, A, right angle bracket. Line 2. Left angle bracket, L, right angle bracket, colon, colon equals, left angle bracket, A, right angle bracket, left angle bracket, L, right angle bracket. Line 3. Left angle bracket, A, right angle bracket, colon, colon equals minus 2 to the power of 31, vertical bar, ellipsis, vertical bar, 2 to the power of 31 minus 1, that is, i n t s." title="A list of three E B N F defini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452" y="2690071"/>
            <a:ext cx="4236755" cy="81893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The code lines are as follows. Line 1. Forward slash, asterisk, a variant record colon a union of structs, asterisk, forward slash. Line 2. Hash, include, left angle bracket, s t d i o period h, right angle bracket. Line 3. Blank. Line 4. i n t main, left parenthesis, right parenthesis, left curly brace. Line 5. Blank. Line 6. type d e f union l list, underscore, tag, left curly brace. Line 7. Blank. Line 8. Forward slash, asterisk, left angle bracket, L, right angle bracket, colon colon equals, left angle bracket, A, right angle bracket, variant, asterisk, forward slash. Line 9. struct a atom, underscore, tag, left curly brace. Line 10. i n t number semicolon. Line 11. Right curly brace, a atom semicolon. Line 12. Blank." title="A list of 12 code lines in C with a variant record for a linked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7429" y="2690071"/>
            <a:ext cx="5374552" cy="259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22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2" name="Title 1">
            <a:extLst>
              <a:ext uri="{FF2B5EF4-FFF2-40B4-BE49-F238E27FC236}">
                <a16:creationId xmlns:a16="http://schemas.microsoft.com/office/drawing/2014/main" id="{E198CDFB-8111-FA4E-96F4-1FF694DF5F83}"/>
              </a:ext>
            </a:extLst>
          </p:cNvPr>
          <p:cNvSpPr>
            <a:spLocks noGrp="1"/>
          </p:cNvSpPr>
          <p:nvPr>
            <p:ph type="title"/>
          </p:nvPr>
        </p:nvSpPr>
        <p:spPr/>
        <p:txBody>
          <a:bodyPr/>
          <a:lstStyle/>
          <a:p>
            <a:r>
              <a:rPr lang="en-US" dirty="0"/>
              <a:t>9.4.1 Variant Records in Haskell</a:t>
            </a:r>
          </a:p>
        </p:txBody>
      </p:sp>
      <p:sp>
        <p:nvSpPr>
          <p:cNvPr id="197" name="Google Shape;197;p33"/>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i="1" dirty="0">
                <a:solidFill>
                  <a:schemeClr val="tx1"/>
                </a:solidFill>
              </a:rPr>
              <a:t>Type systems </a:t>
            </a:r>
            <a:r>
              <a:rPr lang="en-US" dirty="0">
                <a:solidFill>
                  <a:schemeClr val="tx1"/>
                </a:solidFill>
              </a:rPr>
              <a:t>support </a:t>
            </a:r>
            <a:r>
              <a:rPr lang="en-US" i="1" dirty="0">
                <a:solidFill>
                  <a:schemeClr val="tx1"/>
                </a:solidFill>
              </a:rPr>
              <a:t>data abstraction </a:t>
            </a:r>
            <a:r>
              <a:rPr lang="en-US" dirty="0">
                <a:solidFill>
                  <a:schemeClr val="tx1"/>
                </a:solidFill>
              </a:rPr>
              <a:t>and, in particular, the definition of user-defined data types that have the properties and behavior of primitive types.</a:t>
            </a:r>
          </a:p>
          <a:p>
            <a:r>
              <a:rPr lang="en-US" dirty="0">
                <a:solidFill>
                  <a:schemeClr val="tx1"/>
                </a:solidFill>
              </a:rPr>
              <a:t>A </a:t>
            </a:r>
            <a:r>
              <a:rPr lang="en-US" i="1" dirty="0">
                <a:solidFill>
                  <a:schemeClr val="tx1"/>
                </a:solidFill>
              </a:rPr>
              <a:t>type system </a:t>
            </a:r>
            <a:r>
              <a:rPr lang="en-US" dirty="0">
                <a:solidFill>
                  <a:schemeClr val="tx1"/>
                </a:solidFill>
              </a:rPr>
              <a:t>of a programming language includes the mechanism for creating new data types from existing types.</a:t>
            </a:r>
          </a:p>
          <a:p>
            <a:pPr>
              <a:buClr>
                <a:srgbClr val="000000"/>
              </a:buClr>
            </a:pPr>
            <a:r>
              <a:rPr lang="en-US" dirty="0">
                <a:solidFill>
                  <a:schemeClr val="tx1"/>
                </a:solidFill>
              </a:rPr>
              <a:t>ML and Haskell each have a powerful type system.</a:t>
            </a:r>
            <a:endParaRPr sz="1600" dirty="0">
              <a:solidFill>
                <a:srgbClr val="000000"/>
              </a:solidFill>
              <a:latin typeface="Courier New"/>
              <a:ea typeface="Courier New"/>
              <a:cs typeface="Courier New"/>
              <a:sym typeface="Courier New"/>
            </a:endParaRPr>
          </a:p>
          <a:p>
            <a:pPr marL="0" indent="0">
              <a:buNone/>
            </a:pPr>
            <a:endParaRPr sz="1600" dirty="0">
              <a:solidFill>
                <a:srgbClr val="000000"/>
              </a:solidFill>
              <a:latin typeface="Courier New"/>
              <a:ea typeface="Courier New"/>
              <a:cs typeface="Courier New"/>
              <a:sym typeface="Courier New"/>
            </a:endParaRPr>
          </a:p>
        </p:txBody>
      </p:sp>
    </p:spTree>
    <p:extLst>
      <p:ext uri="{BB962C8B-B14F-4D97-AF65-F5344CB8AC3E}">
        <p14:creationId xmlns:p14="http://schemas.microsoft.com/office/powerpoint/2010/main" val="277016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3" name="Title 2">
            <a:extLst>
              <a:ext uri="{FF2B5EF4-FFF2-40B4-BE49-F238E27FC236}">
                <a16:creationId xmlns:a16="http://schemas.microsoft.com/office/drawing/2014/main" id="{147D5DD2-2D4B-0440-B929-643FADB5EEE8}"/>
              </a:ext>
            </a:extLst>
          </p:cNvPr>
          <p:cNvSpPr>
            <a:spLocks noGrp="1"/>
          </p:cNvSpPr>
          <p:nvPr>
            <p:ph type="title"/>
          </p:nvPr>
        </p:nvSpPr>
        <p:spPr/>
        <p:txBody>
          <a:bodyPr/>
          <a:lstStyle/>
          <a:p>
            <a:r>
              <a:rPr lang="en-US" dirty="0"/>
              <a:t>Table 9.1 Support for C/C++ Style structs and unions in ML, Haskell, Python, and Java</a:t>
            </a:r>
          </a:p>
        </p:txBody>
      </p:sp>
      <p:pic>
        <p:nvPicPr>
          <p:cNvPr id="1026" name="Picture 2" descr="The table shows six columns: Data type, C or C plus plus, M L, Haskell, Python, and Java. The row entries are as follows. Row 1: Records, struct, type, type, class, class. Row 2: Unions or variant records, union, data type, data, class, class.&#10;" title="The expressions in different languages for two data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534" y="1514197"/>
            <a:ext cx="10245949" cy="1327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86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743DD2-127C-8848-9434-828AB79ED9A5}"/>
              </a:ext>
            </a:extLst>
          </p:cNvPr>
          <p:cNvSpPr>
            <a:spLocks noGrp="1"/>
          </p:cNvSpPr>
          <p:nvPr>
            <p:ph type="title"/>
          </p:nvPr>
        </p:nvSpPr>
        <p:spPr/>
        <p:txBody>
          <a:bodyPr/>
          <a:lstStyle/>
          <a:p>
            <a:r>
              <a:rPr lang="en-US" dirty="0"/>
              <a:t>9.4.2 Variant Records in Scheme:</a:t>
            </a:r>
            <a:br>
              <a:rPr lang="en-US" dirty="0"/>
            </a:br>
            <a:r>
              <a:rPr lang="en-US" dirty="0">
                <a:latin typeface="Courier New" panose="02070309020205020404" pitchFamily="49" charset="0"/>
                <a:cs typeface="Courier New" panose="02070309020205020404" pitchFamily="49" charset="0"/>
              </a:rPr>
              <a:t>(define-datatype ...)</a:t>
            </a:r>
            <a:r>
              <a:rPr lang="en-US" dirty="0"/>
              <a:t> and </a:t>
            </a:r>
            <a:r>
              <a:rPr lang="en-US" dirty="0">
                <a:latin typeface="Courier New" panose="02070309020205020404" pitchFamily="49" charset="0"/>
                <a:cs typeface="Courier New" panose="02070309020205020404" pitchFamily="49" charset="0"/>
              </a:rPr>
              <a:t>(cases ...)</a:t>
            </a:r>
            <a:endParaRPr lang="en-US" dirty="0"/>
          </a:p>
        </p:txBody>
      </p:sp>
      <p:sp>
        <p:nvSpPr>
          <p:cNvPr id="3" name="Text Placeholder 2">
            <a:extLst>
              <a:ext uri="{FF2B5EF4-FFF2-40B4-BE49-F238E27FC236}">
                <a16:creationId xmlns:a16="http://schemas.microsoft.com/office/drawing/2014/main" id="{3A7CDBB5-95DA-1840-A1B0-47EBF45CEE8B}"/>
              </a:ext>
            </a:extLst>
          </p:cNvPr>
          <p:cNvSpPr>
            <a:spLocks noGrp="1"/>
          </p:cNvSpPr>
          <p:nvPr>
            <p:ph idx="1"/>
          </p:nvPr>
        </p:nvSpPr>
        <p:spPr/>
        <p:txBody>
          <a:bodyPr/>
          <a:lstStyle/>
          <a:p>
            <a:r>
              <a:rPr lang="en-US" dirty="0">
                <a:solidFill>
                  <a:schemeClr val="tx1"/>
                </a:solidFill>
              </a:rPr>
              <a:t>Unlike ML and Haskell, Scheme does not have built-in support for defining and manipulating variant records, so we need a tool for these tasks in Scheme.</a:t>
            </a:r>
          </a:p>
          <a:p>
            <a:r>
              <a:rPr lang="en-US" dirty="0">
                <a:solidFill>
                  <a:schemeClr val="tx1"/>
                </a:solidFill>
              </a:rPr>
              <a:t>The </a:t>
            </a:r>
            <a:r>
              <a:rPr lang="en-US" dirty="0">
                <a:solidFill>
                  <a:schemeClr val="tx1"/>
                </a:solidFill>
                <a:latin typeface="Courier New" panose="02070309020205020404" pitchFamily="49" charset="0"/>
                <a:cs typeface="Courier New" panose="02070309020205020404" pitchFamily="49" charset="0"/>
              </a:rPr>
              <a:t>(define-datatype ...) </a:t>
            </a:r>
            <a:r>
              <a:rPr lang="en-US" dirty="0">
                <a:solidFill>
                  <a:schemeClr val="tx1"/>
                </a:solidFill>
              </a:rPr>
              <a:t>and </a:t>
            </a:r>
            <a:r>
              <a:rPr lang="en-US" dirty="0">
                <a:solidFill>
                  <a:schemeClr val="tx1"/>
                </a:solidFill>
                <a:latin typeface="Courier New" panose="02070309020205020404" pitchFamily="49" charset="0"/>
                <a:cs typeface="Courier New" panose="02070309020205020404" pitchFamily="49" charset="0"/>
              </a:rPr>
              <a:t>(cases ...) </a:t>
            </a:r>
            <a:r>
              <a:rPr lang="en-US" dirty="0">
                <a:solidFill>
                  <a:schemeClr val="tx1"/>
                </a:solidFill>
              </a:rPr>
              <a:t>extensions to Racket Scheme created by Friedman, Wand, and Haynes (2001) provide support for constructing and deconstructing respectively, variant records in Scheme.</a:t>
            </a:r>
          </a:p>
        </p:txBody>
      </p:sp>
    </p:spTree>
    <p:extLst>
      <p:ext uri="{BB962C8B-B14F-4D97-AF65-F5344CB8AC3E}">
        <p14:creationId xmlns:p14="http://schemas.microsoft.com/office/powerpoint/2010/main" val="20948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E97348-26F6-9640-82EA-4B029A98170B}"/>
              </a:ext>
            </a:extLst>
          </p:cNvPr>
          <p:cNvSpPr>
            <a:spLocks noGrp="1"/>
          </p:cNvSpPr>
          <p:nvPr>
            <p:ph type="title"/>
          </p:nvPr>
        </p:nvSpPr>
        <p:spPr/>
        <p:txBody>
          <a:bodyPr/>
          <a:lstStyle/>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(define-datatype ...)</a:t>
            </a:r>
            <a:br>
              <a:rPr lang="en-US" dirty="0"/>
            </a:br>
            <a:endParaRPr lang="en-US" dirty="0"/>
          </a:p>
        </p:txBody>
      </p:sp>
      <p:sp>
        <p:nvSpPr>
          <p:cNvPr id="3" name="Text Placeholder 2">
            <a:extLst>
              <a:ext uri="{FF2B5EF4-FFF2-40B4-BE49-F238E27FC236}">
                <a16:creationId xmlns:a16="http://schemas.microsoft.com/office/drawing/2014/main" id="{3A7CDBB5-95DA-1840-A1B0-47EBF45CEE8B}"/>
              </a:ext>
            </a:extLst>
          </p:cNvPr>
          <p:cNvSpPr>
            <a:spLocks noGrp="1"/>
          </p:cNvSpPr>
          <p:nvPr>
            <p:ph idx="1"/>
          </p:nvPr>
        </p:nvSpPr>
        <p:spPr/>
        <p:txBody>
          <a:bodyPr/>
          <a:lstStyle/>
          <a:p>
            <a:pPr>
              <a:buClr>
                <a:srgbClr val="000000"/>
              </a:buClr>
            </a:pPr>
            <a:r>
              <a:rPr lang="en-US" dirty="0">
                <a:solidFill>
                  <a:schemeClr val="tx1"/>
                </a:solidFill>
                <a:latin typeface="+mn-lt"/>
                <a:cs typeface="Courier New" panose="02070309020205020404" pitchFamily="49" charset="0"/>
              </a:rPr>
              <a:t>The</a:t>
            </a:r>
            <a:r>
              <a:rPr lang="en-US" dirty="0">
                <a:solidFill>
                  <a:schemeClr val="tx1"/>
                </a:solidFill>
                <a:latin typeface="Courier New" panose="02070309020205020404" pitchFamily="49" charset="0"/>
                <a:cs typeface="Courier New" panose="02070309020205020404" pitchFamily="49" charset="0"/>
              </a:rPr>
              <a:t>(define-datatype ...) </a:t>
            </a:r>
            <a:r>
              <a:rPr lang="en-US" dirty="0">
                <a:solidFill>
                  <a:schemeClr val="tx1"/>
                </a:solidFill>
              </a:rPr>
              <a:t>form defines variant records.</a:t>
            </a:r>
          </a:p>
          <a:p>
            <a:pPr marL="152396" indent="0">
              <a:buClr>
                <a:srgbClr val="000000"/>
              </a:buClr>
              <a:buNone/>
            </a:pPr>
            <a:endParaRPr lang="en-US" dirty="0">
              <a:solidFill>
                <a:srgbClr val="000000"/>
              </a:solidFill>
            </a:endParaRPr>
          </a:p>
          <a:p>
            <a:pPr marL="152396" indent="0">
              <a:buNone/>
            </a:pPr>
            <a:r>
              <a:rPr lang="en-US" i="1" dirty="0">
                <a:solidFill>
                  <a:schemeClr val="tx1"/>
                </a:solidFill>
              </a:rPr>
              <a:t>Syntax</a:t>
            </a:r>
            <a:r>
              <a:rPr lang="en-US" dirty="0">
                <a:solidFill>
                  <a:schemeClr val="tx1"/>
                </a:solidFill>
              </a:rPr>
              <a:t>:</a:t>
            </a:r>
          </a:p>
          <a:p>
            <a:pPr marL="152396" indent="0">
              <a:buNone/>
            </a:pPr>
            <a:endParaRPr lang="en-US" dirty="0">
              <a:solidFill>
                <a:srgbClr val="000000"/>
              </a:solidFill>
            </a:endParaRPr>
          </a:p>
          <a:p>
            <a:r>
              <a:rPr lang="en-US" dirty="0">
                <a:solidFill>
                  <a:schemeClr val="tx1"/>
                </a:solidFill>
              </a:rPr>
              <a:t>A new function called a </a:t>
            </a:r>
            <a:r>
              <a:rPr lang="en-US" i="1" dirty="0">
                <a:solidFill>
                  <a:schemeClr val="tx1"/>
                </a:solidFill>
              </a:rPr>
              <a:t>constructor</a:t>
            </a:r>
            <a:r>
              <a:rPr lang="en-US" dirty="0">
                <a:solidFill>
                  <a:schemeClr val="tx1"/>
                </a:solidFill>
              </a:rPr>
              <a:t> is automatically created for each variant to construct data values belonging to that variant.</a:t>
            </a:r>
          </a:p>
          <a:p>
            <a:pPr lvl="0">
              <a:buClr>
                <a:srgbClr val="000000"/>
              </a:buClr>
            </a:pPr>
            <a:r>
              <a:rPr lang="en-US" dirty="0"/>
              <a:t>Data types can be mutually-recursive (e.g., recall grammar for S-expressions)</a:t>
            </a:r>
          </a:p>
        </p:txBody>
      </p:sp>
      <p:pic>
        <p:nvPicPr>
          <p:cNvPr id="5122" name="Picture 2" descr="The code lines are as follows. Line 1. Left parenthesis, define hyphen data type, left angle bracket, type hyphen name, right angle bracket, left angle bracket, type hyphen predicate hyphen name, right angle bracket. Line 2. Left curly brace, left parenthesis, left angle bracket, variant hyphen name, right angle bracket, left curly brace, left parenthesis, left angle bracket, field name, right angle bracket, left angle bracket, predicate, right angle bracket, right parenthesis, right curly brace, asterisk, right parenthesis, right curly brace, plus, right parenthesis." title="A syntax in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203" y="2955428"/>
            <a:ext cx="6699576" cy="53072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The code lines are as follows. Line 1. Hash, lang e o p l. Line 2. Left parenthesis, define hyphen datatype l list l list, Question mark. Line 3. Left parenthesis, a atom. Line 4. Left parenthesis, a atom, underscore, tag number, Question mark, right parenthesis, right parenthesis. Line 5. Left parenthesis, a atom, underscore, l list. Line 6. Left parenthesis, a atom, underscore, tag number, Question mark, right parenthesis. Line 7. Left parenthesis, next l list, Question mark, right parenthesis, right parenthesis, right parenthesis." title="A set of seven code lines that is a data type definition of a list of integ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779" y="1769744"/>
            <a:ext cx="2915621" cy="129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CB58-6F81-BC46-9389-F09A8346F69B}"/>
              </a:ext>
            </a:extLst>
          </p:cNvPr>
          <p:cNvSpPr>
            <a:spLocks noGrp="1"/>
          </p:cNvSpPr>
          <p:nvPr>
            <p:ph type="title"/>
          </p:nvPr>
        </p:nvSpPr>
        <p:spPr/>
        <p:txBody>
          <a:bodyPr/>
          <a:lstStyle/>
          <a:p>
            <a:r>
              <a:rPr lang="en-US" dirty="0"/>
              <a:t>A List of Integers </a:t>
            </a:r>
            <a:r>
              <a:rPr lang="en-US" sz="2000" dirty="0"/>
              <a:t>(1 of 2)</a:t>
            </a:r>
          </a:p>
        </p:txBody>
      </p:sp>
      <p:sp>
        <p:nvSpPr>
          <p:cNvPr id="3" name="Text Placeholder 2">
            <a:extLst>
              <a:ext uri="{FF2B5EF4-FFF2-40B4-BE49-F238E27FC236}">
                <a16:creationId xmlns:a16="http://schemas.microsoft.com/office/drawing/2014/main" id="{5FE1A8CA-1FE8-5F4E-841D-035070F60F60}"/>
              </a:ext>
            </a:extLst>
          </p:cNvPr>
          <p:cNvSpPr>
            <a:spLocks noGrp="1"/>
          </p:cNvSpPr>
          <p:nvPr>
            <p:ph idx="1"/>
          </p:nvPr>
        </p:nvSpPr>
        <p:spPr/>
        <p:txBody>
          <a:bodyPr/>
          <a:lstStyle/>
          <a:p>
            <a:pPr marL="152396" indent="0">
              <a:buNone/>
            </a:pPr>
            <a:r>
              <a:rPr lang="en-US" dirty="0">
                <a:solidFill>
                  <a:schemeClr val="tx1"/>
                </a:solidFill>
              </a:rPr>
              <a:t>This definition automatically creates a linked list variant record and an </a:t>
            </a:r>
            <a:r>
              <a:rPr lang="en-US" i="1" dirty="0">
                <a:solidFill>
                  <a:schemeClr val="tx1"/>
                </a:solidFill>
              </a:rPr>
              <a:t>implementation</a:t>
            </a:r>
            <a:r>
              <a:rPr lang="en-US" dirty="0">
                <a:solidFill>
                  <a:schemeClr val="tx1"/>
                </a:solidFill>
              </a:rPr>
              <a:t> of the following </a:t>
            </a:r>
            <a:r>
              <a:rPr lang="en-US" i="1" dirty="0">
                <a:solidFill>
                  <a:schemeClr val="tx1"/>
                </a:solidFill>
              </a:rPr>
              <a:t>interface</a:t>
            </a:r>
            <a:r>
              <a:rPr lang="en-US" dirty="0">
                <a:solidFill>
                  <a:schemeClr val="tx1"/>
                </a:solidFill>
              </a:rPr>
              <a:t>:</a:t>
            </a:r>
          </a:p>
          <a:p>
            <a:pPr marL="495296" indent="-342900"/>
            <a:r>
              <a:rPr lang="en-US" dirty="0"/>
              <a:t>A</a:t>
            </a:r>
            <a:r>
              <a:rPr lang="en-US" dirty="0">
                <a:solidFill>
                  <a:schemeClr val="tx1"/>
                </a:solidFill>
              </a:rPr>
              <a:t> unary function </a:t>
            </a:r>
            <a:r>
              <a:rPr lang="en-US" dirty="0" err="1">
                <a:solidFill>
                  <a:schemeClr val="tx1"/>
                </a:solidFill>
                <a:latin typeface="Courier New" panose="02070309020205020404" pitchFamily="49" charset="0"/>
                <a:cs typeface="Courier New" panose="02070309020205020404" pitchFamily="49" charset="0"/>
              </a:rPr>
              <a:t>aatom</a:t>
            </a:r>
            <a:r>
              <a:rPr lang="en-US" dirty="0">
                <a:solidFill>
                  <a:schemeClr val="tx1"/>
                </a:solidFill>
              </a:rPr>
              <a:t>, which creates an atom node</a:t>
            </a:r>
          </a:p>
          <a:p>
            <a:pPr marL="495296" indent="-342900"/>
            <a:r>
              <a:rPr lang="en-US" dirty="0"/>
              <a:t>A</a:t>
            </a:r>
            <a:r>
              <a:rPr lang="en-US" dirty="0">
                <a:solidFill>
                  <a:schemeClr val="tx1"/>
                </a:solidFill>
              </a:rPr>
              <a:t> binary function </a:t>
            </a:r>
            <a:r>
              <a:rPr lang="en-US" dirty="0" err="1">
                <a:solidFill>
                  <a:schemeClr val="tx1"/>
                </a:solidFill>
                <a:latin typeface="Courier New" panose="02070309020205020404" pitchFamily="49" charset="0"/>
                <a:cs typeface="Courier New" panose="02070309020205020404" pitchFamily="49" charset="0"/>
              </a:rPr>
              <a:t>aatom_llist</a:t>
            </a:r>
            <a:r>
              <a:rPr lang="en-US" dirty="0">
                <a:solidFill>
                  <a:schemeClr val="tx1"/>
                </a:solidFill>
              </a:rPr>
              <a:t>, which creates an atom list node</a:t>
            </a:r>
          </a:p>
          <a:p>
            <a:pPr marL="495296" indent="-342900"/>
            <a:r>
              <a:rPr lang="en-US" dirty="0"/>
              <a:t>A</a:t>
            </a:r>
            <a:r>
              <a:rPr lang="en-US" dirty="0">
                <a:solidFill>
                  <a:schemeClr val="tx1"/>
                </a:solidFill>
              </a:rPr>
              <a:t> binary predicate </a:t>
            </a:r>
            <a:r>
              <a:rPr lang="en-US" dirty="0" err="1">
                <a:solidFill>
                  <a:schemeClr val="tx1"/>
                </a:solidFill>
                <a:latin typeface="Courier New" panose="02070309020205020404" pitchFamily="49" charset="0"/>
                <a:cs typeface="Courier New" panose="02070309020205020404" pitchFamily="49" charset="0"/>
              </a:rPr>
              <a:t>llist</a:t>
            </a:r>
            <a:r>
              <a:rPr lang="en-US"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069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4BAA-ECE3-8044-9C88-CE7CBB55FB70}"/>
              </a:ext>
            </a:extLst>
          </p:cNvPr>
          <p:cNvSpPr>
            <a:spLocks noGrp="1"/>
          </p:cNvSpPr>
          <p:nvPr>
            <p:ph type="title"/>
          </p:nvPr>
        </p:nvSpPr>
        <p:spPr/>
        <p:txBody>
          <a:bodyPr/>
          <a:lstStyle/>
          <a:p>
            <a:pPr lvl="0"/>
            <a:r>
              <a:rPr lang="en-US" b="1" dirty="0"/>
              <a:t>Chapter 9: Type Systems and Data Abstraction</a:t>
            </a:r>
          </a:p>
        </p:txBody>
      </p:sp>
      <p:sp>
        <p:nvSpPr>
          <p:cNvPr id="3" name="Content Placeholder 2">
            <a:extLst>
              <a:ext uri="{FF2B5EF4-FFF2-40B4-BE49-F238E27FC236}">
                <a16:creationId xmlns:a16="http://schemas.microsoft.com/office/drawing/2014/main" id="{B0A87C0E-C929-6145-9805-F058E2C23A70}"/>
              </a:ext>
            </a:extLst>
          </p:cNvPr>
          <p:cNvSpPr>
            <a:spLocks noGrp="1"/>
          </p:cNvSpPr>
          <p:nvPr>
            <p:ph idx="1"/>
          </p:nvPr>
        </p:nvSpPr>
        <p:spPr/>
        <p:txBody>
          <a:bodyPr>
            <a:normAutofit/>
          </a:bodyPr>
          <a:lstStyle/>
          <a:p>
            <a:pPr marL="152396" indent="0">
              <a:buNone/>
            </a:pPr>
            <a:r>
              <a:rPr lang="en-US" i="1" dirty="0">
                <a:solidFill>
                  <a:schemeClr val="tx1"/>
                </a:solidFill>
              </a:rPr>
              <a:t>Reimplementing [familiar] algorithms and data structures in a significantly different language often is an aid to understanding of basic data structure and algorithm concepts.</a:t>
            </a:r>
          </a:p>
          <a:p>
            <a:pPr marL="152396" indent="0" algn="r">
              <a:buNone/>
            </a:pPr>
            <a:r>
              <a:rPr lang="en-US" dirty="0">
                <a:solidFill>
                  <a:schemeClr val="tx1"/>
                </a:solidFill>
              </a:rPr>
              <a:t>—Jeffrey D. Ullman, Elements of ML Programming (1997)</a:t>
            </a:r>
          </a:p>
          <a:p>
            <a:pPr marL="152396" indent="0">
              <a:buNone/>
            </a:pPr>
            <a:endParaRPr lang="en-US" dirty="0"/>
          </a:p>
        </p:txBody>
      </p:sp>
      <p:sp>
        <p:nvSpPr>
          <p:cNvPr id="4" name="TextBox 3">
            <a:extLst>
              <a:ext uri="{FF2B5EF4-FFF2-40B4-BE49-F238E27FC236}">
                <a16:creationId xmlns:a16="http://schemas.microsoft.com/office/drawing/2014/main" id="{1AE54D6B-93D6-2944-A1E0-891A011A8800}"/>
              </a:ext>
            </a:extLst>
          </p:cNvPr>
          <p:cNvSpPr txBox="1"/>
          <p:nvPr/>
        </p:nvSpPr>
        <p:spPr>
          <a:xfrm>
            <a:off x="838201" y="5020792"/>
            <a:ext cx="10515601" cy="76944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Type systems support data abstraction and, in particular, the definition of user-defined data types that have the properties and behavior of primitive types.</a:t>
            </a:r>
          </a:p>
        </p:txBody>
      </p:sp>
    </p:spTree>
    <p:extLst>
      <p:ext uri="{BB962C8B-B14F-4D97-AF65-F5344CB8AC3E}">
        <p14:creationId xmlns:p14="http://schemas.microsoft.com/office/powerpoint/2010/main" val="416064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A6A7F2-4061-E449-B279-971CC7AD2A2B}"/>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(cases ...)</a:t>
            </a:r>
            <a:endParaRPr lang="en-US" dirty="0"/>
          </a:p>
        </p:txBody>
      </p:sp>
      <p:sp>
        <p:nvSpPr>
          <p:cNvPr id="3" name="Text Placeholder 2">
            <a:extLst>
              <a:ext uri="{FF2B5EF4-FFF2-40B4-BE49-F238E27FC236}">
                <a16:creationId xmlns:a16="http://schemas.microsoft.com/office/drawing/2014/main" id="{3A7CDBB5-95DA-1840-A1B0-47EBF45CEE8B}"/>
              </a:ext>
            </a:extLst>
          </p:cNvPr>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(cases ...) </a:t>
            </a:r>
            <a:r>
              <a:rPr lang="en-US" dirty="0"/>
              <a:t>form, in the EOPL extension to Racket Scheme, provides support for decomposing and manipulating the constituent parts of a variant record created with the constructors automatically generated with the</a:t>
            </a:r>
            <a:r>
              <a:rPr lang="en-US" dirty="0">
                <a:latin typeface="Courier New" panose="02070309020205020404" pitchFamily="49" charset="0"/>
                <a:cs typeface="Courier New" panose="02070309020205020404" pitchFamily="49" charset="0"/>
              </a:rPr>
              <a:t>(define-datatype ...) </a:t>
            </a:r>
            <a:r>
              <a:rPr lang="en-US" dirty="0"/>
              <a:t>form.</a:t>
            </a:r>
            <a:endParaRPr lang="en-US" dirty="0">
              <a:latin typeface="Courier New"/>
              <a:ea typeface="Courier New"/>
              <a:cs typeface="Courier New"/>
              <a:sym typeface="Courier New"/>
            </a:endParaRPr>
          </a:p>
          <a:p>
            <a:pPr marL="152396" indent="0">
              <a:buNone/>
            </a:pPr>
            <a:r>
              <a:rPr lang="en-US" i="1" dirty="0"/>
              <a:t>Syntax</a:t>
            </a:r>
            <a:r>
              <a:rPr lang="en-US" dirty="0"/>
              <a:t>:</a:t>
            </a:r>
          </a:p>
          <a:p>
            <a:pPr marL="152396" indent="0">
              <a:buNone/>
            </a:pPr>
            <a:endParaRPr lang="en-US" dirty="0">
              <a:latin typeface="Courier New"/>
              <a:ea typeface="Courier New"/>
              <a:cs typeface="Courier New"/>
              <a:sym typeface="Courier New"/>
            </a:endParaRPr>
          </a:p>
          <a:p>
            <a:pPr marL="152396" indent="0">
              <a:buNone/>
            </a:pPr>
            <a:endParaRPr lang="en-US" dirty="0">
              <a:latin typeface="Courier New"/>
              <a:ea typeface="Courier New"/>
              <a:cs typeface="Courier New"/>
              <a:sym typeface="Courier New"/>
            </a:endParaRPr>
          </a:p>
          <a:p>
            <a:r>
              <a:rPr lang="en-US" dirty="0">
                <a:latin typeface="Courier New"/>
                <a:ea typeface="Courier New"/>
                <a:cs typeface="Courier New"/>
                <a:sym typeface="Courier New"/>
              </a:rPr>
              <a:t>(cases ...)</a:t>
            </a:r>
            <a:r>
              <a:rPr lang="en-US" dirty="0"/>
              <a:t> provides a convenient way to manipulate data types created with </a:t>
            </a:r>
            <a:r>
              <a:rPr lang="en-US" dirty="0">
                <a:latin typeface="Courier New"/>
                <a:ea typeface="Courier New"/>
                <a:cs typeface="Courier New"/>
                <a:sym typeface="Courier New"/>
              </a:rPr>
              <a:t>(define-datatype ...)</a:t>
            </a:r>
          </a:p>
          <a:p>
            <a:pPr lvl="0">
              <a:buClr>
                <a:srgbClr val="000000"/>
              </a:buClr>
            </a:pPr>
            <a:r>
              <a:rPr lang="en-US" dirty="0"/>
              <a:t>Can think of </a:t>
            </a:r>
            <a:r>
              <a:rPr lang="en-US" dirty="0">
                <a:latin typeface="Courier New"/>
                <a:ea typeface="Courier New"/>
                <a:cs typeface="Courier New"/>
                <a:sym typeface="Courier New"/>
              </a:rPr>
              <a:t>(cases ...)</a:t>
            </a:r>
            <a:r>
              <a:rPr lang="en-US" dirty="0"/>
              <a:t> as pattern matching (values bound to symbols)</a:t>
            </a:r>
          </a:p>
          <a:p>
            <a:endParaRPr lang="en-US" dirty="0"/>
          </a:p>
        </p:txBody>
      </p:sp>
      <p:pic>
        <p:nvPicPr>
          <p:cNvPr id="6147" name="Picture 3" descr="The code lines are as follows. Line 1. Left parenthesis, cases, left angle bracket, type hyphen name, right angle bracket, left angle bracket, expression, right angle bracket. Line 2. Left curly brace, left parenthesis, left angle bracket, variant hyphen name, right angle bracket, left parenthesis, left curly brace, left angle bracket, field hyphen name, right angle bracket, left curly brace, asterisk, right parenthesis, left angle bracket, consequent, right angle bracket, right parenthesis, right curly brace, asterisk. Line 3. Left parenthesis, else, left angle bracket, default, right angle bracket, right parenthesis, right parenthesis. " title="A syntax in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448" y="3515043"/>
            <a:ext cx="7858952" cy="96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19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CB58-6F81-BC46-9389-F09A8346F69B}"/>
              </a:ext>
            </a:extLst>
          </p:cNvPr>
          <p:cNvSpPr>
            <a:spLocks noGrp="1"/>
          </p:cNvSpPr>
          <p:nvPr>
            <p:ph type="title"/>
          </p:nvPr>
        </p:nvSpPr>
        <p:spPr/>
        <p:txBody>
          <a:bodyPr/>
          <a:lstStyle/>
          <a:p>
            <a:r>
              <a:rPr lang="en-US" dirty="0"/>
              <a:t>A List of Integers </a:t>
            </a:r>
            <a:r>
              <a:rPr lang="en-US" sz="2000" dirty="0"/>
              <a:t>(2 of 2)</a:t>
            </a:r>
          </a:p>
        </p:txBody>
      </p:sp>
      <p:sp>
        <p:nvSpPr>
          <p:cNvPr id="3" name="Text Placeholder 2">
            <a:extLst>
              <a:ext uri="{FF2B5EF4-FFF2-40B4-BE49-F238E27FC236}">
                <a16:creationId xmlns:a16="http://schemas.microsoft.com/office/drawing/2014/main" id="{5FE1A8CA-1FE8-5F4E-841D-035070F60F60}"/>
              </a:ext>
            </a:extLst>
          </p:cNvPr>
          <p:cNvSpPr>
            <a:spLocks noGrp="1"/>
          </p:cNvSpPr>
          <p:nvPr>
            <p:ph idx="1"/>
          </p:nvPr>
        </p:nvSpPr>
        <p:spPr>
          <a:xfrm>
            <a:off x="925830" y="1490871"/>
            <a:ext cx="10287000" cy="1002090"/>
          </a:xfrm>
        </p:spPr>
        <p:txBody>
          <a:bodyPr/>
          <a:lstStyle/>
          <a:p>
            <a:pPr marL="152396" indent="0">
              <a:buNone/>
            </a:pPr>
            <a:r>
              <a:rPr lang="en-US" dirty="0">
                <a:solidFill>
                  <a:schemeClr val="tx1"/>
                </a:solidFill>
              </a:rPr>
              <a:t>The following function accepts a value of type </a:t>
            </a:r>
            <a:r>
              <a:rPr lang="en-US" dirty="0" err="1">
                <a:solidFill>
                  <a:schemeClr val="tx1"/>
                </a:solidFill>
                <a:latin typeface="Courier New" panose="02070309020205020404" pitchFamily="49" charset="0"/>
                <a:cs typeface="Courier New" panose="02070309020205020404" pitchFamily="49" charset="0"/>
              </a:rPr>
              <a:t>llist</a:t>
            </a:r>
            <a:r>
              <a:rPr lang="en-US" dirty="0">
                <a:solidFill>
                  <a:schemeClr val="tx1"/>
                </a:solidFill>
              </a:rPr>
              <a:t> as an argument and manipulates its fields with the </a:t>
            </a:r>
            <a:r>
              <a:rPr lang="en-US" dirty="0">
                <a:solidFill>
                  <a:schemeClr val="tx1"/>
                </a:solidFill>
                <a:latin typeface="Courier New" panose="02070309020205020404" pitchFamily="49" charset="0"/>
                <a:cs typeface="Courier New" panose="02070309020205020404" pitchFamily="49" charset="0"/>
              </a:rPr>
              <a:t>cases</a:t>
            </a:r>
            <a:r>
              <a:rPr lang="en-US" dirty="0">
                <a:solidFill>
                  <a:schemeClr val="tx1"/>
                </a:solidFill>
              </a:rPr>
              <a:t> form to sum its nodes:</a:t>
            </a:r>
          </a:p>
          <a:p>
            <a:pPr marL="152396" indent="0">
              <a:buNone/>
            </a:pPr>
            <a:endParaRPr lang="en-US" dirty="0"/>
          </a:p>
        </p:txBody>
      </p:sp>
      <p:pic>
        <p:nvPicPr>
          <p:cNvPr id="7170" name="Picture 2" descr="The code lines are as follows. Line 1. Left parenthesis, define l list, underscore, sum. Line 2. Left parenthesis, lambda, left parenthesis, l l, right parenthesis. Line 3. Left parenthesis, cases l list l l. Line 4. Left parenthesis, a atom, left parenthesis, a atom, underscore, tag, right parenthesis, a atom, underscore, tag, right parenthesis. Line 5. Left parenthesis, a atom, underscore, l list, left parenthesis, a atom, underscore, tag next, right parenthesis. Line 6. Left parenthesis, plus a atom, underscore, tag, left parenthesis, l list, underscore, sum next, right parenthesis, right parenthesis, right parenthesis, right parenthesis, right parenthesis, right parenthesis. Line 7. Greater than, left parenthesis, l list, underscore, sum our a atom, right parenthesis. " title="A set of seven code 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285" y="2491423"/>
            <a:ext cx="6504305" cy="1823289"/>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The code lines are as follows. Line 1. 3. Line 2. Greater than, left parenthesis, l list, underscore, sum our a atom, underscore, l list, right parenthesis. Line 3. 5. Line 4. Greater than, left parenthesis, l list, underscore, sum our l list, right parenthesis. Line 5. 6." title="A list of five code l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285" y="4589464"/>
            <a:ext cx="3252152" cy="10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8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2" name="Title 1">
            <a:extLst>
              <a:ext uri="{FF2B5EF4-FFF2-40B4-BE49-F238E27FC236}">
                <a16:creationId xmlns:a16="http://schemas.microsoft.com/office/drawing/2014/main" id="{E7A075FD-AA7D-9542-96A9-93C5E4C0BC1A}"/>
              </a:ext>
            </a:extLst>
          </p:cNvPr>
          <p:cNvSpPr>
            <a:spLocks noGrp="1"/>
          </p:cNvSpPr>
          <p:nvPr>
            <p:ph type="title"/>
          </p:nvPr>
        </p:nvSpPr>
        <p:spPr/>
        <p:txBody>
          <a:bodyPr/>
          <a:lstStyle/>
          <a:p>
            <a:r>
              <a:rPr lang="en-US" sz="2400" dirty="0"/>
              <a:t>Table 9.2 Support for Composition (Definition) and Decomposition (Manipulation) of Variant Records in a Variety of Programming Languages</a:t>
            </a:r>
          </a:p>
        </p:txBody>
      </p:sp>
      <p:pic>
        <p:nvPicPr>
          <p:cNvPr id="2050" name="Picture 2" descr="The table shows three columns: Language, composition, and decomposition. The row entries are as follows. Row 1: C; union of s t r u c ts with flag; switch, left parenthesis, ellipsis, right parenthesis, left curly brace, case ellipsis, right curly brace. Row 2: C plus plus; union of s t r u c ts with flag; switch, left parenthesis, ellipsis, right parenthesis, left curly brace, case ellipsis, right curly brace. Row 3: Java; class with flag; switch, left parenthesis, ellipsis, right parenthesis, left curly brace, case ellipsis, right curly brace. Row 4: Python; class with flag; if, e l i f, else. Row 5: M L; data type; pattern-directed invocation. Row 6: Haskell; data; pattern-directed invocation. Row 7: Racket Scheme; define-data type form; cases form.&#10;" title="A table listing the composition and decomposition of different languag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959" y="1556260"/>
            <a:ext cx="10020081" cy="301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61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dirty="0"/>
              <a:t>9.2 Aggregate Data Types</a:t>
            </a:r>
          </a:p>
          <a:p>
            <a:pPr>
              <a:spcBef>
                <a:spcPts val="1200"/>
              </a:spcBef>
            </a:pPr>
            <a:r>
              <a:rPr lang="en-US" dirty="0"/>
              <a:t>9.3 Inductive Data Types</a:t>
            </a:r>
          </a:p>
          <a:p>
            <a:pPr>
              <a:spcBef>
                <a:spcPts val="1200"/>
              </a:spcBef>
            </a:pPr>
            <a:r>
              <a:rPr lang="en-US" dirty="0"/>
              <a:t>9.4 Variant Records</a:t>
            </a:r>
          </a:p>
          <a:p>
            <a:pPr>
              <a:spcBef>
                <a:spcPts val="1200"/>
              </a:spcBef>
            </a:pPr>
            <a:r>
              <a:rPr lang="en-US" b="1" dirty="0"/>
              <a:t>9.5 Abstract Syntax</a:t>
            </a:r>
          </a:p>
          <a:p>
            <a:pPr>
              <a:spcBef>
                <a:spcPts val="1200"/>
              </a:spcBef>
            </a:pPr>
            <a:r>
              <a:rPr lang="en-US" dirty="0"/>
              <a:t>9.6 Abstract-Syntax Tree for Camille</a:t>
            </a:r>
          </a:p>
          <a:p>
            <a:pPr>
              <a:spcBef>
                <a:spcPts val="1200"/>
              </a:spcBef>
            </a:pPr>
            <a:r>
              <a:rPr lang="en-US" dirty="0"/>
              <a:t>9.7 Data Abstraction</a:t>
            </a:r>
          </a:p>
          <a:p>
            <a:pPr>
              <a:spcBef>
                <a:spcPts val="1200"/>
              </a:spcBef>
            </a:pPr>
            <a:r>
              <a:rPr lang="en-US" dirty="0"/>
              <a:t>9.8 Case Study: Environments</a:t>
            </a:r>
          </a:p>
          <a:p>
            <a:pPr>
              <a:spcBef>
                <a:spcPts val="1200"/>
              </a:spcBef>
            </a:pPr>
            <a:r>
              <a:rPr lang="en-US" dirty="0"/>
              <a:t>9.9 ML and Haskell: Summaries, Comparison, Applications, and Analysis</a:t>
            </a:r>
          </a:p>
          <a:p>
            <a:pPr>
              <a:spcBef>
                <a:spcPts val="1200"/>
              </a:spcBef>
            </a:pPr>
            <a:r>
              <a:rPr lang="en-US" dirty="0"/>
              <a:t>9.10 Thematic Takeaways</a:t>
            </a:r>
          </a:p>
        </p:txBody>
      </p:sp>
    </p:spTree>
    <p:extLst>
      <p:ext uri="{BB962C8B-B14F-4D97-AF65-F5344CB8AC3E}">
        <p14:creationId xmlns:p14="http://schemas.microsoft.com/office/powerpoint/2010/main" val="193992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Title 1">
            <a:extLst>
              <a:ext uri="{FF2B5EF4-FFF2-40B4-BE49-F238E27FC236}">
                <a16:creationId xmlns:a16="http://schemas.microsoft.com/office/drawing/2014/main" id="{76644A2E-734C-4743-9337-4401000AB143}"/>
              </a:ext>
            </a:extLst>
          </p:cNvPr>
          <p:cNvSpPr>
            <a:spLocks noGrp="1"/>
          </p:cNvSpPr>
          <p:nvPr>
            <p:ph type="title"/>
          </p:nvPr>
        </p:nvSpPr>
        <p:spPr/>
        <p:txBody>
          <a:bodyPr/>
          <a:lstStyle/>
          <a:p>
            <a:r>
              <a:rPr lang="en" sz="3200" dirty="0"/>
              <a:t>9.5 Abstract Syntax </a:t>
            </a:r>
            <a:r>
              <a:rPr lang="en" sz="2000" dirty="0"/>
              <a:t>(1 of 5)</a:t>
            </a:r>
            <a:endParaRPr lang="en-US" sz="2000" dirty="0"/>
          </a:p>
        </p:txBody>
      </p:sp>
      <p:sp>
        <p:nvSpPr>
          <p:cNvPr id="138" name="Google Shape;138;p25"/>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solidFill>
                  <a:schemeClr val="tx1"/>
                </a:solidFill>
              </a:rPr>
              <a:t>Consider the string </a:t>
            </a:r>
            <a:r>
              <a:rPr lang="en-US" dirty="0">
                <a:solidFill>
                  <a:schemeClr val="tx1"/>
                </a:solidFill>
                <a:latin typeface="Courier New" panose="02070309020205020404" pitchFamily="49" charset="0"/>
                <a:cs typeface="Courier New" panose="02070309020205020404" pitchFamily="49" charset="0"/>
              </a:rPr>
              <a:t>((lambda (x) (f x)) (g y)) </a:t>
            </a:r>
            <a:r>
              <a:rPr lang="en-US" dirty="0">
                <a:solidFill>
                  <a:schemeClr val="tx1"/>
                </a:solidFill>
              </a:rPr>
              <a:t>representing an expression in </a:t>
            </a:r>
            <a:r>
              <a:rPr lang="el-GR" dirty="0">
                <a:solidFill>
                  <a:schemeClr val="tx1"/>
                </a:solidFill>
              </a:rPr>
              <a:t>λ-</a:t>
            </a:r>
            <a:r>
              <a:rPr lang="en-US" dirty="0">
                <a:solidFill>
                  <a:schemeClr val="tx1"/>
                </a:solidFill>
              </a:rPr>
              <a:t>calculus.</a:t>
            </a:r>
          </a:p>
          <a:p>
            <a:r>
              <a:rPr lang="en-US" dirty="0">
                <a:solidFill>
                  <a:schemeClr val="tx1"/>
                </a:solidFill>
              </a:rPr>
              <a:t>This program string is an external representation (i.e., it is external to the system processing it) and uses </a:t>
            </a:r>
            <a:r>
              <a:rPr lang="en-US" i="1" dirty="0">
                <a:solidFill>
                  <a:schemeClr val="tx1"/>
                </a:solidFill>
              </a:rPr>
              <a:t>concrete syntax</a:t>
            </a:r>
            <a:r>
              <a:rPr lang="en-US" dirty="0">
                <a:solidFill>
                  <a:schemeClr val="tx1"/>
                </a:solidFill>
              </a:rPr>
              <a:t>.</a:t>
            </a:r>
          </a:p>
          <a:p>
            <a:r>
              <a:rPr lang="en-US" dirty="0"/>
              <a:t>Programs in concrete syntax are not readily processable.</a:t>
            </a:r>
          </a:p>
          <a:p>
            <a:pPr marL="0" indent="0">
              <a:buNone/>
            </a:pP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Title 1">
            <a:extLst>
              <a:ext uri="{FF2B5EF4-FFF2-40B4-BE49-F238E27FC236}">
                <a16:creationId xmlns:a16="http://schemas.microsoft.com/office/drawing/2014/main" id="{119D8246-A338-074F-BBF1-6BCAFC70C712}"/>
              </a:ext>
            </a:extLst>
          </p:cNvPr>
          <p:cNvSpPr>
            <a:spLocks noGrp="1"/>
          </p:cNvSpPr>
          <p:nvPr>
            <p:ph type="title"/>
          </p:nvPr>
        </p:nvSpPr>
        <p:spPr/>
        <p:txBody>
          <a:bodyPr/>
          <a:lstStyle/>
          <a:p>
            <a:r>
              <a:rPr lang="en" sz="3200" dirty="0"/>
              <a:t>9.5 Abstract Syntax </a:t>
            </a:r>
            <a:r>
              <a:rPr lang="en" sz="2000" dirty="0"/>
              <a:t>(2 of 5)</a:t>
            </a:r>
            <a:endParaRPr lang="en-US" dirty="0"/>
          </a:p>
        </p:txBody>
      </p:sp>
      <p:sp>
        <p:nvSpPr>
          <p:cNvPr id="138" name="Google Shape;138;p25"/>
          <p:cNvSpPr txBox="1">
            <a:spLocks noGrp="1"/>
          </p:cNvSpPr>
          <p:nvPr>
            <p:ph idx="1"/>
          </p:nvPr>
        </p:nvSpPr>
        <p:spPr>
          <a:xfrm>
            <a:off x="848009" y="1123122"/>
            <a:ext cx="10287000" cy="1075329"/>
          </a:xfrm>
          <a:prstGeom prst="rect">
            <a:avLst/>
          </a:prstGeom>
        </p:spPr>
        <p:txBody>
          <a:bodyPr spcFirstLastPara="1" vert="horz" wrap="square" lIns="121900" tIns="121900" rIns="121900" bIns="121900" rtlCol="0" anchor="t" anchorCtr="0">
            <a:noAutofit/>
          </a:bodyPr>
          <a:lstStyle/>
          <a:p>
            <a:pPr marL="152396" indent="0">
              <a:buNone/>
            </a:pPr>
            <a:r>
              <a:rPr lang="en-US" dirty="0">
                <a:solidFill>
                  <a:schemeClr val="tx1"/>
                </a:solidFill>
              </a:rPr>
              <a:t>Notably, the preceding program is more manipulable and, thus, processable when represented using the following definition of an </a:t>
            </a:r>
            <a:r>
              <a:rPr lang="en-US" dirty="0">
                <a:solidFill>
                  <a:schemeClr val="tx1"/>
                </a:solidFill>
                <a:latin typeface="Courier New" panose="02070309020205020404" pitchFamily="49" charset="0"/>
                <a:cs typeface="Courier New" panose="02070309020205020404" pitchFamily="49" charset="0"/>
              </a:rPr>
              <a:t>expression</a:t>
            </a:r>
            <a:r>
              <a:rPr lang="en-US" dirty="0">
                <a:solidFill>
                  <a:schemeClr val="tx1"/>
                </a:solidFill>
              </a:rPr>
              <a:t> data type:</a:t>
            </a:r>
          </a:p>
          <a:p>
            <a:endParaRPr lang="en-US" dirty="0">
              <a:solidFill>
                <a:schemeClr val="tx1"/>
              </a:solidFill>
            </a:endParaRPr>
          </a:p>
        </p:txBody>
      </p:sp>
      <p:pic>
        <p:nvPicPr>
          <p:cNvPr id="8194" name="Picture 2" descr="The code lines are as follows. Line 1. Left parenthesis, define hyphen datatype expression expression, Question mark. Line 2. Left parenthesis, variable hyphen expression. Line 3. Left parenthesis, identifier symbol, Question mark, right parenthesis, right parenthesis. Line 4. Left parenthesis, lambda hyphen expression. Line 5. Left parenthesis, identifier symbol, Question mark, right parenthesis. Line 6. Left parenthesis, body expression, Question mark, right parenthesis, right parenthesis. Line 7. Left parenthesis, application hyphen expression. Line 8. Left parenthesis, operator expression, Question mark, right parenthesis. Line 9. Left parenthesis, operand expression, Question mark, right parenthesis, right parenthesis, right parenthesis." title="A set of nine code lines with the definition of an expression data 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101" y="2318384"/>
            <a:ext cx="5897235" cy="253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44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Title 1">
            <a:extLst>
              <a:ext uri="{FF2B5EF4-FFF2-40B4-BE49-F238E27FC236}">
                <a16:creationId xmlns:a16="http://schemas.microsoft.com/office/drawing/2014/main" id="{49FBE96F-EF8D-234D-90E4-F24E87A12FA2}"/>
              </a:ext>
            </a:extLst>
          </p:cNvPr>
          <p:cNvSpPr>
            <a:spLocks noGrp="1"/>
          </p:cNvSpPr>
          <p:nvPr>
            <p:ph type="title"/>
          </p:nvPr>
        </p:nvSpPr>
        <p:spPr/>
        <p:txBody>
          <a:bodyPr/>
          <a:lstStyle/>
          <a:p>
            <a:r>
              <a:rPr lang="en" sz="3200" dirty="0"/>
              <a:t>9.5 Abstract Syntax </a:t>
            </a:r>
            <a:r>
              <a:rPr lang="en" sz="2000" dirty="0"/>
              <a:t>(3 of 5)</a:t>
            </a:r>
            <a:endParaRPr lang="en-US" dirty="0"/>
          </a:p>
        </p:txBody>
      </p:sp>
      <p:sp>
        <p:nvSpPr>
          <p:cNvPr id="138" name="Google Shape;138;p25"/>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solidFill>
                  <a:schemeClr val="tx1"/>
                </a:solidFill>
              </a:rPr>
              <a:t>An </a:t>
            </a:r>
            <a:r>
              <a:rPr lang="en-US" i="1" dirty="0">
                <a:solidFill>
                  <a:schemeClr val="tx1"/>
                </a:solidFill>
              </a:rPr>
              <a:t>abstract-syntax tree </a:t>
            </a:r>
            <a:r>
              <a:rPr lang="en-US" dirty="0">
                <a:solidFill>
                  <a:schemeClr val="tx1"/>
                </a:solidFill>
              </a:rPr>
              <a:t>(AST) is similar to a parse tree, except that it uses abstract syntax or an </a:t>
            </a:r>
            <a:r>
              <a:rPr lang="en-US" i="1" dirty="0">
                <a:solidFill>
                  <a:schemeClr val="tx1"/>
                </a:solidFill>
              </a:rPr>
              <a:t>internal representation </a:t>
            </a:r>
            <a:r>
              <a:rPr lang="en-US" dirty="0">
                <a:solidFill>
                  <a:schemeClr val="tx1"/>
                </a:solidFill>
              </a:rPr>
              <a:t>(i.e., it is internal to the system processing it) rather than </a:t>
            </a:r>
            <a:r>
              <a:rPr lang="en-US" i="1" dirty="0">
                <a:solidFill>
                  <a:schemeClr val="tx1"/>
                </a:solidFill>
              </a:rPr>
              <a:t>concrete syntax</a:t>
            </a:r>
            <a:r>
              <a:rPr lang="en-US" dirty="0">
                <a:solidFill>
                  <a:schemeClr val="tx1"/>
                </a:solidFill>
              </a:rPr>
              <a:t>.</a:t>
            </a:r>
          </a:p>
          <a:p>
            <a:r>
              <a:rPr lang="en-US" dirty="0"/>
              <a:t>W</a:t>
            </a:r>
            <a:r>
              <a:rPr lang="en-US" dirty="0">
                <a:solidFill>
                  <a:schemeClr val="tx1"/>
                </a:solidFill>
              </a:rPr>
              <a:t>hile the structure of a parse tree depicts how a sentence (in concrete syntax) conforms to a grammar:</a:t>
            </a:r>
            <a:endParaRPr lang="en-US" dirty="0"/>
          </a:p>
          <a:p>
            <a:pPr lvl="1"/>
            <a:r>
              <a:rPr lang="en-US" dirty="0">
                <a:solidFill>
                  <a:schemeClr val="tx1"/>
                </a:solidFill>
              </a:rPr>
              <a:t>the structure of an abstract-syntax tree illustrates how the sentence is represented internally,</a:t>
            </a:r>
          </a:p>
          <a:p>
            <a:pPr lvl="1"/>
            <a:r>
              <a:rPr lang="en-US" dirty="0">
                <a:solidFill>
                  <a:schemeClr val="tx1"/>
                </a:solidFill>
              </a:rPr>
              <a:t>typically with an inductive, variant record data type. </a:t>
            </a:r>
          </a:p>
          <a:p>
            <a:r>
              <a:rPr lang="en-US" dirty="0">
                <a:solidFill>
                  <a:schemeClr val="tx1"/>
                </a:solidFill>
              </a:rPr>
              <a:t>Figure 9.1 illustrates an AST for the </a:t>
            </a:r>
            <a:r>
              <a:rPr lang="el-GR" dirty="0">
                <a:solidFill>
                  <a:schemeClr val="tx1"/>
                </a:solidFill>
              </a:rPr>
              <a:t>λ-</a:t>
            </a:r>
            <a:r>
              <a:rPr lang="en-US" dirty="0">
                <a:solidFill>
                  <a:schemeClr val="tx1"/>
                </a:solidFill>
              </a:rPr>
              <a:t>calculus expression.                   </a:t>
            </a:r>
            <a:endParaRPr lang="en-US" dirty="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endParaRPr>
          </a:p>
        </p:txBody>
      </p:sp>
      <p:pic>
        <p:nvPicPr>
          <p:cNvPr id="9218" name="Picture 2" descr="An expression. Left parenthesis, left parenthesis, lambda, left parenthesis, x, right parenthesis, left parenthesis, f x, right parenthesis, right parenthesis, left parenthesis, g y, right parenthesis, right paren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043" y="5472113"/>
            <a:ext cx="5322347" cy="39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84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Title 1">
            <a:extLst>
              <a:ext uri="{FF2B5EF4-FFF2-40B4-BE49-F238E27FC236}">
                <a16:creationId xmlns:a16="http://schemas.microsoft.com/office/drawing/2014/main" id="{F58F2356-0836-794F-A8CB-EE28E663BAD4}"/>
              </a:ext>
            </a:extLst>
          </p:cNvPr>
          <p:cNvSpPr>
            <a:spLocks noGrp="1"/>
          </p:cNvSpPr>
          <p:nvPr>
            <p:ph type="title"/>
          </p:nvPr>
        </p:nvSpPr>
        <p:spPr/>
        <p:txBody>
          <a:bodyPr/>
          <a:lstStyle/>
          <a:p>
            <a:r>
              <a:rPr lang="en" sz="3200" dirty="0"/>
              <a:t>9.5 Abstract Syntax </a:t>
            </a:r>
            <a:r>
              <a:rPr lang="en" sz="2000" dirty="0"/>
              <a:t>(4 of 5)</a:t>
            </a:r>
            <a:endParaRPr lang="en-US" dirty="0"/>
          </a:p>
        </p:txBody>
      </p:sp>
      <p:sp>
        <p:nvSpPr>
          <p:cNvPr id="138" name="Google Shape;138;p25"/>
          <p:cNvSpPr txBox="1">
            <a:spLocks noGrp="1"/>
          </p:cNvSpPr>
          <p:nvPr>
            <p:ph idx="1"/>
          </p:nvPr>
        </p:nvSpPr>
        <p:spPr>
          <a:xfrm>
            <a:off x="925830" y="1137055"/>
            <a:ext cx="10287000" cy="4699047"/>
          </a:xfrm>
          <a:prstGeom prst="rect">
            <a:avLst/>
          </a:prstGeom>
        </p:spPr>
        <p:txBody>
          <a:bodyPr spcFirstLastPara="1" vert="horz" wrap="square" lIns="121900" tIns="121900" rIns="121900" bIns="121900" rtlCol="0" anchor="t" anchorCtr="0">
            <a:noAutofit/>
          </a:bodyPr>
          <a:lstStyle/>
          <a:p>
            <a:r>
              <a:rPr lang="en-US" dirty="0">
                <a:solidFill>
                  <a:schemeClr val="tx1"/>
                </a:solidFill>
              </a:rPr>
              <a:t>Abstract syntax is a representation of a program as a data structure—in this case, an inductive variant record.</a:t>
            </a:r>
          </a:p>
          <a:p>
            <a:r>
              <a:rPr lang="en-US" dirty="0">
                <a:solidFill>
                  <a:schemeClr val="tx1"/>
                </a:solidFill>
              </a:rPr>
              <a:t>Consider the following grammar for </a:t>
            </a:r>
            <a:r>
              <a:rPr lang="el-GR" dirty="0">
                <a:solidFill>
                  <a:schemeClr val="tx1"/>
                </a:solidFill>
              </a:rPr>
              <a:t>λ-</a:t>
            </a:r>
            <a:r>
              <a:rPr lang="en-US" dirty="0">
                <a:solidFill>
                  <a:schemeClr val="tx1"/>
                </a:solidFill>
              </a:rPr>
              <a:t>calculus, which is annotated with variants of this expression inductive variant record data type above the right-hand side of each production rule:</a:t>
            </a:r>
          </a:p>
          <a:p>
            <a:endParaRPr lang="en-US" dirty="0">
              <a:solidFill>
                <a:schemeClr val="tx1"/>
              </a:solidFill>
            </a:endParaRPr>
          </a:p>
        </p:txBody>
      </p:sp>
      <p:pic>
        <p:nvPicPr>
          <p:cNvPr id="4" name="Picture 3" descr="The rules are as follows. Rule 1. Left angle bracket, expression, right angle bracket, colon colon equals, left angle bracket, identifier, right angle bracket. variable hyphen expression, identifier is in a box above the expression on the right side. Rule 2. Left angle bracket, expression, right angle bracket, colon colon equals, left parenthesis, lambda, left angle bracket, identifier, right angle bracket, left angle bracket, expression, right angle bracket, right parenthesis. lambda hyphen expression, identifier body is in a box above the expression. Rule 3. Left angle bracket, expression, right angle bracket, colon colon equals, left parenthesis, left angle bracket, expression, right angle bracket, left angle bracket, expression, right angle bracket, right parenthesis. application hyphen expression, operator operand is in a box above the expression." title="A list of three rules for a lambda-calculus expression.">
            <a:extLst>
              <a:ext uri="{FF2B5EF4-FFF2-40B4-BE49-F238E27FC236}">
                <a16:creationId xmlns:a16="http://schemas.microsoft.com/office/drawing/2014/main" id="{274EBEB7-4F2B-A340-8D6A-BBCBF0790EBB}"/>
              </a:ext>
            </a:extLst>
          </p:cNvPr>
          <p:cNvPicPr>
            <a:picLocks noChangeAspect="1"/>
          </p:cNvPicPr>
          <p:nvPr/>
        </p:nvPicPr>
        <p:blipFill>
          <a:blip r:embed="rId3"/>
          <a:stretch>
            <a:fillRect/>
          </a:stretch>
        </p:blipFill>
        <p:spPr>
          <a:xfrm>
            <a:off x="1642651" y="3520107"/>
            <a:ext cx="9063664" cy="2377773"/>
          </a:xfrm>
          <a:prstGeom prst="rect">
            <a:avLst/>
          </a:prstGeom>
        </p:spPr>
      </p:pic>
    </p:spTree>
    <p:extLst>
      <p:ext uri="{BB962C8B-B14F-4D97-AF65-F5344CB8AC3E}">
        <p14:creationId xmlns:p14="http://schemas.microsoft.com/office/powerpoint/2010/main" val="32266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2" name="Title 1">
            <a:extLst>
              <a:ext uri="{FF2B5EF4-FFF2-40B4-BE49-F238E27FC236}">
                <a16:creationId xmlns:a16="http://schemas.microsoft.com/office/drawing/2014/main" id="{0D81F0D8-15CB-D74F-A52E-5624398DDC6F}"/>
              </a:ext>
            </a:extLst>
          </p:cNvPr>
          <p:cNvSpPr>
            <a:spLocks noGrp="1"/>
          </p:cNvSpPr>
          <p:nvPr>
            <p:ph type="title"/>
          </p:nvPr>
        </p:nvSpPr>
        <p:spPr/>
        <p:txBody>
          <a:bodyPr/>
          <a:lstStyle/>
          <a:p>
            <a:r>
              <a:rPr lang="en-US" dirty="0"/>
              <a:t>Figure 9.1 Abstract-Syntax Tree for</a:t>
            </a:r>
            <a:br>
              <a:rPr lang="en-US" dirty="0"/>
            </a:br>
            <a:r>
              <a:rPr lang="en-US" dirty="0">
                <a:latin typeface="Courier New" panose="02070309020205020404" pitchFamily="49" charset="0"/>
                <a:cs typeface="Courier New" panose="02070309020205020404" pitchFamily="49" charset="0"/>
              </a:rPr>
              <a:t>((lambda (x) (f x)) (g y))</a:t>
            </a:r>
            <a:endParaRPr lang="en-US" dirty="0"/>
          </a:p>
        </p:txBody>
      </p:sp>
      <p:pic>
        <p:nvPicPr>
          <p:cNvPr id="3074" name="Picture 2" descr="Application-expression leads to another application-expression in the presence of an operand and a lambda-expression in the presence of an operator. The application-expression leads to two variable-expressions in the presence of an operand and an operator, yielding y and g, respectively, in the presence of identifiers. Lambda-expression leads to x in the presence of an identifier and to an application-expression in the presence of a body. The application-expression leads to two variable-expressions in the presence of an operand and an operator, yielding x and f, respectively, in the presence of identifiers.&#10;" title="A flow diagram of an abstract-syntax tree for an exp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252" y="1547410"/>
            <a:ext cx="9224531" cy="45129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3" name="Title 2">
            <a:extLst>
              <a:ext uri="{FF2B5EF4-FFF2-40B4-BE49-F238E27FC236}">
                <a16:creationId xmlns:a16="http://schemas.microsoft.com/office/drawing/2014/main" id="{3F39E35B-2302-EE4E-BEDF-760ACBD542C0}"/>
              </a:ext>
            </a:extLst>
          </p:cNvPr>
          <p:cNvSpPr>
            <a:spLocks noGrp="1"/>
          </p:cNvSpPr>
          <p:nvPr>
            <p:ph type="title"/>
          </p:nvPr>
        </p:nvSpPr>
        <p:spPr/>
        <p:txBody>
          <a:bodyPr/>
          <a:lstStyle/>
          <a:p>
            <a:r>
              <a:rPr lang="en-US" dirty="0"/>
              <a:t>9.5 Abstract Syntax </a:t>
            </a:r>
            <a:r>
              <a:rPr lang="en-US" sz="2000" dirty="0"/>
              <a:t>(5 of 5)</a:t>
            </a:r>
          </a:p>
        </p:txBody>
      </p:sp>
      <p:sp>
        <p:nvSpPr>
          <p:cNvPr id="138" name="Google Shape;138;p25"/>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a:buClr>
                <a:srgbClr val="000000"/>
              </a:buClr>
            </a:pPr>
            <a:r>
              <a:rPr lang="en" dirty="0"/>
              <a:t>Simple grammar for </a:t>
            </a:r>
            <a:r>
              <a:rPr lang="en" dirty="0" err="1"/>
              <a:t>λ</a:t>
            </a:r>
            <a:r>
              <a:rPr lang="en" dirty="0"/>
              <a:t>-calculus expressions revisited</a:t>
            </a:r>
            <a:endParaRPr dirty="0"/>
          </a:p>
          <a:p>
            <a:pPr>
              <a:buClr>
                <a:srgbClr val="000000"/>
              </a:buClr>
            </a:pPr>
            <a:r>
              <a:rPr lang="en" i="1" dirty="0"/>
              <a:t>Concrete </a:t>
            </a:r>
            <a:r>
              <a:rPr lang="en" dirty="0"/>
              <a:t>vs. </a:t>
            </a:r>
            <a:r>
              <a:rPr lang="en" i="1" dirty="0"/>
              <a:t>abstract </a:t>
            </a:r>
            <a:r>
              <a:rPr lang="en" dirty="0"/>
              <a:t>syntax (external vs. internal representation)</a:t>
            </a:r>
            <a:endParaRPr dirty="0"/>
          </a:p>
          <a:p>
            <a:pPr>
              <a:buClr>
                <a:srgbClr val="000000"/>
              </a:buClr>
            </a:pPr>
            <a:r>
              <a:rPr lang="en" dirty="0">
                <a:latin typeface="Courier New"/>
                <a:ea typeface="Courier New"/>
                <a:cs typeface="Courier New"/>
                <a:sym typeface="Courier New"/>
              </a:rPr>
              <a:t>expression</a:t>
            </a:r>
            <a:r>
              <a:rPr lang="en" dirty="0"/>
              <a:t> datatype</a:t>
            </a:r>
            <a:endParaRPr dirty="0"/>
          </a:p>
          <a:p>
            <a:pPr>
              <a:buClr>
                <a:srgbClr val="000000"/>
              </a:buClr>
            </a:pPr>
            <a:r>
              <a:rPr lang="en" dirty="0"/>
              <a:t>One-to-one mapping between production rules and constructors</a:t>
            </a:r>
            <a:endParaRPr dirty="0"/>
          </a:p>
        </p:txBody>
      </p:sp>
    </p:spTree>
    <p:extLst>
      <p:ext uri="{BB962C8B-B14F-4D97-AF65-F5344CB8AC3E}">
        <p14:creationId xmlns:p14="http://schemas.microsoft.com/office/powerpoint/2010/main" val="143601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b="1" dirty="0"/>
              <a:t>9.1 Chapter Objectives</a:t>
            </a:r>
          </a:p>
          <a:p>
            <a:pPr>
              <a:spcBef>
                <a:spcPts val="1200"/>
              </a:spcBef>
            </a:pPr>
            <a:r>
              <a:rPr lang="en-US" dirty="0"/>
              <a:t>9.2 Aggregate Data Types</a:t>
            </a:r>
          </a:p>
          <a:p>
            <a:pPr>
              <a:spcBef>
                <a:spcPts val="1200"/>
              </a:spcBef>
            </a:pPr>
            <a:r>
              <a:rPr lang="en-US" dirty="0"/>
              <a:t>9.3 Inductive Data Types</a:t>
            </a:r>
          </a:p>
          <a:p>
            <a:pPr>
              <a:spcBef>
                <a:spcPts val="1200"/>
              </a:spcBef>
            </a:pPr>
            <a:r>
              <a:rPr lang="en-US" dirty="0"/>
              <a:t>9.4 Variant Records</a:t>
            </a:r>
          </a:p>
          <a:p>
            <a:pPr>
              <a:spcBef>
                <a:spcPts val="1200"/>
              </a:spcBef>
            </a:pPr>
            <a:r>
              <a:rPr lang="en-US" dirty="0"/>
              <a:t>9.5 Abstract Syntax</a:t>
            </a:r>
          </a:p>
          <a:p>
            <a:pPr>
              <a:spcBef>
                <a:spcPts val="1200"/>
              </a:spcBef>
            </a:pPr>
            <a:r>
              <a:rPr lang="en-US" dirty="0"/>
              <a:t>9.6 Abstract-Syntax Tree for Camille</a:t>
            </a:r>
          </a:p>
          <a:p>
            <a:pPr>
              <a:spcBef>
                <a:spcPts val="1200"/>
              </a:spcBef>
            </a:pPr>
            <a:r>
              <a:rPr lang="en-US" dirty="0"/>
              <a:t>9.7 Data Abstraction</a:t>
            </a:r>
          </a:p>
          <a:p>
            <a:pPr>
              <a:spcBef>
                <a:spcPts val="1200"/>
              </a:spcBef>
            </a:pPr>
            <a:r>
              <a:rPr lang="en-US" dirty="0"/>
              <a:t>9.8 Case Study: Environments</a:t>
            </a:r>
          </a:p>
          <a:p>
            <a:pPr>
              <a:spcBef>
                <a:spcPts val="1200"/>
              </a:spcBef>
            </a:pPr>
            <a:r>
              <a:rPr lang="en-US" dirty="0"/>
              <a:t>9.9 ML and Haskell: Summaries, Comparison, Applications, and Analysis</a:t>
            </a:r>
          </a:p>
          <a:p>
            <a:pPr>
              <a:spcBef>
                <a:spcPts val="1200"/>
              </a:spcBef>
            </a:pPr>
            <a:r>
              <a:rPr lang="en-US" dirty="0"/>
              <a:t>9.10 Thematic Takeaways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3" name="Title 2">
            <a:extLst>
              <a:ext uri="{FF2B5EF4-FFF2-40B4-BE49-F238E27FC236}">
                <a16:creationId xmlns:a16="http://schemas.microsoft.com/office/drawing/2014/main" id="{0EC2D8D2-461B-6449-A684-569E92ACBF48}"/>
              </a:ext>
            </a:extLst>
          </p:cNvPr>
          <p:cNvSpPr>
            <a:spLocks noGrp="1"/>
          </p:cNvSpPr>
          <p:nvPr>
            <p:ph type="title"/>
          </p:nvPr>
        </p:nvSpPr>
        <p:spPr/>
        <p:txBody>
          <a:bodyPr/>
          <a:lstStyle/>
          <a:p>
            <a:r>
              <a:rPr lang="en" dirty="0"/>
              <a:t>Inductive Data Types and Abstract Syntax Summary</a:t>
            </a:r>
            <a:endParaRPr lang="en-US" dirty="0"/>
          </a:p>
        </p:txBody>
      </p:sp>
      <p:sp>
        <p:nvSpPr>
          <p:cNvPr id="176" name="Google Shape;176;p30"/>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a:buClr>
                <a:srgbClr val="000000"/>
              </a:buClr>
            </a:pPr>
            <a:r>
              <a:rPr lang="en" dirty="0"/>
              <a:t>Discriminated unions</a:t>
            </a:r>
            <a:endParaRPr dirty="0"/>
          </a:p>
          <a:p>
            <a:pPr>
              <a:buClr>
                <a:srgbClr val="000000"/>
              </a:buClr>
            </a:pPr>
            <a:r>
              <a:rPr lang="en" i="1" dirty="0"/>
              <a:t>Inductive data types</a:t>
            </a:r>
            <a:r>
              <a:rPr lang="en" dirty="0"/>
              <a:t> (e.g., </a:t>
            </a:r>
            <a:r>
              <a:rPr lang="en" i="1" dirty="0"/>
              <a:t>variant record</a:t>
            </a:r>
            <a:r>
              <a:rPr lang="en" dirty="0"/>
              <a:t>: a </a:t>
            </a:r>
            <a:r>
              <a:rPr lang="en" dirty="0">
                <a:latin typeface="Courier New"/>
                <a:ea typeface="Courier New"/>
                <a:cs typeface="Courier New"/>
                <a:sym typeface="Courier New"/>
              </a:rPr>
              <a:t>union </a:t>
            </a:r>
            <a:r>
              <a:rPr lang="en" dirty="0"/>
              <a:t>of </a:t>
            </a:r>
            <a:r>
              <a:rPr lang="en" dirty="0">
                <a:latin typeface="Courier New"/>
                <a:ea typeface="Courier New"/>
                <a:cs typeface="Courier New"/>
                <a:sym typeface="Courier New"/>
              </a:rPr>
              <a:t>struct</a:t>
            </a:r>
            <a:r>
              <a:rPr lang="en" dirty="0"/>
              <a:t>s)</a:t>
            </a:r>
            <a:endParaRPr dirty="0"/>
          </a:p>
          <a:p>
            <a:pPr>
              <a:buClr>
                <a:srgbClr val="000000"/>
              </a:buClr>
            </a:pPr>
            <a:r>
              <a:rPr lang="en" dirty="0">
                <a:latin typeface="Courier New"/>
                <a:ea typeface="Courier New"/>
                <a:cs typeface="Courier New"/>
                <a:sym typeface="Courier New"/>
              </a:rPr>
              <a:t>define-datatype</a:t>
            </a:r>
            <a:r>
              <a:rPr lang="en" dirty="0"/>
              <a:t> constructs inductive data types (specifically, </a:t>
            </a:r>
            <a:r>
              <a:rPr lang="en" i="1" dirty="0"/>
              <a:t>variant records</a:t>
            </a:r>
            <a:r>
              <a:rPr lang="en" dirty="0"/>
              <a:t>)</a:t>
            </a:r>
            <a:endParaRPr dirty="0"/>
          </a:p>
          <a:p>
            <a:pPr>
              <a:buClr>
                <a:srgbClr val="000000"/>
              </a:buClr>
            </a:pPr>
            <a:r>
              <a:rPr lang="en" dirty="0">
                <a:latin typeface="Courier New"/>
                <a:ea typeface="Courier New"/>
                <a:cs typeface="Courier New"/>
                <a:sym typeface="Courier New"/>
              </a:rPr>
              <a:t>cases</a:t>
            </a:r>
            <a:r>
              <a:rPr lang="en" dirty="0"/>
              <a:t> decomposes inductive data types</a:t>
            </a:r>
            <a:endParaRPr dirty="0"/>
          </a:p>
          <a:p>
            <a:pPr>
              <a:buClr>
                <a:srgbClr val="000000"/>
              </a:buClr>
            </a:pPr>
            <a:r>
              <a:rPr lang="en" i="1" dirty="0"/>
              <a:t>Concrete syntax</a:t>
            </a:r>
            <a:r>
              <a:rPr lang="en" dirty="0"/>
              <a:t> </a:t>
            </a:r>
            <a:r>
              <a:rPr lang="en-US" dirty="0"/>
              <a:t>vis-à-vis </a:t>
            </a:r>
            <a:r>
              <a:rPr lang="en" i="1" dirty="0"/>
              <a:t>abstract syntax</a:t>
            </a:r>
            <a:endParaRPr i="1" dirty="0"/>
          </a:p>
        </p:txBody>
      </p:sp>
    </p:spTree>
    <p:extLst>
      <p:ext uri="{BB962C8B-B14F-4D97-AF65-F5344CB8AC3E}">
        <p14:creationId xmlns:p14="http://schemas.microsoft.com/office/powerpoint/2010/main" val="344538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dirty="0"/>
              <a:t>9.2 Aggregate Data Types</a:t>
            </a:r>
          </a:p>
          <a:p>
            <a:pPr>
              <a:spcBef>
                <a:spcPts val="1200"/>
              </a:spcBef>
            </a:pPr>
            <a:r>
              <a:rPr lang="en-US" dirty="0"/>
              <a:t>9.3 Inductive Data Types</a:t>
            </a:r>
          </a:p>
          <a:p>
            <a:pPr>
              <a:spcBef>
                <a:spcPts val="1200"/>
              </a:spcBef>
            </a:pPr>
            <a:r>
              <a:rPr lang="en-US" dirty="0"/>
              <a:t>9.4 Variant Records</a:t>
            </a:r>
          </a:p>
          <a:p>
            <a:pPr>
              <a:spcBef>
                <a:spcPts val="1200"/>
              </a:spcBef>
            </a:pPr>
            <a:r>
              <a:rPr lang="en-US" dirty="0"/>
              <a:t>9.5 Abstract Syntax</a:t>
            </a:r>
          </a:p>
          <a:p>
            <a:pPr>
              <a:spcBef>
                <a:spcPts val="1200"/>
              </a:spcBef>
            </a:pPr>
            <a:r>
              <a:rPr lang="en-US" b="1" dirty="0"/>
              <a:t>9.6 Abstract-Syntax Tree for Camille</a:t>
            </a:r>
          </a:p>
          <a:p>
            <a:pPr>
              <a:spcBef>
                <a:spcPts val="1200"/>
              </a:spcBef>
            </a:pPr>
            <a:r>
              <a:rPr lang="en-US" dirty="0"/>
              <a:t>9.7 Data Abstraction</a:t>
            </a:r>
          </a:p>
          <a:p>
            <a:pPr>
              <a:spcBef>
                <a:spcPts val="1200"/>
              </a:spcBef>
            </a:pPr>
            <a:r>
              <a:rPr lang="en-US" dirty="0"/>
              <a:t>9.8 Case Study: Environments</a:t>
            </a:r>
          </a:p>
          <a:p>
            <a:pPr>
              <a:spcBef>
                <a:spcPts val="1200"/>
              </a:spcBef>
            </a:pPr>
            <a:r>
              <a:rPr lang="en-US" dirty="0"/>
              <a:t>9.9 ML and Haskell: Summaries, Comparison, Applications, and Analysis</a:t>
            </a:r>
          </a:p>
          <a:p>
            <a:pPr>
              <a:spcBef>
                <a:spcPts val="1200"/>
              </a:spcBef>
            </a:pPr>
            <a:r>
              <a:rPr lang="en-US" dirty="0"/>
              <a:t>9.10 Thematic Takeaways</a:t>
            </a:r>
          </a:p>
        </p:txBody>
      </p:sp>
    </p:spTree>
    <p:extLst>
      <p:ext uri="{BB962C8B-B14F-4D97-AF65-F5344CB8AC3E}">
        <p14:creationId xmlns:p14="http://schemas.microsoft.com/office/powerpoint/2010/main" val="253262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74D3-AD6F-2B4A-9C0F-C770CC7DE155}"/>
              </a:ext>
            </a:extLst>
          </p:cNvPr>
          <p:cNvSpPr>
            <a:spLocks noGrp="1"/>
          </p:cNvSpPr>
          <p:nvPr>
            <p:ph type="title"/>
          </p:nvPr>
        </p:nvSpPr>
        <p:spPr/>
        <p:txBody>
          <a:bodyPr/>
          <a:lstStyle/>
          <a:p>
            <a:br>
              <a:rPr lang="en-US" dirty="0"/>
            </a:br>
            <a:r>
              <a:rPr lang="en-US" dirty="0"/>
              <a:t>9.6 Abstract-Syntax Tree for Camille</a:t>
            </a:r>
            <a:br>
              <a:rPr lang="en-US" dirty="0">
                <a:solidFill>
                  <a:schemeClr val="tx1"/>
                </a:solidFill>
              </a:rPr>
            </a:br>
            <a:endParaRPr lang="en-US" dirty="0"/>
          </a:p>
        </p:txBody>
      </p:sp>
      <p:sp>
        <p:nvSpPr>
          <p:cNvPr id="3" name="Text Placeholder 2">
            <a:extLst>
              <a:ext uri="{FF2B5EF4-FFF2-40B4-BE49-F238E27FC236}">
                <a16:creationId xmlns:a16="http://schemas.microsoft.com/office/drawing/2014/main" id="{CAC2B2A6-458B-3644-B1C0-97137EDC6F50}"/>
              </a:ext>
            </a:extLst>
          </p:cNvPr>
          <p:cNvSpPr>
            <a:spLocks noGrp="1"/>
          </p:cNvSpPr>
          <p:nvPr>
            <p:ph idx="1"/>
          </p:nvPr>
        </p:nvSpPr>
        <p:spPr/>
        <p:txBody>
          <a:bodyPr/>
          <a:lstStyle/>
          <a:p>
            <a:pPr marL="0" indent="0">
              <a:buNone/>
            </a:pPr>
            <a:r>
              <a:rPr lang="en-US" dirty="0"/>
              <a:t>A goal of Part II of this text is to establish an understanding of data abstraction techniques so we can harness them in our construction of environment-passing interpreters, for purposes of simplicity and efficiency, in Part III.</a:t>
            </a:r>
          </a:p>
        </p:txBody>
      </p:sp>
    </p:spTree>
    <p:extLst>
      <p:ext uri="{BB962C8B-B14F-4D97-AF65-F5344CB8AC3E}">
        <p14:creationId xmlns:p14="http://schemas.microsoft.com/office/powerpoint/2010/main" val="62200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876149-AC1C-FA44-AFBE-B771B490B68A}"/>
              </a:ext>
            </a:extLst>
          </p:cNvPr>
          <p:cNvSpPr>
            <a:spLocks noGrp="1"/>
          </p:cNvSpPr>
          <p:nvPr>
            <p:ph type="title"/>
          </p:nvPr>
        </p:nvSpPr>
        <p:spPr>
          <a:xfrm>
            <a:off x="0" y="121033"/>
            <a:ext cx="12192000" cy="1002089"/>
          </a:xfrm>
        </p:spPr>
        <p:txBody>
          <a:bodyPr/>
          <a:lstStyle/>
          <a:p>
            <a:r>
              <a:rPr lang="en-US" dirty="0"/>
              <a:t>9.6.1 Camille Abstract-Syntax Tree Data Type: </a:t>
            </a:r>
            <a:r>
              <a:rPr lang="en-US" dirty="0" err="1">
                <a:latin typeface="Courier New" panose="02070309020205020404" pitchFamily="49" charset="0"/>
                <a:cs typeface="Courier New" panose="02070309020205020404" pitchFamily="49" charset="0"/>
              </a:rPr>
              <a:t>TreeNode</a:t>
            </a:r>
            <a:endParaRPr lang="en-US" dirty="0">
              <a:latin typeface="Courier New" panose="02070309020205020404" pitchFamily="49" charset="0"/>
              <a:cs typeface="Courier New" panose="02070309020205020404" pitchFamily="49" charset="0"/>
            </a:endParaRPr>
          </a:p>
        </p:txBody>
      </p:sp>
      <p:sp>
        <p:nvSpPr>
          <p:cNvPr id="6" name="Content Placeholder 5">
            <a:extLst>
              <a:ext uri="{FF2B5EF4-FFF2-40B4-BE49-F238E27FC236}">
                <a16:creationId xmlns:a16="http://schemas.microsoft.com/office/drawing/2014/main" id="{E3BB099D-20F2-074E-BA39-92D41509CAAD}"/>
              </a:ext>
            </a:extLst>
          </p:cNvPr>
          <p:cNvSpPr>
            <a:spLocks noGrp="1"/>
          </p:cNvSpPr>
          <p:nvPr>
            <p:ph idx="1"/>
          </p:nvPr>
        </p:nvSpPr>
        <p:spPr>
          <a:xfrm>
            <a:off x="925513" y="1490663"/>
            <a:ext cx="10660130" cy="912069"/>
          </a:xfrm>
        </p:spPr>
        <p:txBody>
          <a:bodyPr/>
          <a:lstStyle/>
          <a:p>
            <a:pPr marL="0" indent="0">
              <a:buNone/>
            </a:pPr>
            <a:r>
              <a:rPr lang="en-US" dirty="0"/>
              <a:t>The following abstract-syntax tree data type </a:t>
            </a:r>
            <a:r>
              <a:rPr lang="en-US" dirty="0" err="1">
                <a:latin typeface="Courier New" panose="02070309020205020404" pitchFamily="49" charset="0"/>
                <a:cs typeface="Courier New" panose="02070309020205020404" pitchFamily="49" charset="0"/>
              </a:rPr>
              <a:t>TreeNode</a:t>
            </a:r>
            <a:r>
              <a:rPr lang="en-US" dirty="0"/>
              <a:t> is used in the abstract-syntax trees of Camille programs for our Camille interpreters developed in Part III:</a:t>
            </a:r>
          </a:p>
          <a:p>
            <a:pPr marL="0" indent="0">
              <a:buNone/>
            </a:pPr>
            <a:endParaRPr lang="en-US" dirty="0"/>
          </a:p>
        </p:txBody>
      </p:sp>
      <p:pic>
        <p:nvPicPr>
          <p:cNvPr id="10242" name="Picture 2" descr="The code lines are as follows. Line 41. class Tree, underscore, Node colon. Line 42. d e f, double underscore, in it, double underscore, left parenthesis, self comma type comma children comma leaf comma line number, right parenthesis, colon. Line 43. self period type equals type. Line 44. Hash, save the line number of the node so run hyphen time. Line 45. Hash, errors can be indicated. Line 46. self period line number equals line number. Line 47. if children colon. Line 48. self period children equals children. Line 49. else colon. Line 50. self period children equals, left square bracket, right square bracket. Line 51. self period leaf equals leaf. Line 52. Hash, end expression data type, hash." title="Continuation of the code in a Camille program that uses the data type Tree Node consisting of 12 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565" y="2452370"/>
            <a:ext cx="8936629" cy="346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2" name="Title 1">
            <a:extLst>
              <a:ext uri="{FF2B5EF4-FFF2-40B4-BE49-F238E27FC236}">
                <a16:creationId xmlns:a16="http://schemas.microsoft.com/office/drawing/2014/main" id="{DF9985F6-2034-B149-A1FF-45491BB224E4}"/>
              </a:ext>
            </a:extLst>
          </p:cNvPr>
          <p:cNvSpPr>
            <a:spLocks noGrp="1"/>
          </p:cNvSpPr>
          <p:nvPr>
            <p:ph type="title"/>
          </p:nvPr>
        </p:nvSpPr>
        <p:spPr/>
        <p:txBody>
          <a:bodyPr/>
          <a:lstStyle/>
          <a:p>
            <a:r>
              <a:rPr lang="en-US" sz="2800" dirty="0"/>
              <a:t>Figure 9.2 (left) Visual Representation of </a:t>
            </a:r>
            <a:r>
              <a:rPr lang="en-US" sz="2800" dirty="0" err="1">
                <a:latin typeface="Courier New" panose="02070309020205020404" pitchFamily="49" charset="0"/>
                <a:cs typeface="Courier New" panose="02070309020205020404" pitchFamily="49" charset="0"/>
              </a:rPr>
              <a:t>TreeNode</a:t>
            </a:r>
            <a:r>
              <a:rPr lang="en-US" sz="2800" dirty="0"/>
              <a:t> Python </a:t>
            </a:r>
            <a:r>
              <a:rPr lang="en-US" sz="2800" dirty="0">
                <a:latin typeface="Courier New" panose="02070309020205020404" pitchFamily="49" charset="0"/>
                <a:cs typeface="Courier New" panose="02070309020205020404" pitchFamily="49" charset="0"/>
              </a:rPr>
              <a:t>class</a:t>
            </a:r>
            <a:r>
              <a:rPr lang="en-US" sz="2800" dirty="0"/>
              <a:t>. (right) A Value of Type </a:t>
            </a:r>
            <a:r>
              <a:rPr lang="en-US" sz="2800" dirty="0" err="1">
                <a:latin typeface="Courier New" panose="02070309020205020404" pitchFamily="49" charset="0"/>
                <a:cs typeface="Courier New" panose="02070309020205020404" pitchFamily="49" charset="0"/>
              </a:rPr>
              <a:t>TreeNode</a:t>
            </a:r>
            <a:r>
              <a:rPr lang="en-US" sz="2800" dirty="0"/>
              <a:t> for an Identifier</a:t>
            </a:r>
          </a:p>
        </p:txBody>
      </p:sp>
      <p:pic>
        <p:nvPicPr>
          <p:cNvPr id="4098" name="Picture 2" descr="&#10;Visual representation of Tree Node. type: node type, for example, n t Number. leaf: primary data associated with node. children: list of child nodes. line number: line number in which the node occurs. Value of Tree Node. type: n t Identifier. leaf: x. children: left bracket right bracket. line number: l.&#10;" title="Visual representation of Tree Node Python class and with a value for an ident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517" y="1486379"/>
            <a:ext cx="10138966" cy="202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40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dirty="0"/>
              <a:t>9.2 Aggregate Data Types</a:t>
            </a:r>
          </a:p>
          <a:p>
            <a:pPr>
              <a:spcBef>
                <a:spcPts val="1200"/>
              </a:spcBef>
            </a:pPr>
            <a:r>
              <a:rPr lang="en-US" dirty="0"/>
              <a:t>9.3 Inductive Data Types</a:t>
            </a:r>
          </a:p>
          <a:p>
            <a:pPr>
              <a:spcBef>
                <a:spcPts val="1200"/>
              </a:spcBef>
            </a:pPr>
            <a:r>
              <a:rPr lang="en-US" dirty="0"/>
              <a:t>9.4 Variant Records</a:t>
            </a:r>
          </a:p>
          <a:p>
            <a:pPr>
              <a:spcBef>
                <a:spcPts val="1200"/>
              </a:spcBef>
            </a:pPr>
            <a:r>
              <a:rPr lang="en-US" dirty="0"/>
              <a:t>9.5 Abstract Syntax</a:t>
            </a:r>
          </a:p>
          <a:p>
            <a:pPr>
              <a:spcBef>
                <a:spcPts val="1200"/>
              </a:spcBef>
            </a:pPr>
            <a:r>
              <a:rPr lang="en-US" dirty="0"/>
              <a:t>9.6 Abstract-Syntax Tree for Camille</a:t>
            </a:r>
          </a:p>
          <a:p>
            <a:pPr>
              <a:spcBef>
                <a:spcPts val="1200"/>
              </a:spcBef>
            </a:pPr>
            <a:r>
              <a:rPr lang="en-US" b="1" dirty="0"/>
              <a:t>9.7 Data Abstraction</a:t>
            </a:r>
          </a:p>
          <a:p>
            <a:pPr>
              <a:spcBef>
                <a:spcPts val="1200"/>
              </a:spcBef>
            </a:pPr>
            <a:r>
              <a:rPr lang="en-US" dirty="0"/>
              <a:t>9.8 Case Study: Environments</a:t>
            </a:r>
          </a:p>
          <a:p>
            <a:pPr>
              <a:spcBef>
                <a:spcPts val="1200"/>
              </a:spcBef>
            </a:pPr>
            <a:r>
              <a:rPr lang="en-US" dirty="0"/>
              <a:t>9.9 ML and Haskell: Summaries, Comparison, Applications, and Analysis</a:t>
            </a:r>
          </a:p>
          <a:p>
            <a:pPr>
              <a:spcBef>
                <a:spcPts val="1200"/>
              </a:spcBef>
            </a:pPr>
            <a:r>
              <a:rPr lang="en-US" dirty="0"/>
              <a:t>9.10 Thematic Takeaways</a:t>
            </a:r>
          </a:p>
        </p:txBody>
      </p:sp>
    </p:spTree>
    <p:extLst>
      <p:ext uri="{BB962C8B-B14F-4D97-AF65-F5344CB8AC3E}">
        <p14:creationId xmlns:p14="http://schemas.microsoft.com/office/powerpoint/2010/main" val="341253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4" name="Title 3">
            <a:extLst>
              <a:ext uri="{FF2B5EF4-FFF2-40B4-BE49-F238E27FC236}">
                <a16:creationId xmlns:a16="http://schemas.microsoft.com/office/drawing/2014/main" id="{581A8963-47D5-0047-A248-0CF5C1556CC1}"/>
              </a:ext>
            </a:extLst>
          </p:cNvPr>
          <p:cNvSpPr>
            <a:spLocks noGrp="1"/>
          </p:cNvSpPr>
          <p:nvPr>
            <p:ph type="title"/>
          </p:nvPr>
        </p:nvSpPr>
        <p:spPr/>
        <p:txBody>
          <a:bodyPr/>
          <a:lstStyle/>
          <a:p>
            <a:r>
              <a:rPr lang="en-US" dirty="0"/>
              <a:t>9.7 Data Abstraction</a:t>
            </a:r>
          </a:p>
        </p:txBody>
      </p:sp>
      <p:sp>
        <p:nvSpPr>
          <p:cNvPr id="5" name="Content Placeholder 4">
            <a:extLst>
              <a:ext uri="{FF2B5EF4-FFF2-40B4-BE49-F238E27FC236}">
                <a16:creationId xmlns:a16="http://schemas.microsoft.com/office/drawing/2014/main" id="{0AF48B94-C12A-154D-9570-5AC8870276EF}"/>
              </a:ext>
            </a:extLst>
          </p:cNvPr>
          <p:cNvSpPr>
            <a:spLocks noGrp="1"/>
          </p:cNvSpPr>
          <p:nvPr>
            <p:ph idx="1"/>
          </p:nvPr>
        </p:nvSpPr>
        <p:spPr/>
        <p:txBody>
          <a:bodyPr/>
          <a:lstStyle/>
          <a:p>
            <a:pPr marL="0" indent="0">
              <a:buNone/>
            </a:pPr>
            <a:r>
              <a:rPr lang="en-US" i="1" dirty="0"/>
              <a:t>Data abstraction </a:t>
            </a:r>
            <a:r>
              <a:rPr lang="en-US" dirty="0"/>
              <a:t>involves the conception and use of a data structure as:</a:t>
            </a:r>
          </a:p>
          <a:p>
            <a:pPr lvl="1"/>
            <a:r>
              <a:rPr lang="en-US" dirty="0"/>
              <a:t>an </a:t>
            </a:r>
            <a:r>
              <a:rPr lang="en-US" i="1" dirty="0"/>
              <a:t>interface</a:t>
            </a:r>
            <a:r>
              <a:rPr lang="en-US" dirty="0"/>
              <a:t>, which is implementation-neutral and contains function declarations;</a:t>
            </a:r>
          </a:p>
          <a:p>
            <a:pPr lvl="1"/>
            <a:r>
              <a:rPr lang="en-US" dirty="0"/>
              <a:t>an </a:t>
            </a:r>
            <a:r>
              <a:rPr lang="en-US" i="1" dirty="0"/>
              <a:t>implementation</a:t>
            </a:r>
            <a:r>
              <a:rPr lang="en-US" dirty="0"/>
              <a:t>, which contains function definitions; and</a:t>
            </a:r>
          </a:p>
          <a:p>
            <a:pPr lvl="1"/>
            <a:r>
              <a:rPr lang="en-US" dirty="0"/>
              <a:t>an </a:t>
            </a:r>
            <a:r>
              <a:rPr lang="en-US" i="1" dirty="0"/>
              <a:t>application</a:t>
            </a:r>
            <a:r>
              <a:rPr lang="en-US" dirty="0"/>
              <a:t>, which is also </a:t>
            </a:r>
            <a:r>
              <a:rPr lang="en-US" i="1" dirty="0"/>
              <a:t>implementation-neutral</a:t>
            </a:r>
            <a:r>
              <a:rPr lang="en-US" dirty="0"/>
              <a:t> and contains invocations to functions in the implementation; the application is sometimes called the </a:t>
            </a:r>
            <a:r>
              <a:rPr lang="en-US" i="1" dirty="0"/>
              <a:t>main program </a:t>
            </a:r>
            <a:r>
              <a:rPr lang="en-US" dirty="0"/>
              <a:t>or </a:t>
            </a:r>
            <a:r>
              <a:rPr lang="en-US" i="1" dirty="0"/>
              <a:t>client code</a:t>
            </a:r>
            <a:r>
              <a:rPr lang="en-US" dirty="0"/>
              <a:t>.</a:t>
            </a:r>
          </a:p>
          <a:p>
            <a:r>
              <a:rPr lang="en-US" dirty="0"/>
              <a:t>The underlying implementation can change without disrupting the client code as long as the contractual signature of each function declaration in the interface remains unchanged.</a:t>
            </a:r>
          </a:p>
          <a:p>
            <a:r>
              <a:rPr lang="en-US" dirty="0"/>
              <a:t>In this way, the implementation is </a:t>
            </a:r>
            <a:r>
              <a:rPr lang="en-US" i="1" dirty="0"/>
              <a:t>hidden</a:t>
            </a:r>
            <a:r>
              <a:rPr lang="en-US" dirty="0"/>
              <a:t> from the application.</a:t>
            </a:r>
          </a:p>
          <a:p>
            <a:r>
              <a:rPr lang="en-US" dirty="0"/>
              <a:t>A data type developed this way is called an </a:t>
            </a:r>
            <a:r>
              <a:rPr lang="en-US" i="1" dirty="0"/>
              <a:t>abstract data type </a:t>
            </a:r>
            <a:r>
              <a:rPr lang="en-US" dirty="0"/>
              <a:t>(ADT).</a:t>
            </a:r>
          </a:p>
          <a:p>
            <a:endParaRPr lang="en-US" dirty="0"/>
          </a:p>
        </p:txBody>
      </p:sp>
    </p:spTree>
    <p:extLst>
      <p:ext uri="{BB962C8B-B14F-4D97-AF65-F5344CB8AC3E}">
        <p14:creationId xmlns:p14="http://schemas.microsoft.com/office/powerpoint/2010/main" val="416808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dirty="0"/>
              <a:t>9.2 Aggregate Data Types</a:t>
            </a:r>
          </a:p>
          <a:p>
            <a:pPr>
              <a:spcBef>
                <a:spcPts val="1200"/>
              </a:spcBef>
            </a:pPr>
            <a:r>
              <a:rPr lang="en-US" dirty="0"/>
              <a:t>9.3 Inductive Data Types</a:t>
            </a:r>
          </a:p>
          <a:p>
            <a:pPr>
              <a:spcBef>
                <a:spcPts val="1200"/>
              </a:spcBef>
            </a:pPr>
            <a:r>
              <a:rPr lang="en-US" dirty="0"/>
              <a:t>9.4 Variant Records</a:t>
            </a:r>
          </a:p>
          <a:p>
            <a:pPr>
              <a:spcBef>
                <a:spcPts val="1200"/>
              </a:spcBef>
            </a:pPr>
            <a:r>
              <a:rPr lang="en-US" dirty="0"/>
              <a:t>9.5 Abstract Syntax</a:t>
            </a:r>
          </a:p>
          <a:p>
            <a:pPr>
              <a:spcBef>
                <a:spcPts val="1200"/>
              </a:spcBef>
            </a:pPr>
            <a:r>
              <a:rPr lang="en-US" dirty="0"/>
              <a:t>9.6 Abstract-Syntax Tree for Camille</a:t>
            </a:r>
          </a:p>
          <a:p>
            <a:pPr>
              <a:spcBef>
                <a:spcPts val="1200"/>
              </a:spcBef>
            </a:pPr>
            <a:r>
              <a:rPr lang="en-US" dirty="0"/>
              <a:t>9.7 Data Abstraction</a:t>
            </a:r>
          </a:p>
          <a:p>
            <a:pPr>
              <a:spcBef>
                <a:spcPts val="1200"/>
              </a:spcBef>
            </a:pPr>
            <a:r>
              <a:rPr lang="en-US" b="1" dirty="0"/>
              <a:t>9.8 Case Study: Environments</a:t>
            </a:r>
          </a:p>
          <a:p>
            <a:pPr>
              <a:spcBef>
                <a:spcPts val="1200"/>
              </a:spcBef>
            </a:pPr>
            <a:r>
              <a:rPr lang="en-US" dirty="0"/>
              <a:t>9.9 ML and Haskell: Summaries, Comparison, Applications, and Analysis</a:t>
            </a:r>
          </a:p>
          <a:p>
            <a:pPr>
              <a:spcBef>
                <a:spcPts val="1200"/>
              </a:spcBef>
            </a:pPr>
            <a:r>
              <a:rPr lang="en-US" dirty="0"/>
              <a:t>9.10 Thematic Takeaways</a:t>
            </a:r>
          </a:p>
        </p:txBody>
      </p:sp>
    </p:spTree>
    <p:extLst>
      <p:ext uri="{BB962C8B-B14F-4D97-AF65-F5344CB8AC3E}">
        <p14:creationId xmlns:p14="http://schemas.microsoft.com/office/powerpoint/2010/main" val="19985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DAF6-35F9-6D49-957A-7D1FF05A1FB3}"/>
              </a:ext>
            </a:extLst>
          </p:cNvPr>
          <p:cNvSpPr>
            <a:spLocks noGrp="1"/>
          </p:cNvSpPr>
          <p:nvPr>
            <p:ph type="title"/>
          </p:nvPr>
        </p:nvSpPr>
        <p:spPr/>
        <p:txBody>
          <a:bodyPr/>
          <a:lstStyle/>
          <a:p>
            <a:r>
              <a:rPr lang="en-US" dirty="0"/>
              <a:t>9.8 Case Study: Environments </a:t>
            </a:r>
            <a:r>
              <a:rPr lang="en-US" sz="2000" dirty="0"/>
              <a:t>(1 of 4)</a:t>
            </a:r>
          </a:p>
        </p:txBody>
      </p:sp>
      <p:sp>
        <p:nvSpPr>
          <p:cNvPr id="3" name="Text Placeholder 2">
            <a:extLst>
              <a:ext uri="{FF2B5EF4-FFF2-40B4-BE49-F238E27FC236}">
                <a16:creationId xmlns:a16="http://schemas.microsoft.com/office/drawing/2014/main" id="{E79C566D-DB6F-DA4C-9BA4-464A1D515D5F}"/>
              </a:ext>
            </a:extLst>
          </p:cNvPr>
          <p:cNvSpPr>
            <a:spLocks noGrp="1"/>
          </p:cNvSpPr>
          <p:nvPr>
            <p:ph idx="1"/>
          </p:nvPr>
        </p:nvSpPr>
        <p:spPr/>
        <p:txBody>
          <a:bodyPr/>
          <a:lstStyle/>
          <a:p>
            <a:r>
              <a:rPr lang="en" dirty="0">
                <a:solidFill>
                  <a:schemeClr val="tx1"/>
                </a:solidFill>
              </a:rPr>
              <a:t>9.8.1 Choices of Representation</a:t>
            </a:r>
          </a:p>
          <a:p>
            <a:r>
              <a:rPr lang="en-US" dirty="0">
                <a:solidFill>
                  <a:schemeClr val="tx1"/>
                </a:solidFill>
              </a:rPr>
              <a:t>9.8.2 Closure Representation in Scheme</a:t>
            </a:r>
          </a:p>
          <a:p>
            <a:r>
              <a:rPr lang="en-US" dirty="0">
                <a:solidFill>
                  <a:schemeClr val="tx1"/>
                </a:solidFill>
              </a:rPr>
              <a:t>9.8.3 Closure Representation in Python</a:t>
            </a:r>
          </a:p>
          <a:p>
            <a:r>
              <a:rPr lang="en-US" dirty="0">
                <a:solidFill>
                  <a:schemeClr val="tx1"/>
                </a:solidFill>
              </a:rPr>
              <a:t>9.8.4 Abstract-Syntax Representation in Python</a:t>
            </a:r>
          </a:p>
          <a:p>
            <a:pPr marL="152396" indent="0">
              <a:buNone/>
            </a:pPr>
            <a:endParaRPr lang="en-US" dirty="0">
              <a:solidFill>
                <a:schemeClr val="tx1"/>
              </a:solidFill>
            </a:endParaRPr>
          </a:p>
        </p:txBody>
      </p:sp>
    </p:spTree>
    <p:extLst>
      <p:ext uri="{BB962C8B-B14F-4D97-AF65-F5344CB8AC3E}">
        <p14:creationId xmlns:p14="http://schemas.microsoft.com/office/powerpoint/2010/main" val="11617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DAF6-35F9-6D49-957A-7D1FF05A1FB3}"/>
              </a:ext>
            </a:extLst>
          </p:cNvPr>
          <p:cNvSpPr>
            <a:spLocks noGrp="1"/>
          </p:cNvSpPr>
          <p:nvPr>
            <p:ph type="title"/>
          </p:nvPr>
        </p:nvSpPr>
        <p:spPr/>
        <p:txBody>
          <a:bodyPr/>
          <a:lstStyle/>
          <a:p>
            <a:r>
              <a:rPr lang="en-US" dirty="0"/>
              <a:t>9.8 Case Study: Environments </a:t>
            </a:r>
            <a:r>
              <a:rPr lang="en-US" sz="2000" dirty="0"/>
              <a:t>(2 of 4)</a:t>
            </a:r>
            <a:endParaRPr lang="en-US" dirty="0"/>
          </a:p>
        </p:txBody>
      </p:sp>
      <p:sp>
        <p:nvSpPr>
          <p:cNvPr id="3" name="Text Placeholder 2">
            <a:extLst>
              <a:ext uri="{FF2B5EF4-FFF2-40B4-BE49-F238E27FC236}">
                <a16:creationId xmlns:a16="http://schemas.microsoft.com/office/drawing/2014/main" id="{E79C566D-DB6F-DA4C-9BA4-464A1D515D5F}"/>
              </a:ext>
            </a:extLst>
          </p:cNvPr>
          <p:cNvSpPr>
            <a:spLocks noGrp="1"/>
          </p:cNvSpPr>
          <p:nvPr>
            <p:ph idx="1"/>
          </p:nvPr>
        </p:nvSpPr>
        <p:spPr/>
        <p:txBody>
          <a:bodyPr/>
          <a:lstStyle/>
          <a:p>
            <a:r>
              <a:rPr lang="en-US" dirty="0"/>
              <a:t>A </a:t>
            </a:r>
            <a:r>
              <a:rPr lang="en-US" i="1" dirty="0"/>
              <a:t>referencing environment </a:t>
            </a:r>
            <a:r>
              <a:rPr lang="en-US" dirty="0"/>
              <a:t>is a mapping that associates variable names (or symbols) with their current bindings at any point in a program in an implementation of a programming language</a:t>
            </a:r>
          </a:p>
          <a:p>
            <a:pPr lvl="0">
              <a:buClr>
                <a:srgbClr val="000000"/>
              </a:buClr>
            </a:pPr>
            <a:r>
              <a:rPr lang="en-US" dirty="0"/>
              <a:t>A </a:t>
            </a:r>
            <a:r>
              <a:rPr lang="en-US" i="1" dirty="0"/>
              <a:t>symbol </a:t>
            </a:r>
            <a:r>
              <a:rPr lang="en-US" dirty="0"/>
              <a:t>table is an example of an environment.</a:t>
            </a:r>
          </a:p>
          <a:p>
            <a:pPr lvl="0">
              <a:buClr>
                <a:srgbClr val="000000"/>
              </a:buClr>
            </a:pPr>
            <a:r>
              <a:rPr lang="en-US" dirty="0"/>
              <a:t>A symbol table is used in a compiler to associate variable names with lexical address information.</a:t>
            </a:r>
          </a:p>
          <a:p>
            <a:pPr lvl="0">
              <a:buClr>
                <a:srgbClr val="000000"/>
              </a:buClr>
            </a:pPr>
            <a:r>
              <a:rPr lang="en-US" dirty="0"/>
              <a:t>An environment is a </a:t>
            </a:r>
            <a:r>
              <a:rPr lang="en-US" i="1" dirty="0"/>
              <a:t>mapping</a:t>
            </a:r>
            <a:r>
              <a:rPr lang="en-US" dirty="0"/>
              <a:t> (a set of pairs)</a:t>
            </a:r>
          </a:p>
          <a:p>
            <a:pPr lvl="1">
              <a:spcBef>
                <a:spcPts val="0"/>
              </a:spcBef>
              <a:buClr>
                <a:srgbClr val="000000"/>
              </a:buClr>
            </a:pPr>
            <a:r>
              <a:rPr lang="en-US" i="1" dirty="0"/>
              <a:t>domain</a:t>
            </a:r>
            <a:r>
              <a:rPr lang="en-US" dirty="0"/>
              <a:t>: the finite set of Scheme symbols</a:t>
            </a:r>
          </a:p>
          <a:p>
            <a:pPr lvl="1">
              <a:spcBef>
                <a:spcPts val="0"/>
              </a:spcBef>
              <a:buClr>
                <a:srgbClr val="000000"/>
              </a:buClr>
            </a:pPr>
            <a:r>
              <a:rPr lang="en-US" i="1" dirty="0"/>
              <a:t>range</a:t>
            </a:r>
            <a:r>
              <a:rPr lang="en-US" dirty="0"/>
              <a:t>: the set of all Scheme values</a:t>
            </a:r>
          </a:p>
          <a:p>
            <a:pPr marL="152396" indent="0" algn="ctr">
              <a:buNone/>
            </a:pPr>
            <a:r>
              <a:rPr lang="en-US" dirty="0"/>
              <a:t>(e.g., {(a, 4), (b, 2), (c, 3), (x, 5)}).</a:t>
            </a:r>
          </a:p>
          <a:p>
            <a:pPr marL="152396" indent="0">
              <a:buNone/>
            </a:pPr>
            <a:endParaRPr lang="en-US" dirty="0">
              <a:solidFill>
                <a:schemeClr val="tx1"/>
              </a:solidFill>
            </a:endParaRPr>
          </a:p>
        </p:txBody>
      </p:sp>
    </p:spTree>
    <p:extLst>
      <p:ext uri="{BB962C8B-B14F-4D97-AF65-F5344CB8AC3E}">
        <p14:creationId xmlns:p14="http://schemas.microsoft.com/office/powerpoint/2010/main" val="422886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2D14-285F-BC4F-A607-9E350096E5E5}"/>
              </a:ext>
            </a:extLst>
          </p:cNvPr>
          <p:cNvSpPr>
            <a:spLocks noGrp="1"/>
          </p:cNvSpPr>
          <p:nvPr>
            <p:ph type="title"/>
          </p:nvPr>
        </p:nvSpPr>
        <p:spPr/>
        <p:txBody>
          <a:bodyPr/>
          <a:lstStyle/>
          <a:p>
            <a:r>
              <a:rPr lang="en-US" dirty="0"/>
              <a:t>9.1 Chapter Objectives	</a:t>
            </a:r>
          </a:p>
        </p:txBody>
      </p:sp>
      <p:sp>
        <p:nvSpPr>
          <p:cNvPr id="3" name="Text Placeholder 2">
            <a:extLst>
              <a:ext uri="{FF2B5EF4-FFF2-40B4-BE49-F238E27FC236}">
                <a16:creationId xmlns:a16="http://schemas.microsoft.com/office/drawing/2014/main" id="{FD76F015-D2C7-A74D-AF7E-1A04801CE70E}"/>
              </a:ext>
            </a:extLst>
          </p:cNvPr>
          <p:cNvSpPr>
            <a:spLocks noGrp="1"/>
          </p:cNvSpPr>
          <p:nvPr>
            <p:ph idx="1"/>
          </p:nvPr>
        </p:nvSpPr>
        <p:spPr>
          <a:xfrm>
            <a:off x="848009" y="1123122"/>
            <a:ext cx="10287000" cy="4699047"/>
          </a:xfrm>
        </p:spPr>
        <p:txBody>
          <a:bodyPr/>
          <a:lstStyle/>
          <a:p>
            <a:r>
              <a:rPr lang="en-US" dirty="0">
                <a:solidFill>
                  <a:schemeClr val="tx1"/>
                </a:solidFill>
              </a:rPr>
              <a:t>Introduce </a:t>
            </a:r>
            <a:r>
              <a:rPr lang="en-US" i="1" dirty="0">
                <a:solidFill>
                  <a:schemeClr val="tx1"/>
                </a:solidFill>
              </a:rPr>
              <a:t>aggregate data types </a:t>
            </a:r>
            <a:r>
              <a:rPr lang="en-US" dirty="0">
                <a:solidFill>
                  <a:schemeClr val="tx1"/>
                </a:solidFill>
              </a:rPr>
              <a:t>(e.g., arrays, records, unions) and type systems supporting their construction in a variety of programming languages.</a:t>
            </a:r>
          </a:p>
          <a:p>
            <a:r>
              <a:rPr lang="en-US" dirty="0">
                <a:solidFill>
                  <a:schemeClr val="tx1"/>
                </a:solidFill>
              </a:rPr>
              <a:t>Introduce </a:t>
            </a:r>
            <a:r>
              <a:rPr lang="en-US" i="1" dirty="0">
                <a:solidFill>
                  <a:schemeClr val="tx1"/>
                </a:solidFill>
              </a:rPr>
              <a:t>inductive data types</a:t>
            </a:r>
            <a:r>
              <a:rPr lang="en-US" dirty="0">
                <a:solidFill>
                  <a:schemeClr val="tx1"/>
                </a:solidFill>
              </a:rPr>
              <a:t>—an aggregate data type that refers to itself—and </a:t>
            </a:r>
            <a:r>
              <a:rPr lang="en-US" i="1" dirty="0">
                <a:solidFill>
                  <a:schemeClr val="tx1"/>
                </a:solidFill>
              </a:rPr>
              <a:t>variant records</a:t>
            </a:r>
            <a:r>
              <a:rPr lang="en-US" dirty="0">
                <a:solidFill>
                  <a:schemeClr val="tx1"/>
                </a:solidFill>
              </a:rPr>
              <a:t>—a data type useful as a node in a tree representing a computer program.</a:t>
            </a:r>
          </a:p>
          <a:p>
            <a:r>
              <a:rPr lang="en-US" dirty="0">
                <a:solidFill>
                  <a:schemeClr val="tx1"/>
                </a:solidFill>
              </a:rPr>
              <a:t>Introduce </a:t>
            </a:r>
            <a:r>
              <a:rPr lang="en-US" i="1" dirty="0">
                <a:solidFill>
                  <a:schemeClr val="tx1"/>
                </a:solidFill>
              </a:rPr>
              <a:t>abstract syntax </a:t>
            </a:r>
            <a:r>
              <a:rPr lang="en-US" dirty="0">
                <a:solidFill>
                  <a:schemeClr val="tx1"/>
                </a:solidFill>
              </a:rPr>
              <a:t>and its role in a representing a computer program.</a:t>
            </a:r>
          </a:p>
          <a:p>
            <a:r>
              <a:rPr lang="en-US" dirty="0">
                <a:solidFill>
                  <a:schemeClr val="tx1"/>
                </a:solidFill>
              </a:rPr>
              <a:t>Describe the design, implementation, and manipulation of efficacious and efficient data structures representing computer programs.</a:t>
            </a:r>
          </a:p>
          <a:p>
            <a:r>
              <a:rPr lang="en-US" dirty="0">
                <a:solidFill>
                  <a:schemeClr val="tx1"/>
                </a:solidFill>
              </a:rPr>
              <a:t>Explore the conception and use of a data structure as an </a:t>
            </a:r>
            <a:r>
              <a:rPr lang="en-US" i="1" dirty="0">
                <a:solidFill>
                  <a:schemeClr val="tx1"/>
                </a:solidFill>
              </a:rPr>
              <a:t>interface</a:t>
            </a:r>
            <a:r>
              <a:rPr lang="en-US" dirty="0">
                <a:solidFill>
                  <a:schemeClr val="tx1"/>
                </a:solidFill>
              </a:rPr>
              <a:t>, </a:t>
            </a:r>
            <a:r>
              <a:rPr lang="en-US" i="1" dirty="0">
                <a:solidFill>
                  <a:schemeClr val="tx1"/>
                </a:solidFill>
              </a:rPr>
              <a:t>implementation</a:t>
            </a:r>
            <a:r>
              <a:rPr lang="en-US" dirty="0">
                <a:solidFill>
                  <a:schemeClr val="tx1"/>
                </a:solidFill>
              </a:rPr>
              <a:t>, and </a:t>
            </a:r>
            <a:r>
              <a:rPr lang="en-US" i="1" dirty="0">
                <a:solidFill>
                  <a:schemeClr val="tx1"/>
                </a:solidFill>
              </a:rPr>
              <a:t>application</a:t>
            </a:r>
            <a:r>
              <a:rPr lang="en-US" dirty="0">
                <a:solidFill>
                  <a:schemeClr val="tx1"/>
                </a:solidFill>
              </a:rPr>
              <a:t>, which render it an </a:t>
            </a:r>
            <a:r>
              <a:rPr lang="en-US" i="1" dirty="0">
                <a:solidFill>
                  <a:schemeClr val="tx1"/>
                </a:solidFill>
              </a:rPr>
              <a:t>abstract data type</a:t>
            </a:r>
            <a:r>
              <a:rPr lang="en-US" dirty="0">
                <a:solidFill>
                  <a:schemeClr val="tx1"/>
                </a:solidFill>
              </a:rPr>
              <a:t>.</a:t>
            </a:r>
          </a:p>
          <a:p>
            <a:r>
              <a:rPr lang="en-US" dirty="0">
                <a:solidFill>
                  <a:schemeClr val="tx1"/>
                </a:solidFill>
              </a:rPr>
              <a:t>Recognize and use a </a:t>
            </a:r>
            <a:r>
              <a:rPr lang="en-US" i="1" dirty="0">
                <a:solidFill>
                  <a:schemeClr val="tx1"/>
                </a:solidFill>
              </a:rPr>
              <a:t>closure representation</a:t>
            </a:r>
            <a:r>
              <a:rPr lang="en-US" dirty="0">
                <a:solidFill>
                  <a:schemeClr val="tx1"/>
                </a:solidFill>
              </a:rPr>
              <a:t> of a data structure.</a:t>
            </a:r>
          </a:p>
          <a:p>
            <a:r>
              <a:rPr lang="en-US" dirty="0">
                <a:solidFill>
                  <a:schemeClr val="tx1"/>
                </a:solidFill>
              </a:rPr>
              <a:t>Describe the design and implementation of data structures for language environments using a variety of representations.</a:t>
            </a:r>
          </a:p>
          <a:p>
            <a:endParaRPr lang="en-US" dirty="0"/>
          </a:p>
        </p:txBody>
      </p:sp>
    </p:spTree>
    <p:extLst>
      <p:ext uri="{BB962C8B-B14F-4D97-AF65-F5344CB8AC3E}">
        <p14:creationId xmlns:p14="http://schemas.microsoft.com/office/powerpoint/2010/main" val="310452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DAF6-35F9-6D49-957A-7D1FF05A1FB3}"/>
              </a:ext>
            </a:extLst>
          </p:cNvPr>
          <p:cNvSpPr>
            <a:spLocks noGrp="1"/>
          </p:cNvSpPr>
          <p:nvPr>
            <p:ph type="title"/>
          </p:nvPr>
        </p:nvSpPr>
        <p:spPr/>
        <p:txBody>
          <a:bodyPr/>
          <a:lstStyle/>
          <a:p>
            <a:r>
              <a:rPr lang="en-US" dirty="0"/>
              <a:t>9.8 Case Study: Environments </a:t>
            </a:r>
            <a:r>
              <a:rPr lang="en-US" sz="2000" dirty="0"/>
              <a:t>(3 of 4)</a:t>
            </a:r>
            <a:endParaRPr lang="en-US" dirty="0"/>
          </a:p>
        </p:txBody>
      </p:sp>
      <p:sp>
        <p:nvSpPr>
          <p:cNvPr id="3" name="Text Placeholder 2">
            <a:extLst>
              <a:ext uri="{FF2B5EF4-FFF2-40B4-BE49-F238E27FC236}">
                <a16:creationId xmlns:a16="http://schemas.microsoft.com/office/drawing/2014/main" id="{E79C566D-DB6F-DA4C-9BA4-464A1D515D5F}"/>
              </a:ext>
            </a:extLst>
          </p:cNvPr>
          <p:cNvSpPr>
            <a:spLocks noGrp="1"/>
          </p:cNvSpPr>
          <p:nvPr>
            <p:ph idx="1"/>
          </p:nvPr>
        </p:nvSpPr>
        <p:spPr>
          <a:xfrm>
            <a:off x="925830" y="1226413"/>
            <a:ext cx="10287000" cy="4699047"/>
          </a:xfrm>
        </p:spPr>
        <p:txBody>
          <a:bodyPr/>
          <a:lstStyle/>
          <a:p>
            <a:pPr marL="152396" indent="0">
              <a:spcAft>
                <a:spcPts val="600"/>
              </a:spcAft>
              <a:buNone/>
            </a:pPr>
            <a:r>
              <a:rPr lang="en-US" dirty="0">
                <a:solidFill>
                  <a:schemeClr val="tx1"/>
                </a:solidFill>
              </a:rPr>
              <a:t>Consider an interface specification of an environment, where formally an environment expressed in the mathematical form</a:t>
            </a:r>
          </a:p>
          <a:p>
            <a:pPr marL="152396" indent="0">
              <a:spcAft>
                <a:spcPts val="600"/>
              </a:spcAft>
              <a:buNone/>
            </a:pPr>
            <a:r>
              <a:rPr lang="en-US" dirty="0"/>
              <a:t>			</a:t>
            </a:r>
            <a:endParaRPr lang="en-US" dirty="0">
              <a:solidFill>
                <a:schemeClr val="tx1"/>
              </a:solidFill>
            </a:endParaRPr>
          </a:p>
          <a:p>
            <a:pPr marL="152396" indent="0">
              <a:spcAft>
                <a:spcPts val="600"/>
              </a:spcAft>
              <a:buNone/>
            </a:pPr>
            <a:r>
              <a:rPr lang="en-US" dirty="0">
                <a:solidFill>
                  <a:schemeClr val="tx1"/>
                </a:solidFill>
              </a:rPr>
              <a:t>is a mapping (or a set of pairs) from the </a:t>
            </a:r>
            <a:r>
              <a:rPr lang="en-US" i="1" dirty="0">
                <a:solidFill>
                  <a:schemeClr val="tx1"/>
                </a:solidFill>
              </a:rPr>
              <a:t>domain</a:t>
            </a:r>
            <a:r>
              <a:rPr lang="en-US" dirty="0">
                <a:solidFill>
                  <a:schemeClr val="tx1"/>
                </a:solidFill>
              </a:rPr>
              <a:t>—the finite set of Scheme symbols—to the </a:t>
            </a:r>
            <a:r>
              <a:rPr lang="en-US" i="1" dirty="0">
                <a:solidFill>
                  <a:schemeClr val="tx1"/>
                </a:solidFill>
              </a:rPr>
              <a:t>range</a:t>
            </a:r>
            <a:r>
              <a:rPr lang="en-US" dirty="0">
                <a:solidFill>
                  <a:schemeClr val="tx1"/>
                </a:solidFill>
              </a:rPr>
              <a:t>—the set of all Scheme values:</a:t>
            </a:r>
          </a:p>
          <a:p>
            <a:pPr marL="152396" indent="0">
              <a:buNone/>
            </a:pPr>
            <a:endParaRPr lang="en-US" dirty="0">
              <a:solidFill>
                <a:schemeClr val="tx1"/>
              </a:solidFill>
            </a:endParaRPr>
          </a:p>
          <a:p>
            <a:pPr marL="152396" indent="0">
              <a:buNone/>
            </a:pPr>
            <a:endParaRPr lang="en-US" dirty="0">
              <a:solidFill>
                <a:schemeClr val="tx1"/>
              </a:solidFill>
            </a:endParaRPr>
          </a:p>
          <a:p>
            <a:pPr marL="152396" indent="0">
              <a:spcBef>
                <a:spcPts val="1800"/>
              </a:spcBef>
              <a:buNone/>
            </a:pPr>
            <a:r>
              <a:rPr lang="en-US" dirty="0">
                <a:solidFill>
                  <a:schemeClr val="tx1"/>
                </a:solidFill>
              </a:rPr>
              <a:t>where </a:t>
            </a:r>
            <a:r>
              <a:rPr lang="en-US" i="1" dirty="0">
                <a:solidFill>
                  <a:schemeClr val="tx1"/>
                </a:solidFill>
              </a:rPr>
              <a:t>g</a:t>
            </a:r>
            <a:r>
              <a:rPr lang="en-US" dirty="0">
                <a:solidFill>
                  <a:schemeClr val="tx1"/>
                </a:solidFill>
              </a:rPr>
              <a:t>(</a:t>
            </a:r>
            <a:r>
              <a:rPr lang="en-US" i="1" dirty="0">
                <a:solidFill>
                  <a:schemeClr val="tx1"/>
                </a:solidFill>
              </a:rPr>
              <a:t>s</a:t>
            </a:r>
            <a:r>
              <a:rPr lang="en-US" baseline="30000" dirty="0">
                <a:solidFill>
                  <a:schemeClr val="tx1"/>
                </a:solidFill>
              </a:rPr>
              <a:t>’</a:t>
            </a:r>
            <a:r>
              <a:rPr lang="en-US" dirty="0">
                <a:solidFill>
                  <a:schemeClr val="tx1"/>
                </a:solidFill>
              </a:rPr>
              <a:t>) = </a:t>
            </a:r>
            <a:r>
              <a:rPr lang="en-US" i="1" dirty="0">
                <a:solidFill>
                  <a:schemeClr val="tx1"/>
                </a:solidFill>
              </a:rPr>
              <a:t>v</a:t>
            </a:r>
            <a:r>
              <a:rPr lang="en-US" i="1" baseline="-25000" dirty="0">
                <a:solidFill>
                  <a:schemeClr val="tx1"/>
                </a:solidFill>
              </a:rPr>
              <a:t>i</a:t>
            </a:r>
            <a:r>
              <a:rPr lang="en-US" dirty="0">
                <a:solidFill>
                  <a:schemeClr val="tx1"/>
                </a:solidFill>
              </a:rPr>
              <a:t> if </a:t>
            </a:r>
            <a:r>
              <a:rPr lang="en-US" i="1" dirty="0">
                <a:solidFill>
                  <a:schemeClr val="tx1"/>
                </a:solidFill>
              </a:rPr>
              <a:t>s</a:t>
            </a:r>
            <a:r>
              <a:rPr lang="en-US" baseline="30000" dirty="0">
                <a:solidFill>
                  <a:schemeClr val="tx1"/>
                </a:solidFill>
              </a:rPr>
              <a:t>’</a:t>
            </a:r>
            <a:r>
              <a:rPr lang="en-US" dirty="0">
                <a:solidFill>
                  <a:schemeClr val="tx1"/>
                </a:solidFill>
              </a:rPr>
              <a:t> = </a:t>
            </a:r>
            <a:r>
              <a:rPr lang="en-US" dirty="0" err="1">
                <a:solidFill>
                  <a:schemeClr val="tx1"/>
                </a:solidFill>
              </a:rPr>
              <a:t>s</a:t>
            </a:r>
            <a:r>
              <a:rPr lang="en-US" i="1" baseline="-25000" dirty="0" err="1">
                <a:solidFill>
                  <a:schemeClr val="tx1"/>
                </a:solidFill>
              </a:rPr>
              <a:t>i</a:t>
            </a:r>
            <a:r>
              <a:rPr lang="en-US" dirty="0">
                <a:solidFill>
                  <a:schemeClr val="tx1"/>
                </a:solidFill>
              </a:rPr>
              <a:t> for some </a:t>
            </a:r>
            <a:r>
              <a:rPr lang="en-US" i="1" dirty="0" err="1">
                <a:solidFill>
                  <a:schemeClr val="tx1"/>
                </a:solidFill>
              </a:rPr>
              <a:t>i</a:t>
            </a:r>
            <a:r>
              <a:rPr lang="en-US" dirty="0">
                <a:solidFill>
                  <a:schemeClr val="tx1"/>
                </a:solidFill>
              </a:rPr>
              <a:t>, 1 ≼ </a:t>
            </a:r>
            <a:r>
              <a:rPr lang="en-US" i="1" dirty="0" err="1">
                <a:solidFill>
                  <a:schemeClr val="tx1"/>
                </a:solidFill>
              </a:rPr>
              <a:t>i</a:t>
            </a:r>
            <a:r>
              <a:rPr lang="en-US" dirty="0">
                <a:solidFill>
                  <a:schemeClr val="tx1"/>
                </a:solidFill>
              </a:rPr>
              <a:t> ≼ </a:t>
            </a:r>
            <a:r>
              <a:rPr lang="en-US" i="1" dirty="0">
                <a:solidFill>
                  <a:schemeClr val="tx1"/>
                </a:solidFill>
              </a:rPr>
              <a:t>n</a:t>
            </a:r>
            <a:r>
              <a:rPr lang="en-US" dirty="0">
                <a:solidFill>
                  <a:schemeClr val="tx1"/>
                </a:solidFill>
              </a:rPr>
              <a:t>, and </a:t>
            </a:r>
            <a:r>
              <a:rPr lang="en-US" i="1" dirty="0">
                <a:solidFill>
                  <a:schemeClr val="tx1"/>
                </a:solidFill>
              </a:rPr>
              <a:t>f</a:t>
            </a:r>
            <a:r>
              <a:rPr lang="en-US" dirty="0">
                <a:solidFill>
                  <a:schemeClr val="tx1"/>
                </a:solidFill>
              </a:rPr>
              <a:t>(</a:t>
            </a:r>
            <a:r>
              <a:rPr lang="en-US" i="1" dirty="0">
                <a:solidFill>
                  <a:schemeClr val="tx1"/>
                </a:solidFill>
              </a:rPr>
              <a:t>s</a:t>
            </a:r>
            <a:r>
              <a:rPr lang="en-US" baseline="30000" dirty="0">
                <a:solidFill>
                  <a:schemeClr val="tx1"/>
                </a:solidFill>
              </a:rPr>
              <a:t>’</a:t>
            </a:r>
            <a:r>
              <a:rPr lang="en-US" dirty="0">
                <a:solidFill>
                  <a:schemeClr val="tx1"/>
                </a:solidFill>
              </a:rPr>
              <a:t>) otherwise;</a:t>
            </a:r>
            <a:endParaRPr lang="en-US" i="1" dirty="0">
              <a:solidFill>
                <a:schemeClr val="tx1"/>
              </a:solidFill>
            </a:endParaRPr>
          </a:p>
          <a:p>
            <a:pPr marL="152396" indent="0">
              <a:buNone/>
            </a:pPr>
            <a:r>
              <a:rPr lang="en-US" dirty="0">
                <a:solidFill>
                  <a:schemeClr val="tx1"/>
                </a:solidFill>
              </a:rPr>
              <a:t>⎡</a:t>
            </a:r>
            <a:r>
              <a:rPr lang="en-US" i="1" dirty="0">
                <a:solidFill>
                  <a:schemeClr val="tx1"/>
                </a:solidFill>
              </a:rPr>
              <a:t>v</a:t>
            </a:r>
            <a:r>
              <a:rPr lang="en-US" dirty="0">
                <a:solidFill>
                  <a:schemeClr val="tx1"/>
                </a:solidFill>
              </a:rPr>
              <a:t> ⎤ means “the representation of data </a:t>
            </a:r>
            <a:r>
              <a:rPr lang="en-US" i="1" dirty="0">
                <a:solidFill>
                  <a:schemeClr val="tx1"/>
                </a:solidFill>
              </a:rPr>
              <a:t>v</a:t>
            </a:r>
            <a:r>
              <a:rPr lang="en-US" dirty="0">
                <a:solidFill>
                  <a:schemeClr val="tx1"/>
                </a:solidFill>
              </a:rPr>
              <a:t>.”</a:t>
            </a:r>
          </a:p>
        </p:txBody>
      </p:sp>
      <p:pic>
        <p:nvPicPr>
          <p:cNvPr id="11266" name="Picture 2" descr="An expression. Left curly brace, left parenthesis, S subscript 1, comma, v subscript 1, right parenthesis, comma, left parenthesis S subscript 2, comma, v subscript 2, right parenthesis, comma, ellipses, comma, left parenthesis S subscript n, comma, v subscript n, right parenthesis, right curly bra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972" y="2154244"/>
            <a:ext cx="4836026" cy="383216"/>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A list of three symbols in Scheme.&#10;&#10;The code lines are as follows. Line 1. Left parenthesis, empty hyphen environment, right parenthesis, equals, left square bracket, circle with diagonal line across it, right square bracket. Line 2. Left parenthesis, apply hyphen environment, left square bracket, f, right square bracket, s, right parenthesis, equals f, left parenthesis, s, right parenthesis. Line 3. Left parenthesis, extend hyphen environment prime, left parenthesis, s 1 comma s 2 comma, ellipsis, s n, right parenthesis, prime, left parenthesis, v 1 comma v 2 comma, ellipsis, v n, right parenthesis, left square bracket, f, right square bracket, right parenthesis, equals, left square bracket, g, right square bracket, com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142" y="3727768"/>
            <a:ext cx="6855333" cy="729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76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DAF6-35F9-6D49-957A-7D1FF05A1FB3}"/>
              </a:ext>
            </a:extLst>
          </p:cNvPr>
          <p:cNvSpPr>
            <a:spLocks noGrp="1"/>
          </p:cNvSpPr>
          <p:nvPr>
            <p:ph type="title"/>
          </p:nvPr>
        </p:nvSpPr>
        <p:spPr/>
        <p:txBody>
          <a:bodyPr/>
          <a:lstStyle/>
          <a:p>
            <a:r>
              <a:rPr lang="en-US" dirty="0"/>
              <a:t>9.8 Case Study: Environments </a:t>
            </a:r>
            <a:r>
              <a:rPr lang="en-US" sz="2000" dirty="0"/>
              <a:t>(4 of 4)</a:t>
            </a:r>
            <a:endParaRPr lang="en-US" dirty="0"/>
          </a:p>
        </p:txBody>
      </p:sp>
      <p:sp>
        <p:nvSpPr>
          <p:cNvPr id="3" name="Text Placeholder 2">
            <a:extLst>
              <a:ext uri="{FF2B5EF4-FFF2-40B4-BE49-F238E27FC236}">
                <a16:creationId xmlns:a16="http://schemas.microsoft.com/office/drawing/2014/main" id="{E79C566D-DB6F-DA4C-9BA4-464A1D515D5F}"/>
              </a:ext>
            </a:extLst>
          </p:cNvPr>
          <p:cNvSpPr>
            <a:spLocks noGrp="1"/>
          </p:cNvSpPr>
          <p:nvPr>
            <p:ph idx="1"/>
          </p:nvPr>
        </p:nvSpPr>
        <p:spPr/>
        <p:txBody>
          <a:bodyPr/>
          <a:lstStyle/>
          <a:p>
            <a:pPr marL="495296" indent="-342900"/>
            <a:r>
              <a:rPr lang="en-US" dirty="0">
                <a:solidFill>
                  <a:schemeClr val="tx1"/>
                </a:solidFill>
              </a:rPr>
              <a:t>The environment {(a, 4), (b, 2), (c, 3), (x, 5)} may be constructed and accessed with the following client code:</a:t>
            </a:r>
          </a:p>
        </p:txBody>
      </p:sp>
      <p:sp>
        <p:nvSpPr>
          <p:cNvPr id="9" name="Text Placeholder 2">
            <a:extLst>
              <a:ext uri="{FF2B5EF4-FFF2-40B4-BE49-F238E27FC236}">
                <a16:creationId xmlns:a16="http://schemas.microsoft.com/office/drawing/2014/main" id="{CDF04029-8DB3-D546-87D6-2E9B00F777F6}"/>
              </a:ext>
            </a:extLst>
          </p:cNvPr>
          <p:cNvSpPr txBox="1">
            <a:spLocks/>
          </p:cNvSpPr>
          <p:nvPr/>
        </p:nvSpPr>
        <p:spPr>
          <a:xfrm>
            <a:off x="979170" y="4347991"/>
            <a:ext cx="10287000" cy="8114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a:buClr>
                <a:srgbClr val="000000"/>
              </a:buClr>
            </a:pPr>
            <a:r>
              <a:rPr lang="en-US" i="1" dirty="0"/>
              <a:t>Constructors </a:t>
            </a:r>
            <a:r>
              <a:rPr lang="en-US" dirty="0"/>
              <a:t>create: </a:t>
            </a:r>
            <a:r>
              <a:rPr lang="en-US" dirty="0">
                <a:latin typeface="Courier New"/>
                <a:ea typeface="Courier New"/>
                <a:cs typeface="Courier New"/>
                <a:sym typeface="Courier New"/>
              </a:rPr>
              <a:t>empty-environment</a:t>
            </a:r>
            <a:r>
              <a:rPr lang="en-US" dirty="0"/>
              <a:t> and </a:t>
            </a:r>
            <a:r>
              <a:rPr lang="en-US" dirty="0">
                <a:latin typeface="Courier New"/>
                <a:ea typeface="Courier New"/>
                <a:cs typeface="Courier New"/>
                <a:sym typeface="Courier New"/>
              </a:rPr>
              <a:t>extend-environment</a:t>
            </a:r>
          </a:p>
          <a:p>
            <a:pPr>
              <a:buClr>
                <a:srgbClr val="000000"/>
              </a:buClr>
            </a:pPr>
            <a:r>
              <a:rPr lang="en-US" i="1" dirty="0"/>
              <a:t>Observers </a:t>
            </a:r>
            <a:r>
              <a:rPr lang="en-US" dirty="0"/>
              <a:t>extract: </a:t>
            </a:r>
            <a:r>
              <a:rPr lang="en-US" dirty="0">
                <a:latin typeface="Courier New"/>
                <a:ea typeface="Courier New"/>
                <a:cs typeface="Courier New"/>
                <a:sym typeface="Courier New"/>
              </a:rPr>
              <a:t>apply-environment</a:t>
            </a:r>
          </a:p>
        </p:txBody>
      </p:sp>
      <p:pic>
        <p:nvPicPr>
          <p:cNvPr id="12290" name="Picture 2" descr="The code lines are as follows. Line 1. Right angle bracket, left parenthesis, define simple hyphen environment. Line 2. Left parenthesis, extend hyphen environment, single quotes, left parenthesis, a b, right parenthesis, single quotes, left parenthesis, 1 2, right parenthesis. Line 3. Left parenthesis, extend hyphen environment, single quotes, left parenthesis, c d e, right parenthesis, single quotes, left parenthesis, 3 5 5, right parenthesis. Line 4. Left parenthesis, empty hyphen environment, right parenthesis, right parenthesis, right parenthesis, right parenthesis. Line 5. Right angle bracket, left parenthesis, apply hyphen environment simple hyphen environment, single quotes, e, right parenthesis. Line 6. 5." title="A set of six code lines in Scheme for creating an 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230" y="2447924"/>
            <a:ext cx="5688225" cy="1369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83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3" name="Title 2">
            <a:extLst>
              <a:ext uri="{FF2B5EF4-FFF2-40B4-BE49-F238E27FC236}">
                <a16:creationId xmlns:a16="http://schemas.microsoft.com/office/drawing/2014/main" id="{39F8B776-D55E-8D4C-A97C-BB93003641A6}"/>
              </a:ext>
            </a:extLst>
          </p:cNvPr>
          <p:cNvSpPr>
            <a:spLocks noGrp="1"/>
          </p:cNvSpPr>
          <p:nvPr>
            <p:ph type="title"/>
          </p:nvPr>
        </p:nvSpPr>
        <p:spPr/>
        <p:txBody>
          <a:bodyPr/>
          <a:lstStyle/>
          <a:p>
            <a:r>
              <a:rPr lang="en-US" dirty="0"/>
              <a:t>9.8.1 Choices of Representation</a:t>
            </a:r>
          </a:p>
        </p:txBody>
      </p:sp>
      <p:sp>
        <p:nvSpPr>
          <p:cNvPr id="516" name="Google Shape;516;p77"/>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495296" indent="-342900"/>
            <a:r>
              <a:rPr lang="en-US" dirty="0"/>
              <a:t>We consider the following representations for an environment:</a:t>
            </a:r>
          </a:p>
          <a:p>
            <a:pPr lvl="1"/>
            <a:r>
              <a:rPr lang="en-US" dirty="0"/>
              <a:t>Data structure representation (e.g., lists)</a:t>
            </a:r>
          </a:p>
          <a:p>
            <a:pPr lvl="1"/>
            <a:r>
              <a:rPr lang="en-US" dirty="0"/>
              <a:t>Abstract-syntax representation (ASR)</a:t>
            </a:r>
          </a:p>
          <a:p>
            <a:pPr lvl="1"/>
            <a:r>
              <a:rPr lang="en-US" dirty="0"/>
              <a:t>Closure representation (CLS)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2" name="Title 1">
            <a:extLst>
              <a:ext uri="{FF2B5EF4-FFF2-40B4-BE49-F238E27FC236}">
                <a16:creationId xmlns:a16="http://schemas.microsoft.com/office/drawing/2014/main" id="{1FAF96FC-28EF-F143-9CE9-DEBE4535761E}"/>
              </a:ext>
            </a:extLst>
          </p:cNvPr>
          <p:cNvSpPr>
            <a:spLocks noGrp="1"/>
          </p:cNvSpPr>
          <p:nvPr>
            <p:ph type="title"/>
          </p:nvPr>
        </p:nvSpPr>
        <p:spPr/>
        <p:txBody>
          <a:bodyPr/>
          <a:lstStyle/>
          <a:p>
            <a:r>
              <a:rPr lang="en-US" dirty="0"/>
              <a:t>9.8.2 Closure Representation in Scheme </a:t>
            </a:r>
            <a:r>
              <a:rPr lang="en-US" sz="2000" dirty="0"/>
              <a:t>(1 of 2)</a:t>
            </a:r>
          </a:p>
        </p:txBody>
      </p:sp>
      <p:sp>
        <p:nvSpPr>
          <p:cNvPr id="537" name="Google Shape;537;p80"/>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solidFill>
                  <a:schemeClr val="tx1"/>
                </a:solidFill>
              </a:rPr>
              <a:t>Often the set of </a:t>
            </a:r>
            <a:r>
              <a:rPr lang="en-US" i="1" dirty="0">
                <a:solidFill>
                  <a:schemeClr val="tx1"/>
                </a:solidFill>
              </a:rPr>
              <a:t>values</a:t>
            </a:r>
            <a:r>
              <a:rPr lang="en-US" dirty="0">
                <a:solidFill>
                  <a:schemeClr val="tx1"/>
                </a:solidFill>
              </a:rPr>
              <a:t> of a data type can be advantageously </a:t>
            </a:r>
            <a:r>
              <a:rPr lang="en-US" i="1" dirty="0">
                <a:solidFill>
                  <a:schemeClr val="tx1"/>
                </a:solidFill>
              </a:rPr>
              <a:t>represented</a:t>
            </a:r>
            <a:r>
              <a:rPr lang="en-US" dirty="0">
                <a:solidFill>
                  <a:schemeClr val="tx1"/>
                </a:solidFill>
              </a:rPr>
              <a:t> as a set of </a:t>
            </a:r>
            <a:r>
              <a:rPr lang="en-US" i="1" dirty="0">
                <a:solidFill>
                  <a:schemeClr val="tx1"/>
                </a:solidFill>
              </a:rPr>
              <a:t>functions</a:t>
            </a:r>
            <a:r>
              <a:rPr lang="en-US" dirty="0">
                <a:solidFill>
                  <a:schemeClr val="tx1"/>
                </a:solidFill>
              </a:rPr>
              <a:t>, particularly when the abstract data type has multiple constructors but only a single observer.</a:t>
            </a:r>
          </a:p>
          <a:p>
            <a:r>
              <a:rPr lang="en-US" dirty="0">
                <a:solidFill>
                  <a:schemeClr val="tx1"/>
                </a:solidFill>
              </a:rPr>
              <a:t>Moreover, languages with first-class functions</a:t>
            </a:r>
            <a:r>
              <a:rPr lang="en-US" dirty="0"/>
              <a:t> </a:t>
            </a:r>
            <a:r>
              <a:rPr lang="en-US" dirty="0">
                <a:solidFill>
                  <a:schemeClr val="tx1"/>
                </a:solidFill>
              </a:rPr>
              <a:t>facilitate use of a closure representation.</a:t>
            </a:r>
          </a:p>
          <a:p>
            <a:r>
              <a:rPr lang="en-US" dirty="0">
                <a:solidFill>
                  <a:schemeClr val="tx1"/>
                </a:solidFill>
              </a:rPr>
              <a:t>Representing a data structure as a function—here, a closure—is a non-intuitive use of functions, because we do not typically think of data as code.</a:t>
            </a:r>
          </a:p>
          <a:p>
            <a:r>
              <a:rPr lang="en" dirty="0">
                <a:solidFill>
                  <a:schemeClr val="tx1"/>
                </a:solidFill>
              </a:rPr>
              <a:t>How can we represent an environment (which we think of as a data structure) as a function?</a:t>
            </a:r>
            <a:endParaRPr lang="en-US" dirty="0">
              <a:solidFill>
                <a:schemeClr val="tx1"/>
              </a:solidFill>
            </a:endParaRPr>
          </a:p>
          <a:p>
            <a:r>
              <a:rPr lang="en-US" dirty="0">
                <a:solidFill>
                  <a:schemeClr val="tx1"/>
                </a:solidFill>
              </a:rPr>
              <a:t>The most natural closure representation for the environment is a Scheme closure that accepts a symbol and returns its associated value.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3" name="Title 2">
            <a:extLst>
              <a:ext uri="{FF2B5EF4-FFF2-40B4-BE49-F238E27FC236}">
                <a16:creationId xmlns:a16="http://schemas.microsoft.com/office/drawing/2014/main" id="{7BF6890F-E9C0-B743-B0BF-A9E800642D71}"/>
              </a:ext>
            </a:extLst>
          </p:cNvPr>
          <p:cNvSpPr>
            <a:spLocks noGrp="1"/>
          </p:cNvSpPr>
          <p:nvPr>
            <p:ph type="title"/>
          </p:nvPr>
        </p:nvSpPr>
        <p:spPr/>
        <p:txBody>
          <a:bodyPr/>
          <a:lstStyle/>
          <a:p>
            <a:r>
              <a:rPr lang="en-US" dirty="0"/>
              <a:t>9.8.2 Closure Representation in Scheme </a:t>
            </a:r>
            <a:r>
              <a:rPr lang="en-US" sz="2000" dirty="0"/>
              <a:t>(2 of 2)</a:t>
            </a:r>
          </a:p>
        </p:txBody>
      </p:sp>
      <p:sp>
        <p:nvSpPr>
          <p:cNvPr id="544" name="Google Shape;544;p81"/>
          <p:cNvSpPr txBox="1">
            <a:spLocks noGrp="1"/>
          </p:cNvSpPr>
          <p:nvPr>
            <p:ph idx="1"/>
          </p:nvPr>
        </p:nvSpPr>
        <p:spPr>
          <a:xfrm>
            <a:off x="925830" y="1490871"/>
            <a:ext cx="10287000" cy="1758168"/>
          </a:xfrm>
          <a:prstGeom prst="rect">
            <a:avLst/>
          </a:prstGeom>
        </p:spPr>
        <p:txBody>
          <a:bodyPr spcFirstLastPara="1" vert="horz" wrap="square" lIns="121900" tIns="121900" rIns="121900" bIns="121900" rtlCol="0" anchor="t" anchorCtr="0">
            <a:noAutofit/>
          </a:bodyPr>
          <a:lstStyle/>
          <a:p>
            <a:r>
              <a:rPr lang="en-US" dirty="0">
                <a:solidFill>
                  <a:schemeClr val="tx1"/>
                </a:solidFill>
              </a:rPr>
              <a:t>Getting acclimated to the reality that the data structure is a function can be a cognitive challenge.</a:t>
            </a:r>
          </a:p>
          <a:p>
            <a:r>
              <a:rPr lang="en-US" dirty="0"/>
              <a:t>Step </a:t>
            </a:r>
            <a:r>
              <a:rPr lang="en-US" dirty="0">
                <a:solidFill>
                  <a:schemeClr val="tx1"/>
                </a:solidFill>
              </a:rPr>
              <a:t>through the evaluation of the following application code:</a:t>
            </a:r>
          </a:p>
          <a:p>
            <a:endParaRPr lang="en-US" dirty="0">
              <a:solidFill>
                <a:schemeClr val="tx1"/>
              </a:solidFill>
            </a:endParaRPr>
          </a:p>
        </p:txBody>
      </p:sp>
      <p:pic>
        <p:nvPicPr>
          <p:cNvPr id="13314" name="Picture 2" descr="The code lines are as follows. Line 1. Right angle bracket, left parenthesis, define simple hyphen environment. Line 2. Left parenthesis, extend hyphen environment, single quotes, left parenthesis, a b, right parenthesis, single quotes, left parenthesis, 1 2, right parenthesis. Line 3. left parenthesis, extend hyphen environment, single quotes, left parenthesis, c d e, right parenthesis, single quotes, left parenthesis, 3 4 5, right parenthesis. Line 4. Left parenthesis, empty hyphen environment, right parenthesis, right parenthesis, right parenthesis, right parenthesis. Line 5. Blank. Line 6. Right angle bracket, left parenthesis, apply hyphen environment simple hyphen environment, single quotes, e, right parenthesis. Line 7. 5." title="A set of seven code lines for eval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573" y="3258820"/>
            <a:ext cx="6766582" cy="18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60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2" name="Title 1">
            <a:extLst>
              <a:ext uri="{FF2B5EF4-FFF2-40B4-BE49-F238E27FC236}">
                <a16:creationId xmlns:a16="http://schemas.microsoft.com/office/drawing/2014/main" id="{BBBB3CDE-5119-AE4B-A33B-061249A01B50}"/>
              </a:ext>
            </a:extLst>
          </p:cNvPr>
          <p:cNvSpPr>
            <a:spLocks noGrp="1"/>
          </p:cNvSpPr>
          <p:nvPr>
            <p:ph type="title"/>
          </p:nvPr>
        </p:nvSpPr>
        <p:spPr/>
        <p:txBody>
          <a:bodyPr/>
          <a:lstStyle/>
          <a:p>
            <a:r>
              <a:rPr lang="en-US" dirty="0"/>
              <a:t>Figure 9.3 An Abstract-Syntax Representation of a Named Environment in Python</a:t>
            </a:r>
          </a:p>
        </p:txBody>
      </p:sp>
      <p:pic>
        <p:nvPicPr>
          <p:cNvPr id="5122" name="Picture 2" descr="Three horizontally adjacent square boxes are labeled identifiers, values, and environs from left to right. The identifiers lead to a pair of horizontally adjacent square boxes labeled list of identifiers. An arrow from each box points downward. The values lead to a pair of horizontally adjacent square boxes labeled list of values 0 and 1. An arrow from each box points downward. The environ leads to three horizontally adjacent square boxes labeled rest of environment. The first box leads to three horizontally adjacent square boxes labeled list of identifiers. Arrows from each box lead to c, d, and e from left to right. The second box leads to three horizontally adjacent square boxes labeled list of values 0, 1, and 2. Arrows from each box lead to 3, 4, and 5 from left to right. The third box leads to the rest of environment.&#10;" title="An illustration of an abstract-syntax representation of a named environment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03" y="1540811"/>
            <a:ext cx="9731516" cy="430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11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dirty="0"/>
              <a:t>9.2 Aggregate Data Types</a:t>
            </a:r>
          </a:p>
          <a:p>
            <a:pPr>
              <a:spcBef>
                <a:spcPts val="1200"/>
              </a:spcBef>
            </a:pPr>
            <a:r>
              <a:rPr lang="en-US" dirty="0"/>
              <a:t>9.3 Inductive Data Types</a:t>
            </a:r>
          </a:p>
          <a:p>
            <a:pPr>
              <a:spcBef>
                <a:spcPts val="1200"/>
              </a:spcBef>
            </a:pPr>
            <a:r>
              <a:rPr lang="en-US" dirty="0"/>
              <a:t>9.4 Variant Records</a:t>
            </a:r>
          </a:p>
          <a:p>
            <a:pPr>
              <a:spcBef>
                <a:spcPts val="1200"/>
              </a:spcBef>
            </a:pPr>
            <a:r>
              <a:rPr lang="en-US" dirty="0"/>
              <a:t>9.5 Abstract Syntax</a:t>
            </a:r>
          </a:p>
          <a:p>
            <a:pPr>
              <a:spcBef>
                <a:spcPts val="1200"/>
              </a:spcBef>
            </a:pPr>
            <a:r>
              <a:rPr lang="en-US" dirty="0"/>
              <a:t>9.6 Abstract-Syntax Tree for Camille</a:t>
            </a:r>
          </a:p>
          <a:p>
            <a:pPr>
              <a:spcBef>
                <a:spcPts val="1200"/>
              </a:spcBef>
            </a:pPr>
            <a:r>
              <a:rPr lang="en-US" dirty="0"/>
              <a:t>9.7 Data Abstraction</a:t>
            </a:r>
          </a:p>
          <a:p>
            <a:pPr>
              <a:spcBef>
                <a:spcPts val="1200"/>
              </a:spcBef>
            </a:pPr>
            <a:r>
              <a:rPr lang="en-US" dirty="0"/>
              <a:t>9.8 Case Study: Environments</a:t>
            </a:r>
          </a:p>
          <a:p>
            <a:pPr>
              <a:spcBef>
                <a:spcPts val="1200"/>
              </a:spcBef>
            </a:pPr>
            <a:r>
              <a:rPr lang="en-US" b="1" dirty="0"/>
              <a:t>9.9 ML and Haskell: Summaries, Comparison, Applications, and Analysis</a:t>
            </a:r>
          </a:p>
          <a:p>
            <a:pPr>
              <a:spcBef>
                <a:spcPts val="1200"/>
              </a:spcBef>
            </a:pPr>
            <a:r>
              <a:rPr lang="en-US" dirty="0"/>
              <a:t>9.10 Thematic Takeaways</a:t>
            </a:r>
          </a:p>
        </p:txBody>
      </p:sp>
    </p:spTree>
    <p:extLst>
      <p:ext uri="{BB962C8B-B14F-4D97-AF65-F5344CB8AC3E}">
        <p14:creationId xmlns:p14="http://schemas.microsoft.com/office/powerpoint/2010/main" val="21280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EEFC6-ECE3-3B4D-A2D8-407CA3A30E47}"/>
              </a:ext>
            </a:extLst>
          </p:cNvPr>
          <p:cNvSpPr>
            <a:spLocks noGrp="1"/>
          </p:cNvSpPr>
          <p:nvPr>
            <p:ph type="title"/>
          </p:nvPr>
        </p:nvSpPr>
        <p:spPr/>
        <p:txBody>
          <a:bodyPr/>
          <a:lstStyle/>
          <a:p>
            <a:r>
              <a:rPr lang="en-US" dirty="0"/>
              <a:t>9.9.3 Comparison of ML and Haskell</a:t>
            </a:r>
          </a:p>
        </p:txBody>
      </p:sp>
      <p:sp>
        <p:nvSpPr>
          <p:cNvPr id="3" name="Text Placeholder 2">
            <a:extLst>
              <a:ext uri="{FF2B5EF4-FFF2-40B4-BE49-F238E27FC236}">
                <a16:creationId xmlns:a16="http://schemas.microsoft.com/office/drawing/2014/main" id="{8C7EB726-AA69-4A47-9928-E03F6624AF29}"/>
              </a:ext>
            </a:extLst>
          </p:cNvPr>
          <p:cNvSpPr>
            <a:spLocks noGrp="1"/>
          </p:cNvSpPr>
          <p:nvPr>
            <p:ph idx="1"/>
          </p:nvPr>
        </p:nvSpPr>
        <p:spPr/>
        <p:txBody>
          <a:bodyPr/>
          <a:lstStyle/>
          <a:p>
            <a:pPr marL="152396" indent="0">
              <a:buNone/>
            </a:pPr>
            <a:endParaRPr lang="en-US" dirty="0"/>
          </a:p>
          <a:p>
            <a:pPr marL="152396" indent="0">
              <a:buClr>
                <a:srgbClr val="000000"/>
              </a:buClr>
              <a:buNone/>
            </a:pPr>
            <a:r>
              <a:rPr lang="en-US" b="1" dirty="0">
                <a:solidFill>
                  <a:srgbClr val="000000"/>
                </a:solidFill>
              </a:rPr>
              <a:t>	Haskell	= ML	+ Lazy Evaluation	- Side Effects</a:t>
            </a:r>
          </a:p>
          <a:p>
            <a:pPr marL="152396" indent="0">
              <a:buClr>
                <a:srgbClr val="000000"/>
              </a:buClr>
              <a:buNone/>
            </a:pPr>
            <a:r>
              <a:rPr lang="en-US" b="1" dirty="0">
                <a:solidFill>
                  <a:srgbClr val="000000"/>
                </a:solidFill>
              </a:rPr>
              <a:t>	ML		= Lisp	-  Homoiconicity	+ Safe Type System</a:t>
            </a:r>
          </a:p>
          <a:p>
            <a:pPr marL="152396" indent="0">
              <a:buClr>
                <a:srgbClr val="000000"/>
              </a:buClr>
              <a:buNone/>
            </a:pPr>
            <a:r>
              <a:rPr lang="en-US" b="1" dirty="0">
                <a:solidFill>
                  <a:srgbClr val="000000"/>
                </a:solidFill>
              </a:rPr>
              <a:t>	Haskell	= Lisp	-  Homoiconicity	+ Safe Type System</a:t>
            </a:r>
          </a:p>
          <a:p>
            <a:pPr marL="152396" indent="0">
              <a:buClr>
                <a:srgbClr val="000000"/>
              </a:buClr>
              <a:buNone/>
            </a:pPr>
            <a:r>
              <a:rPr lang="en-US" b="1" dirty="0">
                <a:solidFill>
                  <a:srgbClr val="000000"/>
                </a:solidFill>
              </a:rPr>
              <a:t>				-  Side Effects	+ Lazy Evaluation</a:t>
            </a:r>
          </a:p>
          <a:p>
            <a:endParaRPr lang="en-US" dirty="0"/>
          </a:p>
          <a:p>
            <a:endParaRPr lang="en-US" dirty="0"/>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11079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2" name="Title 1">
            <a:extLst>
              <a:ext uri="{FF2B5EF4-FFF2-40B4-BE49-F238E27FC236}">
                <a16:creationId xmlns:a16="http://schemas.microsoft.com/office/drawing/2014/main" id="{927E1E58-FAD1-724B-B4A5-836D2F31F331}"/>
              </a:ext>
            </a:extLst>
          </p:cNvPr>
          <p:cNvSpPr>
            <a:spLocks noGrp="1"/>
          </p:cNvSpPr>
          <p:nvPr>
            <p:ph type="title"/>
          </p:nvPr>
        </p:nvSpPr>
        <p:spPr/>
        <p:txBody>
          <a:bodyPr/>
          <a:lstStyle/>
          <a:p>
            <a:r>
              <a:rPr lang="en-US" dirty="0"/>
              <a:t>Table 9.7 Comparison of the Main Concepts and Features of ML and Haskell</a:t>
            </a:r>
          </a:p>
        </p:txBody>
      </p:sp>
      <p:pic>
        <p:nvPicPr>
          <p:cNvPr id="6146" name="Picture 2" descr="The table shows three columns: Concept, M L, and Haskell. The row entries are as follows. Row 1: lists; homogenous; homogenous. Row 2: cons; colon colon; colon. Row 3: append; at symbol; plus plus. Row 4: integer equality; equals; equals equals. Row 5: integer inequality; greater than less than; backslash equals. Row 6: strings; not a list of characters use explode; a list of characters. Row 7: renaming parameters; l s t as, left parenthesis, x colon colon x s, right parenthesis; l s t at, left parenthesis, x colon x s, right parenthesis. Row 8: function definition; permitted; not permitted. Row 9: pattern-directed invocation; yes, with a vertical line; yes. Row 10: parameter passing; call-by-value, string, applicative-order evaluation; call-by-need, non-strict, normal-order evaluation. Row 11: functional composition; circle; period. Row 12: infix to prefix; left parenthesis, o p operator, right parenthesis; left parenthesis, operator, right parenthesis. Row 13: user-defined functions; introduced with fun can be defined at the prompt or in a script; must be defined in a script. Row 14: anonymous functions; left parenthesis, f n tuple, equals, right angle bracket, body, right parenthesis; left parenthesis, backslash, tuple, hyphen, right arrow, body, right parenthesis. Row 15: curried form; omit parentheses, commas; omit parentheses, commas. Row 16: curried; partially; fully. Row 17: type declaration; colon; colon colon. Row 18: type definition; type; type. Row 19: data type definition; data type; data. Row 20: type variables; prefaced with a prime symbol written before data type name; not prefaced with prime symbol written after data type name. Row 21: function type; optional, but if used, embedded within function definition; option, but if used, precedes function definition. Row 22: type inference or checking; Hindley-Milner; Hindley-Milner. Row 23: function overloading; not supported; supported through qualified types and type classes. Row 24: A D Ts; module system, left parenthesis, structures, signatures, and f u n c t o rs, right parenthesis; class system.&#10;" title="A table of the features of different concepts in M L and Haske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372" y="1484165"/>
            <a:ext cx="3799748" cy="498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48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dirty="0"/>
              <a:t>9.2 Aggregate Data Types</a:t>
            </a:r>
          </a:p>
          <a:p>
            <a:pPr>
              <a:spcBef>
                <a:spcPts val="1200"/>
              </a:spcBef>
            </a:pPr>
            <a:r>
              <a:rPr lang="en-US" dirty="0"/>
              <a:t>9.3 Inductive Data Types</a:t>
            </a:r>
          </a:p>
          <a:p>
            <a:pPr>
              <a:spcBef>
                <a:spcPts val="1200"/>
              </a:spcBef>
            </a:pPr>
            <a:r>
              <a:rPr lang="en-US" dirty="0"/>
              <a:t>9.4 Variant Records</a:t>
            </a:r>
          </a:p>
          <a:p>
            <a:pPr>
              <a:spcBef>
                <a:spcPts val="1200"/>
              </a:spcBef>
            </a:pPr>
            <a:r>
              <a:rPr lang="en-US" dirty="0"/>
              <a:t>9.5 Abstract Syntax</a:t>
            </a:r>
          </a:p>
          <a:p>
            <a:pPr>
              <a:spcBef>
                <a:spcPts val="1200"/>
              </a:spcBef>
            </a:pPr>
            <a:r>
              <a:rPr lang="en-US" dirty="0"/>
              <a:t>9.6 Abstract-Syntax Tree for Camille</a:t>
            </a:r>
          </a:p>
          <a:p>
            <a:pPr>
              <a:spcBef>
                <a:spcPts val="1200"/>
              </a:spcBef>
            </a:pPr>
            <a:r>
              <a:rPr lang="en-US" dirty="0"/>
              <a:t>9.7 Data Abstraction</a:t>
            </a:r>
          </a:p>
          <a:p>
            <a:pPr>
              <a:spcBef>
                <a:spcPts val="1200"/>
              </a:spcBef>
            </a:pPr>
            <a:r>
              <a:rPr lang="en-US" dirty="0"/>
              <a:t>9.8 Case Study: Environments</a:t>
            </a:r>
          </a:p>
          <a:p>
            <a:pPr>
              <a:spcBef>
                <a:spcPts val="1200"/>
              </a:spcBef>
            </a:pPr>
            <a:r>
              <a:rPr lang="en-US" dirty="0"/>
              <a:t>9.9 ML and Haskell: Summaries, Comparison, Applications, and Analysis</a:t>
            </a:r>
          </a:p>
          <a:p>
            <a:pPr>
              <a:spcBef>
                <a:spcPts val="1200"/>
              </a:spcBef>
            </a:pPr>
            <a:r>
              <a:rPr lang="en-US" b="1" dirty="0"/>
              <a:t>9.10 Thematic Takeaways</a:t>
            </a:r>
          </a:p>
        </p:txBody>
      </p:sp>
    </p:spTree>
    <p:extLst>
      <p:ext uri="{BB962C8B-B14F-4D97-AF65-F5344CB8AC3E}">
        <p14:creationId xmlns:p14="http://schemas.microsoft.com/office/powerpoint/2010/main" val="74485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4C9CEDA-8C12-2F41-B2F6-0A5C6241C8BD}"/>
              </a:ext>
            </a:extLst>
          </p:cNvPr>
          <p:cNvSpPr>
            <a:spLocks noGrp="1"/>
          </p:cNvSpPr>
          <p:nvPr>
            <p:ph type="title"/>
          </p:nvPr>
        </p:nvSpPr>
        <p:spPr/>
        <p:txBody>
          <a:bodyPr/>
          <a:lstStyle/>
          <a:p>
            <a:r>
              <a:rPr lang="en-US" dirty="0"/>
              <a:t>Outline</a:t>
            </a:r>
          </a:p>
        </p:txBody>
      </p:sp>
      <p:sp>
        <p:nvSpPr>
          <p:cNvPr id="61" name="Google Shape;61;p14"/>
          <p:cNvSpPr txBox="1">
            <a:spLocks noGrp="1"/>
          </p:cNvSpPr>
          <p:nvPr>
            <p:ph idx="1"/>
          </p:nvPr>
        </p:nvSpPr>
        <p:spPr>
          <a:xfrm>
            <a:off x="925830" y="1123270"/>
            <a:ext cx="10287000" cy="4699047"/>
          </a:xfrm>
        </p:spPr>
        <p:txBody>
          <a:bodyPr spcFirstLastPara="1" vert="horz" wrap="square" lIns="121900" tIns="121900" rIns="121900" bIns="121900" rtlCol="0" anchor="t" anchorCtr="0">
            <a:noAutofit/>
          </a:bodyPr>
          <a:lstStyle/>
          <a:p>
            <a:pPr>
              <a:spcBef>
                <a:spcPts val="1200"/>
              </a:spcBef>
            </a:pPr>
            <a:r>
              <a:rPr lang="en-US" dirty="0"/>
              <a:t>9.1 Chapter Objectives</a:t>
            </a:r>
          </a:p>
          <a:p>
            <a:pPr>
              <a:spcBef>
                <a:spcPts val="1200"/>
              </a:spcBef>
            </a:pPr>
            <a:r>
              <a:rPr lang="en-US" b="1" dirty="0"/>
              <a:t>9.2 Aggregate Data Types</a:t>
            </a:r>
          </a:p>
          <a:p>
            <a:pPr>
              <a:spcBef>
                <a:spcPts val="1200"/>
              </a:spcBef>
            </a:pPr>
            <a:r>
              <a:rPr lang="en-US" dirty="0"/>
              <a:t>9.3 Inductive Data Types</a:t>
            </a:r>
          </a:p>
          <a:p>
            <a:pPr>
              <a:spcBef>
                <a:spcPts val="1200"/>
              </a:spcBef>
            </a:pPr>
            <a:r>
              <a:rPr lang="en-US" dirty="0"/>
              <a:t>9.4 Variant Records</a:t>
            </a:r>
          </a:p>
          <a:p>
            <a:pPr>
              <a:spcBef>
                <a:spcPts val="1200"/>
              </a:spcBef>
            </a:pPr>
            <a:r>
              <a:rPr lang="en-US" dirty="0"/>
              <a:t>9.5 Abstract Syntax</a:t>
            </a:r>
          </a:p>
          <a:p>
            <a:pPr>
              <a:spcBef>
                <a:spcPts val="1200"/>
              </a:spcBef>
            </a:pPr>
            <a:r>
              <a:rPr lang="en-US" dirty="0"/>
              <a:t>9.6 Abstract-Syntax Tree for Camille</a:t>
            </a:r>
          </a:p>
          <a:p>
            <a:pPr>
              <a:spcBef>
                <a:spcPts val="1200"/>
              </a:spcBef>
            </a:pPr>
            <a:r>
              <a:rPr lang="en-US" dirty="0"/>
              <a:t>9.7 Data Abstraction</a:t>
            </a:r>
          </a:p>
          <a:p>
            <a:pPr>
              <a:spcBef>
                <a:spcPts val="1200"/>
              </a:spcBef>
            </a:pPr>
            <a:r>
              <a:rPr lang="en-US" dirty="0"/>
              <a:t>9.8 Case Study: Environments</a:t>
            </a:r>
          </a:p>
          <a:p>
            <a:pPr>
              <a:spcBef>
                <a:spcPts val="1200"/>
              </a:spcBef>
            </a:pPr>
            <a:r>
              <a:rPr lang="en-US" dirty="0"/>
              <a:t>9.9 ML and Haskell: Summaries, Comparison, Applications, and Analysis</a:t>
            </a:r>
          </a:p>
          <a:p>
            <a:pPr>
              <a:spcBef>
                <a:spcPts val="1200"/>
              </a:spcBef>
            </a:pPr>
            <a:r>
              <a:rPr lang="en-US" dirty="0"/>
              <a:t>9.10 Thematic Takeaways</a:t>
            </a:r>
          </a:p>
        </p:txBody>
      </p:sp>
    </p:spTree>
    <p:extLst>
      <p:ext uri="{BB962C8B-B14F-4D97-AF65-F5344CB8AC3E}">
        <p14:creationId xmlns:p14="http://schemas.microsoft.com/office/powerpoint/2010/main" val="57621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itle 4">
            <a:extLst>
              <a:ext uri="{FF2B5EF4-FFF2-40B4-BE49-F238E27FC236}">
                <a16:creationId xmlns:a16="http://schemas.microsoft.com/office/drawing/2014/main" id="{E8240799-5D3F-994A-9576-E248561B3C67}"/>
              </a:ext>
            </a:extLst>
          </p:cNvPr>
          <p:cNvSpPr>
            <a:spLocks noGrp="1"/>
          </p:cNvSpPr>
          <p:nvPr>
            <p:ph type="title"/>
          </p:nvPr>
        </p:nvSpPr>
        <p:spPr/>
        <p:txBody>
          <a:bodyPr/>
          <a:lstStyle/>
          <a:p>
            <a:r>
              <a:rPr lang="en-US" dirty="0"/>
              <a:t>9.10 Thematic Takeaways </a:t>
            </a:r>
            <a:r>
              <a:rPr lang="en-US" sz="2000" dirty="0"/>
              <a:t>(1 of 2)</a:t>
            </a:r>
          </a:p>
        </p:txBody>
      </p:sp>
      <p:sp>
        <p:nvSpPr>
          <p:cNvPr id="61" name="Google Shape;61;p14"/>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solidFill>
                  <a:schemeClr val="tx1"/>
                </a:solidFill>
              </a:rPr>
              <a:t>A goal of a </a:t>
            </a:r>
            <a:r>
              <a:rPr lang="en-US" i="1" dirty="0">
                <a:solidFill>
                  <a:schemeClr val="tx1"/>
                </a:solidFill>
              </a:rPr>
              <a:t>type system </a:t>
            </a:r>
            <a:r>
              <a:rPr lang="en-US" dirty="0">
                <a:solidFill>
                  <a:schemeClr val="tx1"/>
                </a:solidFill>
              </a:rPr>
              <a:t>is to support </a:t>
            </a:r>
            <a:r>
              <a:rPr lang="en-US" i="1" dirty="0">
                <a:solidFill>
                  <a:schemeClr val="tx1"/>
                </a:solidFill>
              </a:rPr>
              <a:t>data abstraction </a:t>
            </a:r>
            <a:r>
              <a:rPr lang="en-US" dirty="0">
                <a:solidFill>
                  <a:schemeClr val="tx1"/>
                </a:solidFill>
              </a:rPr>
              <a:t>and, in particular, the definition of </a:t>
            </a:r>
            <a:r>
              <a:rPr lang="en-US" i="1" dirty="0">
                <a:solidFill>
                  <a:schemeClr val="tx1"/>
                </a:solidFill>
              </a:rPr>
              <a:t>abstract data types </a:t>
            </a:r>
            <a:r>
              <a:rPr lang="en-US" dirty="0">
                <a:solidFill>
                  <a:schemeClr val="tx1"/>
                </a:solidFill>
              </a:rPr>
              <a:t>that have the properties and behavior of primitive types.</a:t>
            </a:r>
          </a:p>
          <a:p>
            <a:r>
              <a:rPr lang="en-US" dirty="0">
                <a:solidFill>
                  <a:schemeClr val="tx1"/>
                </a:solidFill>
              </a:rPr>
              <a:t>An inductive </a:t>
            </a:r>
            <a:r>
              <a:rPr lang="en-US" i="1" dirty="0">
                <a:solidFill>
                  <a:schemeClr val="tx1"/>
                </a:solidFill>
              </a:rPr>
              <a:t>variant record </a:t>
            </a:r>
            <a:r>
              <a:rPr lang="en-US" dirty="0">
                <a:solidFill>
                  <a:schemeClr val="tx1"/>
                </a:solidFill>
              </a:rPr>
              <a:t>data type—a union of records—is particular useful for representing an </a:t>
            </a:r>
            <a:r>
              <a:rPr lang="en-US" i="1" dirty="0">
                <a:solidFill>
                  <a:schemeClr val="tx1"/>
                </a:solidFill>
              </a:rPr>
              <a:t>abstract-syntax tree </a:t>
            </a:r>
            <a:r>
              <a:rPr lang="en-US" dirty="0">
                <a:solidFill>
                  <a:schemeClr val="tx1"/>
                </a:solidFill>
              </a:rPr>
              <a:t>of a computer program.</a:t>
            </a:r>
          </a:p>
          <a:p>
            <a:r>
              <a:rPr lang="en-US" dirty="0">
                <a:solidFill>
                  <a:schemeClr val="tx1"/>
                </a:solidFill>
              </a:rPr>
              <a:t>Data types and the functions that manipulate them are natural reflections of each other. </a:t>
            </a:r>
          </a:p>
          <a:p>
            <a:r>
              <a:rPr lang="en-US" dirty="0">
                <a:solidFill>
                  <a:schemeClr val="tx1"/>
                </a:solidFill>
              </a:rPr>
              <a:t>The conception and use of an </a:t>
            </a:r>
            <a:r>
              <a:rPr lang="en-US" i="1" dirty="0">
                <a:solidFill>
                  <a:schemeClr val="tx1"/>
                </a:solidFill>
              </a:rPr>
              <a:t>abstract data type</a:t>
            </a:r>
            <a:r>
              <a:rPr lang="en-US" dirty="0">
                <a:solidFill>
                  <a:schemeClr val="tx1"/>
                </a:solidFill>
              </a:rPr>
              <a:t> data structure are distributed among an implementation-neutral </a:t>
            </a:r>
            <a:r>
              <a:rPr lang="en-US" i="1" dirty="0">
                <a:solidFill>
                  <a:schemeClr val="tx1"/>
                </a:solidFill>
              </a:rPr>
              <a:t>interface</a:t>
            </a:r>
            <a:r>
              <a:rPr lang="en-US" dirty="0">
                <a:solidFill>
                  <a:schemeClr val="tx1"/>
                </a:solidFill>
              </a:rPr>
              <a:t>, an </a:t>
            </a:r>
            <a:r>
              <a:rPr lang="en-US" i="1" dirty="0">
                <a:solidFill>
                  <a:schemeClr val="tx1"/>
                </a:solidFill>
              </a:rPr>
              <a:t>implementation</a:t>
            </a:r>
            <a:r>
              <a:rPr lang="en-US" dirty="0">
                <a:solidFill>
                  <a:schemeClr val="tx1"/>
                </a:solidFill>
              </a:rPr>
              <a:t> containing function </a:t>
            </a:r>
            <a:r>
              <a:rPr lang="en-US" i="1" dirty="0">
                <a:solidFill>
                  <a:schemeClr val="tx1"/>
                </a:solidFill>
              </a:rPr>
              <a:t>definitions</a:t>
            </a:r>
            <a:r>
              <a:rPr lang="en-US" dirty="0">
                <a:solidFill>
                  <a:schemeClr val="tx1"/>
                </a:solidFill>
              </a:rPr>
              <a:t>, and an </a:t>
            </a:r>
            <a:r>
              <a:rPr lang="en-US" i="1" dirty="0">
                <a:solidFill>
                  <a:schemeClr val="tx1"/>
                </a:solidFill>
              </a:rPr>
              <a:t>application</a:t>
            </a:r>
            <a:r>
              <a:rPr lang="en-US" dirty="0">
                <a:solidFill>
                  <a:schemeClr val="tx1"/>
                </a:solidFill>
              </a:rPr>
              <a:t> containing invocations to functions in the implementation.</a:t>
            </a:r>
          </a:p>
          <a:p>
            <a:endParaRPr lang="en-US" dirty="0">
              <a:solidFill>
                <a:schemeClr val="tx1"/>
              </a:solidFill>
            </a:endParaRPr>
          </a:p>
          <a:p>
            <a:pPr>
              <a:buClr>
                <a:srgbClr val="000000"/>
              </a:buClr>
            </a:pPr>
            <a:endParaRPr lang="en-US" b="1" dirty="0">
              <a:solidFill>
                <a:schemeClr val="tx1"/>
              </a:solidFill>
            </a:endParaRPr>
          </a:p>
        </p:txBody>
      </p:sp>
    </p:spTree>
    <p:extLst>
      <p:ext uri="{BB962C8B-B14F-4D97-AF65-F5344CB8AC3E}">
        <p14:creationId xmlns:p14="http://schemas.microsoft.com/office/powerpoint/2010/main" val="416276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itle 2">
            <a:extLst>
              <a:ext uri="{FF2B5EF4-FFF2-40B4-BE49-F238E27FC236}">
                <a16:creationId xmlns:a16="http://schemas.microsoft.com/office/drawing/2014/main" id="{43933757-8C37-7D46-824A-EE5A351B2068}"/>
              </a:ext>
            </a:extLst>
          </p:cNvPr>
          <p:cNvSpPr>
            <a:spLocks noGrp="1"/>
          </p:cNvSpPr>
          <p:nvPr>
            <p:ph type="title"/>
          </p:nvPr>
        </p:nvSpPr>
        <p:spPr/>
        <p:txBody>
          <a:bodyPr/>
          <a:lstStyle/>
          <a:p>
            <a:r>
              <a:rPr lang="en-US" dirty="0"/>
              <a:t>9.10 Thematic Takeaways </a:t>
            </a:r>
            <a:r>
              <a:rPr lang="en-US" sz="2000" dirty="0"/>
              <a:t>(2 of 2)</a:t>
            </a:r>
          </a:p>
        </p:txBody>
      </p:sp>
      <p:sp>
        <p:nvSpPr>
          <p:cNvPr id="61" name="Google Shape;61;p14"/>
          <p:cNvSpPr txBox="1">
            <a:spLocks noGrp="1"/>
          </p:cNvSpPr>
          <p:nvPr>
            <p:ph idx="1"/>
          </p:nvPr>
        </p:nvSpPr>
        <p:spPr/>
        <p:txBody>
          <a:bodyPr spcFirstLastPara="1" vert="horz" wrap="square" lIns="121900" tIns="121900" rIns="121900" bIns="121900" rtlCol="0" anchor="t" anchorCtr="0">
            <a:noAutofit/>
          </a:bodyPr>
          <a:lstStyle/>
          <a:p>
            <a:r>
              <a:rPr lang="en-US" dirty="0"/>
              <a:t>The underlying representation/implementation of an abstract data type can change without breaking the application code as long as the contractual signature of each function declaration in the interface remains unchanged.</a:t>
            </a:r>
          </a:p>
          <a:p>
            <a:r>
              <a:rPr lang="en-US" dirty="0"/>
              <a:t>In this way, the implementation </a:t>
            </a:r>
            <a:r>
              <a:rPr lang="en-US" i="1" dirty="0"/>
              <a:t>hidden</a:t>
            </a:r>
            <a:r>
              <a:rPr lang="en-US" dirty="0"/>
              <a:t> from the application.</a:t>
            </a:r>
          </a:p>
          <a:p>
            <a:r>
              <a:rPr lang="en-US" dirty="0"/>
              <a:t>A variety of representation strategies for data structures are possible, including list, abstract syntax, and closure representations.</a:t>
            </a:r>
          </a:p>
          <a:p>
            <a:r>
              <a:rPr lang="en-US" dirty="0"/>
              <a:t>Well-defined data structures as abstract data types are an essential ingredient in the implementation of a programming language (e.g., interpreters and compilers).</a:t>
            </a:r>
          </a:p>
          <a:p>
            <a:r>
              <a:rPr lang="en-US" dirty="0"/>
              <a:t>A programming language with an expressive type system is indispensable for the construction of efficacious and efficient data structures.</a:t>
            </a:r>
          </a:p>
          <a:p>
            <a:endParaRPr lang="en-US" dirty="0"/>
          </a:p>
        </p:txBody>
      </p:sp>
    </p:spTree>
    <p:extLst>
      <p:ext uri="{BB962C8B-B14F-4D97-AF65-F5344CB8AC3E}">
        <p14:creationId xmlns:p14="http://schemas.microsoft.com/office/powerpoint/2010/main" val="332014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 name="Title 5">
            <a:extLst>
              <a:ext uri="{FF2B5EF4-FFF2-40B4-BE49-F238E27FC236}">
                <a16:creationId xmlns:a16="http://schemas.microsoft.com/office/drawing/2014/main" id="{6C028D76-EA24-0140-B322-72E17390ED76}"/>
              </a:ext>
            </a:extLst>
          </p:cNvPr>
          <p:cNvSpPr>
            <a:spLocks noGrp="1"/>
          </p:cNvSpPr>
          <p:nvPr>
            <p:ph type="title"/>
          </p:nvPr>
        </p:nvSpPr>
        <p:spPr/>
        <p:txBody>
          <a:bodyPr/>
          <a:lstStyle/>
          <a:p>
            <a:r>
              <a:rPr lang="en-US" dirty="0"/>
              <a:t>9.2 Aggregate Data Types</a:t>
            </a:r>
          </a:p>
        </p:txBody>
      </p:sp>
      <p:sp>
        <p:nvSpPr>
          <p:cNvPr id="68" name="Google Shape;68;p15"/>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solidFill>
                  <a:schemeClr val="tx1"/>
                </a:solidFill>
              </a:rPr>
              <a:t>9.2.1 Arrays</a:t>
            </a:r>
          </a:p>
          <a:p>
            <a:r>
              <a:rPr lang="en-US" dirty="0">
                <a:solidFill>
                  <a:schemeClr val="tx1"/>
                </a:solidFill>
              </a:rPr>
              <a:t>9.2.2 Records</a:t>
            </a:r>
          </a:p>
          <a:p>
            <a:r>
              <a:rPr lang="en-US" dirty="0">
                <a:solidFill>
                  <a:schemeClr val="tx1"/>
                </a:solidFill>
              </a:rPr>
              <a:t>9.2.3 Undiscriminated Unions</a:t>
            </a:r>
          </a:p>
          <a:p>
            <a:r>
              <a:rPr lang="en-US" dirty="0">
                <a:solidFill>
                  <a:schemeClr val="tx1"/>
                </a:solidFill>
              </a:rPr>
              <a:t>9.2.4 Discriminated Unions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 name="Title 6">
            <a:extLst>
              <a:ext uri="{FF2B5EF4-FFF2-40B4-BE49-F238E27FC236}">
                <a16:creationId xmlns:a16="http://schemas.microsoft.com/office/drawing/2014/main" id="{4AFB814F-2EB2-DE47-B6AF-4DD1FC263CF0}"/>
              </a:ext>
            </a:extLst>
          </p:cNvPr>
          <p:cNvSpPr>
            <a:spLocks noGrp="1"/>
          </p:cNvSpPr>
          <p:nvPr>
            <p:ph type="title"/>
          </p:nvPr>
        </p:nvSpPr>
        <p:spPr/>
        <p:txBody>
          <a:bodyPr/>
          <a:lstStyle/>
          <a:p>
            <a:r>
              <a:rPr lang="en-US" dirty="0"/>
              <a:t>9.2 Aggregate Data Types: Arrays and Records</a:t>
            </a:r>
          </a:p>
        </p:txBody>
      </p:sp>
      <p:sp>
        <p:nvSpPr>
          <p:cNvPr id="68" name="Google Shape;68;p15"/>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US" dirty="0">
                <a:solidFill>
                  <a:schemeClr val="tx1"/>
                </a:solidFill>
              </a:rPr>
              <a:t>An </a:t>
            </a:r>
            <a:r>
              <a:rPr lang="en-US" i="1" dirty="0">
                <a:solidFill>
                  <a:schemeClr val="tx1"/>
                </a:solidFill>
              </a:rPr>
              <a:t>array</a:t>
            </a:r>
            <a:r>
              <a:rPr lang="en-US" dirty="0">
                <a:solidFill>
                  <a:schemeClr val="tx1"/>
                </a:solidFill>
              </a:rPr>
              <a:t> is an aggregate data type indexed by integers:</a:t>
            </a:r>
          </a:p>
          <a:p>
            <a:pPr marL="152396" indent="0">
              <a:buNone/>
            </a:pPr>
            <a:endParaRPr lang="en-US" sz="1600" dirty="0">
              <a:latin typeface="Courier New" panose="02070309020205020404" pitchFamily="49" charset="0"/>
              <a:cs typeface="Courier New" panose="02070309020205020404" pitchFamily="49" charset="0"/>
            </a:endParaRPr>
          </a:p>
        </p:txBody>
      </p:sp>
      <p:pic>
        <p:nvPicPr>
          <p:cNvPr id="1026" name="Picture 2" descr="The code lines are as follows. Line 1. Forward slash, asterisk, declaration of integer array scores, asterisk, forward slash. Line 2. i n t scores, left square bracket, 10, right square bracket, semicolon. Line 3. Forward slash, asterisk, use of integer array scores, asterisk, forward slash. Line 4. scores, left square bracket, 0, right square bracket, equals 97 semicolon. Line 5. scores, left square bracket, 1, right square bracket, equals 98 semicolon." title="A set of five code lines with for an 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149" y="2181224"/>
            <a:ext cx="6030317" cy="133921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8;p15">
            <a:extLst>
              <a:ext uri="{FF2B5EF4-FFF2-40B4-BE49-F238E27FC236}">
                <a16:creationId xmlns:a16="http://schemas.microsoft.com/office/drawing/2014/main" id="{1F3292FF-357B-2F46-8267-0165453B6560}"/>
              </a:ext>
            </a:extLst>
          </p:cNvPr>
          <p:cNvSpPr txBox="1">
            <a:spLocks/>
          </p:cNvSpPr>
          <p:nvPr/>
        </p:nvSpPr>
        <p:spPr>
          <a:xfrm>
            <a:off x="925830" y="3429000"/>
            <a:ext cx="10287000" cy="117895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dirty="0"/>
              <a:t>A </a:t>
            </a:r>
            <a:r>
              <a:rPr lang="en-US" i="1" dirty="0"/>
              <a:t>record</a:t>
            </a:r>
            <a:r>
              <a:rPr lang="en-US" dirty="0"/>
              <a:t> (also referred to as a </a:t>
            </a:r>
            <a:r>
              <a:rPr lang="en-US" dirty="0">
                <a:latin typeface="Courier New" panose="02070309020205020404" pitchFamily="49" charset="0"/>
                <a:cs typeface="Courier New" panose="02070309020205020404" pitchFamily="49" charset="0"/>
              </a:rPr>
              <a:t>struct</a:t>
            </a:r>
            <a:r>
              <a:rPr lang="en-US" dirty="0"/>
              <a:t>) is an aggregate data type indexed by strings called field names:</a:t>
            </a:r>
          </a:p>
        </p:txBody>
      </p:sp>
      <p:pic>
        <p:nvPicPr>
          <p:cNvPr id="1027" name="Picture 3" descr="The code lines are as follows. Line 1. Forward slash, asterisk, declaration of struct employee, asterisk, forward slash. Line 2. struct, left curly brace. Line 3. i n t i d semicolon. Line 4. double rate semicolon. Line 5. Right curly brace, employee semicolon. Line 6. Forward slash, asterisk, use of struct employee, asterisk, forward slash. Line 7. employee period i d equals 555 semicolon. Line 8. employee period rate equals 7 period 25 semicolon." title="A set of eight code lines for recor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148" y="4596519"/>
            <a:ext cx="4452621" cy="182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42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 name="Title 5">
            <a:extLst>
              <a:ext uri="{FF2B5EF4-FFF2-40B4-BE49-F238E27FC236}">
                <a16:creationId xmlns:a16="http://schemas.microsoft.com/office/drawing/2014/main" id="{2FF2CA9E-2BBC-3944-823B-A1AD2F4C975F}"/>
              </a:ext>
            </a:extLst>
          </p:cNvPr>
          <p:cNvSpPr>
            <a:spLocks noGrp="1"/>
          </p:cNvSpPr>
          <p:nvPr>
            <p:ph type="title"/>
          </p:nvPr>
        </p:nvSpPr>
        <p:spPr/>
        <p:txBody>
          <a:bodyPr/>
          <a:lstStyle/>
          <a:p>
            <a:r>
              <a:rPr lang="en-US" dirty="0"/>
              <a:t>9.2.3 Undiscriminated Unions</a:t>
            </a:r>
          </a:p>
        </p:txBody>
      </p:sp>
      <p:sp>
        <p:nvSpPr>
          <p:cNvPr id="68" name="Google Shape;68;p15"/>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152396" indent="0">
              <a:buNone/>
            </a:pPr>
            <a:r>
              <a:rPr lang="en-US" dirty="0">
                <a:solidFill>
                  <a:schemeClr val="tx1"/>
                </a:solidFill>
              </a:rPr>
              <a:t>An </a:t>
            </a:r>
            <a:r>
              <a:rPr lang="en-US" i="1" dirty="0">
                <a:solidFill>
                  <a:schemeClr val="tx1"/>
                </a:solidFill>
              </a:rPr>
              <a:t>undiscriminated</a:t>
            </a:r>
            <a:r>
              <a:rPr lang="en-US" dirty="0">
                <a:solidFill>
                  <a:schemeClr val="tx1"/>
                </a:solidFill>
              </a:rPr>
              <a:t> union is an aggregate data type that can only store a value of one of multiple types (i.e., a union of multiple types):</a:t>
            </a:r>
          </a:p>
          <a:p>
            <a:pPr marL="152396" indent="0">
              <a:buNone/>
            </a:pPr>
            <a:endParaRPr lang="en-US" dirty="0">
              <a:solidFill>
                <a:schemeClr val="tx1"/>
              </a:solidFill>
            </a:endParaRPr>
          </a:p>
          <a:p>
            <a:pPr indent="0">
              <a:spcBef>
                <a:spcPts val="2133"/>
              </a:spcBef>
              <a:spcAft>
                <a:spcPts val="2133"/>
              </a:spcAft>
              <a:buNone/>
            </a:pPr>
            <a:endParaRPr dirty="0">
              <a:solidFill>
                <a:srgbClr val="000000"/>
              </a:solidFill>
            </a:endParaRPr>
          </a:p>
        </p:txBody>
      </p:sp>
      <p:pic>
        <p:nvPicPr>
          <p:cNvPr id="2050" name="Picture 2" descr="The code lines are as follows. Line 1. Forward slash, asterisk, declaration of an undiscriminated union i n t, underscore, o r, underscore, double, asterisk, forward slash. Line 2. union, left curly brace. Line 3. Forward slash, asterisk, C compiler only allocates memory for the largest, asterisk, forward slash. Line 4. i n t i d semicolon. Line 5. double rate semicolon. Line 6. Right curly brace, i n t, underscore, or, underscore, double semicolon. Line 7. i n t main, left parenthesis, right parenthesis, left curly brace. Line 8. Forward slash, asterisk, use of union i n t, underscore, or, underscore, double, asterisk, forward slash. Line 9. i n t, underscore, or, underscore, double period i d equals 555 semicolon. Line 10. i n t, underscore, or, underscore, double period rate equals 7 period 25 semicolon. Line 11. Right curly brace." title="A set of 11 code lines with an undiscriminated un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434" y="2720023"/>
            <a:ext cx="8194675" cy="282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3" name="Title 12">
            <a:extLst>
              <a:ext uri="{FF2B5EF4-FFF2-40B4-BE49-F238E27FC236}">
                <a16:creationId xmlns:a16="http://schemas.microsoft.com/office/drawing/2014/main" id="{35F6389B-3662-8F4C-B0E7-5956A83C873B}"/>
              </a:ext>
            </a:extLst>
          </p:cNvPr>
          <p:cNvSpPr>
            <a:spLocks noGrp="1"/>
          </p:cNvSpPr>
          <p:nvPr>
            <p:ph type="title"/>
          </p:nvPr>
        </p:nvSpPr>
        <p:spPr/>
        <p:txBody>
          <a:bodyPr/>
          <a:lstStyle/>
          <a:p>
            <a:r>
              <a:rPr lang="en-US" dirty="0"/>
              <a:t>9.2.4 Discriminated Unions</a:t>
            </a:r>
          </a:p>
        </p:txBody>
      </p:sp>
      <p:sp>
        <p:nvSpPr>
          <p:cNvPr id="3" name="Text Placeholder 2">
            <a:extLst>
              <a:ext uri="{FF2B5EF4-FFF2-40B4-BE49-F238E27FC236}">
                <a16:creationId xmlns:a16="http://schemas.microsoft.com/office/drawing/2014/main" id="{85D3474B-F403-F74A-B3B6-EE66B6FDDBE6}"/>
              </a:ext>
            </a:extLst>
          </p:cNvPr>
          <p:cNvSpPr>
            <a:spLocks noGrp="1"/>
          </p:cNvSpPr>
          <p:nvPr>
            <p:ph idx="1"/>
          </p:nvPr>
        </p:nvSpPr>
        <p:spPr/>
        <p:txBody>
          <a:bodyPr/>
          <a:lstStyle/>
          <a:p>
            <a:pPr marL="495296" indent="-342900"/>
            <a:r>
              <a:rPr lang="en-US" dirty="0">
                <a:solidFill>
                  <a:schemeClr val="tx1"/>
                </a:solidFill>
              </a:rPr>
              <a:t>A </a:t>
            </a:r>
            <a:r>
              <a:rPr lang="en-US" i="1" dirty="0">
                <a:solidFill>
                  <a:schemeClr val="tx1"/>
                </a:solidFill>
              </a:rPr>
              <a:t>discriminated</a:t>
            </a:r>
            <a:r>
              <a:rPr lang="en-US" dirty="0">
                <a:solidFill>
                  <a:schemeClr val="tx1"/>
                </a:solidFill>
              </a:rPr>
              <a:t> union is a record containing a </a:t>
            </a:r>
            <a:r>
              <a:rPr lang="en-US" dirty="0">
                <a:solidFill>
                  <a:schemeClr val="tx1"/>
                </a:solidFill>
                <a:latin typeface="Courier New" panose="02070309020205020404" pitchFamily="49" charset="0"/>
                <a:cs typeface="Courier New" panose="02070309020205020404" pitchFamily="49" charset="0"/>
              </a:rPr>
              <a:t>union</a:t>
            </a:r>
            <a:r>
              <a:rPr lang="en-US" dirty="0">
                <a:solidFill>
                  <a:schemeClr val="tx1"/>
                </a:solidFill>
              </a:rPr>
              <a:t> as one field and a flag as the other field.</a:t>
            </a:r>
          </a:p>
          <a:p>
            <a:pPr marL="495296" indent="-342900"/>
            <a:r>
              <a:rPr lang="en-US" dirty="0">
                <a:solidFill>
                  <a:schemeClr val="tx1"/>
                </a:solidFill>
              </a:rPr>
              <a:t>The flag indicates the type of the value currently stored in the union.</a:t>
            </a:r>
          </a:p>
          <a:p>
            <a:pPr marL="152396" indent="0">
              <a:buNone/>
            </a:pPr>
            <a:endParaRPr lang="en-US" sz="1333" dirty="0">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31442</TotalTime>
  <Words>2770</Words>
  <Application>Microsoft Office PowerPoint</Application>
  <PresentationFormat>Widescreen</PresentationFormat>
  <Paragraphs>280</Paragraphs>
  <Slides>51</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Courier New</vt:lpstr>
      <vt:lpstr>Wingdings</vt:lpstr>
      <vt:lpstr>Educational subjects 16x9</vt:lpstr>
      <vt:lpstr>Data Abstraction</vt:lpstr>
      <vt:lpstr>Chapter 9: Type Systems and Data Abstraction</vt:lpstr>
      <vt:lpstr>Outline</vt:lpstr>
      <vt:lpstr>9.1 Chapter Objectives </vt:lpstr>
      <vt:lpstr>Outline</vt:lpstr>
      <vt:lpstr>9.2 Aggregate Data Types</vt:lpstr>
      <vt:lpstr>9.2 Aggregate Data Types: Arrays and Records</vt:lpstr>
      <vt:lpstr>9.2.3 Undiscriminated Unions</vt:lpstr>
      <vt:lpstr>9.2.4 Discriminated Unions</vt:lpstr>
      <vt:lpstr>Outline</vt:lpstr>
      <vt:lpstr>9.3 Inductive Data Types</vt:lpstr>
      <vt:lpstr>Outline</vt:lpstr>
      <vt:lpstr>9.4 Variant Records</vt:lpstr>
      <vt:lpstr>Variant Record Example</vt:lpstr>
      <vt:lpstr>9.4.1 Variant Records in Haskell</vt:lpstr>
      <vt:lpstr>Table 9.1 Support for C/C++ Style structs and unions in ML, Haskell, Python, and Java</vt:lpstr>
      <vt:lpstr>9.4.2 Variant Records in Scheme: (define-datatype ...) and (cases ...)</vt:lpstr>
      <vt:lpstr> (define-datatype ...) </vt:lpstr>
      <vt:lpstr>A List of Integers (1 of 2)</vt:lpstr>
      <vt:lpstr>(cases ...)</vt:lpstr>
      <vt:lpstr>A List of Integers (2 of 2)</vt:lpstr>
      <vt:lpstr>Table 9.2 Support for Composition (Definition) and Decomposition (Manipulation) of Variant Records in a Variety of Programming Languages</vt:lpstr>
      <vt:lpstr>Outline</vt:lpstr>
      <vt:lpstr>9.5 Abstract Syntax (1 of 5)</vt:lpstr>
      <vt:lpstr>9.5 Abstract Syntax (2 of 5)</vt:lpstr>
      <vt:lpstr>9.5 Abstract Syntax (3 of 5)</vt:lpstr>
      <vt:lpstr>9.5 Abstract Syntax (4 of 5)</vt:lpstr>
      <vt:lpstr>Figure 9.1 Abstract-Syntax Tree for ((lambda (x) (f x)) (g y))</vt:lpstr>
      <vt:lpstr>9.5 Abstract Syntax (5 of 5)</vt:lpstr>
      <vt:lpstr>Inductive Data Types and Abstract Syntax Summary</vt:lpstr>
      <vt:lpstr>Outline</vt:lpstr>
      <vt:lpstr> 9.6 Abstract-Syntax Tree for Camille </vt:lpstr>
      <vt:lpstr>9.6.1 Camille Abstract-Syntax Tree Data Type: TreeNode</vt:lpstr>
      <vt:lpstr>Figure 9.2 (left) Visual Representation of TreeNode Python class. (right) A Value of Type TreeNode for an Identifier</vt:lpstr>
      <vt:lpstr>Outline</vt:lpstr>
      <vt:lpstr>9.7 Data Abstraction</vt:lpstr>
      <vt:lpstr>Outline</vt:lpstr>
      <vt:lpstr>9.8 Case Study: Environments (1 of 4)</vt:lpstr>
      <vt:lpstr>9.8 Case Study: Environments (2 of 4)</vt:lpstr>
      <vt:lpstr>9.8 Case Study: Environments (3 of 4)</vt:lpstr>
      <vt:lpstr>9.8 Case Study: Environments (4 of 4)</vt:lpstr>
      <vt:lpstr>9.8.1 Choices of Representation</vt:lpstr>
      <vt:lpstr>9.8.2 Closure Representation in Scheme (1 of 2)</vt:lpstr>
      <vt:lpstr>9.8.2 Closure Representation in Scheme (2 of 2)</vt:lpstr>
      <vt:lpstr>Figure 9.3 An Abstract-Syntax Representation of a Named Environment in Python</vt:lpstr>
      <vt:lpstr>Outline</vt:lpstr>
      <vt:lpstr>9.9.3 Comparison of ML and Haskell</vt:lpstr>
      <vt:lpstr>Table 9.7 Comparison of the Main Concepts and Features of ML and Haskell</vt:lpstr>
      <vt:lpstr>Outline</vt:lpstr>
      <vt:lpstr>9.10 Thematic Takeaways (1 of 2)</vt:lpstr>
      <vt:lpstr>9.10 Thematic Takeaways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Jennifer Risden</cp:lastModifiedBy>
  <cp:revision>155</cp:revision>
  <dcterms:created xsi:type="dcterms:W3CDTF">2019-03-08T18:11:57Z</dcterms:created>
  <dcterms:modified xsi:type="dcterms:W3CDTF">2022-10-10T03:25:56Z</dcterms:modified>
</cp:coreProperties>
</file>