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9" r:id="rId4"/>
    <p:sldId id="262" r:id="rId5"/>
    <p:sldId id="263" r:id="rId6"/>
    <p:sldId id="291" r:id="rId7"/>
    <p:sldId id="264" r:id="rId8"/>
    <p:sldId id="280" r:id="rId9"/>
    <p:sldId id="282" r:id="rId10"/>
    <p:sldId id="283" r:id="rId11"/>
    <p:sldId id="265" r:id="rId12"/>
    <p:sldId id="266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5" r:id="rId23"/>
    <p:sldId id="286" r:id="rId24"/>
    <p:sldId id="287" r:id="rId25"/>
    <p:sldId id="288" r:id="rId26"/>
    <p:sldId id="289" r:id="rId27"/>
    <p:sldId id="290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2021" autoAdjust="0"/>
  </p:normalViewPr>
  <p:slideViewPr>
    <p:cSldViewPr snapToGrid="0">
      <p:cViewPr varScale="1">
        <p:scale>
          <a:sx n="77" d="100"/>
          <a:sy n="7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5CDC-24AB-49DE-8B11-C846FB65413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15778-A54D-457F-A8E2-FFF305AC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0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(safe-div x y)</a:t>
            </a:r>
          </a:p>
          <a:p>
            <a:r>
              <a:rPr lang="en-US" dirty="0"/>
              <a:t>  (if (and (number? x) (number? y))</a:t>
            </a:r>
          </a:p>
          <a:p>
            <a:r>
              <a:rPr lang="en-US" dirty="0"/>
              <a:t>      (if (= y 0)</a:t>
            </a:r>
          </a:p>
          <a:p>
            <a:r>
              <a:rPr lang="en-US" dirty="0"/>
              <a:t>          nothing</a:t>
            </a:r>
          </a:p>
          <a:p>
            <a:r>
              <a:rPr lang="en-US" dirty="0"/>
              <a:t>          (just (quotient x y)))</a:t>
            </a:r>
          </a:p>
          <a:p>
            <a:r>
              <a:rPr lang="en-US" dirty="0"/>
              <a:t>      nothing))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15778-A54D-457F-A8E2-FFF305ACDF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from Scott </a:t>
            </a:r>
            <a:r>
              <a:rPr lang="en-US" dirty="0" err="1"/>
              <a:t>Wlaschin</a:t>
            </a:r>
            <a:r>
              <a:rPr lang="en-US" dirty="0"/>
              <a:t>, F# for Fun and Profit, “Railway Oriented Programming.”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15778-A54D-457F-A8E2-FFF305ACDF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(parse-decimal-digit) function is mostly for demonstration. Racket, like most languages, has built-in functions to determine if a character is alphabetic or numeric.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15778-A54D-457F-A8E2-FFF305ACDF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C098-99F2-A69F-9ACB-2B356EAE5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0DD8B-003F-DF5D-A1F6-3A8ECBC4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60A6-7830-2ED1-8F59-1F62D382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02A5-F7FE-3E88-69D4-627EB28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AFE8-499D-F232-4C8C-DA0B529B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A60A-7AA6-15E5-1C57-6420509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C789-BCDC-442E-5B49-0A395A54F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0082-F712-1E90-BCA2-4CDB37B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7821-47CA-550F-D9CB-4C40149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68A8-A203-FB46-53E1-FFDEE3E9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810E-EB85-216C-4D90-8FEC2C484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1737-06A2-8A72-95F1-64BB78B2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147B-9CD5-74F0-72D0-9D9C52CE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A4DE-24B1-FC4E-1BFD-F610C315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CA50-6BEF-5510-8C61-B3471F34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AD6C-95E1-0AD3-6781-AD47C48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7C7A-0926-8403-9591-AAA6BBE6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B810-BF90-5661-C0CE-E21B332F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CD91-6B38-1CD6-FB49-1ADB0B06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974B-F427-4BE5-E741-FDE1C5AE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A71-7656-8433-9AC7-188BD0B2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D9E4-E47A-E1FC-563D-36138D32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427D-52F7-8EC8-FBA5-B5199F15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7782-13C9-0D16-2F6E-BCC1C289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B3B2-56B5-615B-FE05-4FD4B0CD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926-7278-7836-D94A-B5DEA3CE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CC0F-4BF7-98B8-7FB8-14FFC362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E660-7513-A8B2-AB18-BD6E18C5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795D-51E3-91A0-B4B8-D8330012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604F-350F-3FD3-27BC-5683AB3A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26A2-20A0-96AA-E9D6-C472EBAE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C47B-B216-9F6A-3798-EAFF70FD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2E64-B1CB-3BE0-A450-93EFB529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AAF6-97F8-4663-B888-4863FE7E8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9AE6-93B4-2D82-AB81-96AED57D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26576-5C27-444A-6BF5-A35516996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C345A-8EFF-601C-AACC-4F89875F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CB20D-7E40-A6E8-FD36-2341019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B2F13-84D1-733C-64D7-17D45FF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F4F2-B40F-FA5F-3F5E-F8832FC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98179-1D21-F286-7DFE-083313B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4DF-C5EE-71A0-B6D5-16484FE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4F955-C0C0-3B6C-E248-E6F89479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01664-6E10-1B9E-74F4-9B4A9813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92F4-8484-7B03-19A8-6D77D13B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8C61-F2A5-B0B6-BC38-185AA34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E7F3-79D2-ED67-463F-B7CEF4B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CD77-75EF-4655-A3D7-27AE3B2E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3ED1F-9E40-5C9F-A7F1-60F14AA9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D974-2BCC-5D1A-6FEF-53E6F21E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12C58-B8B3-DC0F-0EB0-92F9D487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5E20-3847-2BC7-3E87-7CF43F6D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FAB8-22F5-77A1-77E7-64157151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57A1F-825D-37B8-121D-B3661A3C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096A-A7D5-5B1C-5F31-C72B3183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51F5-412E-D5FA-2BDD-370FB45A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F6B2C-09BF-31DB-D036-EC1F198D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4AF6-4385-8798-8D45-60F6737F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C7E7B-BEB8-66EF-3F52-5ADB8D12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F7A4-2301-B0D4-95D8-E57F8774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8D21-E30F-4BE0-005B-76E9E022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D8F0-29E5-41CE-B7D4-0C677483B5B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EF6D-5231-647A-E4B8-93E33F2B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88D1-5B2F-5920-F04E-7F3041BF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DDEB-AA38-436F-B859-47C3F2F8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32F0-C152-F3CB-895C-075DC1628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763F-AB71-63CC-8236-44FA7C21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6E7E-5544-20A0-5E58-1FBB69DF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2BC7-08F4-E30C-6A3B-F7D3ABBE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Trivial Update Problem </a:t>
            </a:r>
          </a:p>
          <a:p>
            <a:pPr lvl="1"/>
            <a:r>
              <a:rPr lang="en-US" dirty="0"/>
              <a:t>Suppose we have a data structure with 100K+ items in it. We need to change one of them. </a:t>
            </a:r>
          </a:p>
          <a:p>
            <a:pPr lvl="1"/>
            <a:r>
              <a:rPr lang="en-US" dirty="0"/>
              <a:t>In a procedural language, this is no problem; we identify the item &amp; update it; or delete the old value &amp; insert the new one. These change the data structure. </a:t>
            </a:r>
          </a:p>
          <a:p>
            <a:pPr lvl="1"/>
            <a:r>
              <a:rPr lang="en-US" dirty="0"/>
              <a:t>But in a functional language, data (including aggregated data) is immutable!</a:t>
            </a:r>
          </a:p>
          <a:p>
            <a:pPr lvl="1"/>
            <a:r>
              <a:rPr lang="en-US" dirty="0"/>
              <a:t>To handle this functionally, we return a new struct with the item added. How can this be done in a memory-efficient manner? </a:t>
            </a:r>
          </a:p>
          <a:p>
            <a:pPr lvl="1"/>
            <a:r>
              <a:rPr lang="en-US" dirty="0"/>
              <a:t>In practice, some functional languages (such as Racket) do allow procedural-style interactions with the (set! Item collection) function. But this loses the benefit of functional-style programming. </a:t>
            </a:r>
          </a:p>
          <a:p>
            <a:pPr lvl="1"/>
            <a:r>
              <a:rPr lang="en-US" dirty="0"/>
              <a:t>This can be mitigated significantly by careful choice of data structures, but this must be considered at language implementation time </a:t>
            </a:r>
          </a:p>
        </p:txBody>
      </p:sp>
    </p:spTree>
    <p:extLst>
      <p:ext uri="{BB962C8B-B14F-4D97-AF65-F5344CB8AC3E}">
        <p14:creationId xmlns:p14="http://schemas.microsoft.com/office/powerpoint/2010/main" val="34457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F60A-29DD-3046-083C-9C6BDF2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real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4948-C4E5-A2D7-245E-D77A27CC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functional languages, functions have no side effects and always return the same result from the same parameters. </a:t>
            </a:r>
          </a:p>
          <a:p>
            <a:r>
              <a:rPr lang="en-US" dirty="0"/>
              <a:t>But the real world is messy. </a:t>
            </a:r>
          </a:p>
          <a:p>
            <a:pPr lvl="1"/>
            <a:r>
              <a:rPr lang="en-US" dirty="0"/>
              <a:t>Each call to </a:t>
            </a:r>
            <a:r>
              <a:rPr lang="en-US" dirty="0" err="1"/>
              <a:t>read_data</a:t>
            </a:r>
            <a:r>
              <a:rPr lang="en-US" dirty="0"/>
              <a:t>() is expected to return a new item, and it doesn’t have to be the same as the one before it; and sooner or later, it’ll probably fail because of end-of-file. </a:t>
            </a:r>
          </a:p>
          <a:p>
            <a:pPr lvl="1"/>
            <a:r>
              <a:rPr lang="en-US" dirty="0"/>
              <a:t>Side effects include things such as: </a:t>
            </a:r>
          </a:p>
          <a:p>
            <a:pPr lvl="2"/>
            <a:r>
              <a:rPr lang="en-US" dirty="0"/>
              <a:t>Mark the invoice as paid </a:t>
            </a:r>
          </a:p>
          <a:p>
            <a:pPr lvl="2"/>
            <a:r>
              <a:rPr lang="en-US" dirty="0"/>
              <a:t>Update the database </a:t>
            </a:r>
          </a:p>
          <a:p>
            <a:pPr lvl="2"/>
            <a:r>
              <a:rPr lang="en-US" dirty="0"/>
              <a:t>Display the new score </a:t>
            </a:r>
          </a:p>
          <a:p>
            <a:pPr lvl="2"/>
            <a:r>
              <a:rPr lang="en-US" dirty="0"/>
              <a:t>Play the sound effect </a:t>
            </a:r>
          </a:p>
          <a:p>
            <a:pPr lvl="2"/>
            <a:r>
              <a:rPr lang="en-US" dirty="0"/>
              <a:t>Send the email</a:t>
            </a:r>
          </a:p>
          <a:p>
            <a:pPr lvl="2"/>
            <a:r>
              <a:rPr lang="en-US" dirty="0"/>
              <a:t>Print the document</a:t>
            </a:r>
          </a:p>
          <a:p>
            <a:pPr lvl="2"/>
            <a:r>
              <a:rPr lang="en-US" dirty="0"/>
              <a:t>Our clients just call these </a:t>
            </a:r>
            <a:r>
              <a:rPr lang="en-US" i="1" dirty="0"/>
              <a:t>effects, </a:t>
            </a:r>
            <a:r>
              <a:rPr lang="en-US" dirty="0"/>
              <a:t>and consider them to be the point of the program. </a:t>
            </a:r>
          </a:p>
          <a:p>
            <a:r>
              <a:rPr lang="en-US" dirty="0"/>
              <a:t>Thus, we have to make some compromises to deal with the real world. But we can contain the state within specific types of containers. </a:t>
            </a:r>
          </a:p>
        </p:txBody>
      </p:sp>
    </p:spTree>
    <p:extLst>
      <p:ext uri="{BB962C8B-B14F-4D97-AF65-F5344CB8AC3E}">
        <p14:creationId xmlns:p14="http://schemas.microsoft.com/office/powerpoint/2010/main" val="246931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F420-587F-36EB-6AC2-AF31F76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operations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C4E0-28FC-CCE1-1C8D-07D658CD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may have: </a:t>
            </a:r>
          </a:p>
          <a:p>
            <a:pPr lvl="1"/>
            <a:r>
              <a:rPr lang="en-US" dirty="0"/>
              <a:t>An operation that might fail (Maybe) </a:t>
            </a:r>
          </a:p>
          <a:p>
            <a:pPr lvl="1"/>
            <a:r>
              <a:rPr lang="en-US" dirty="0"/>
              <a:t>An operation that might return different types of data on success or failure (e.g., either a record, or an error message).  (Either) </a:t>
            </a:r>
          </a:p>
          <a:p>
            <a:pPr lvl="1"/>
            <a:r>
              <a:rPr lang="en-US" dirty="0"/>
              <a:t>An operation that we might need to wait to complete (Async) </a:t>
            </a:r>
          </a:p>
          <a:p>
            <a:pPr lvl="1"/>
            <a:r>
              <a:rPr lang="en-US" dirty="0"/>
              <a:t>Retrieving data that the user hasn’t typed in yet, or that we have to retrieve from a drive (Reader) </a:t>
            </a:r>
          </a:p>
          <a:p>
            <a:pPr lvl="1"/>
            <a:r>
              <a:rPr lang="en-US" dirty="0"/>
              <a:t>Data that needs to be sent to a display, which is a side effect (Writer) </a:t>
            </a:r>
          </a:p>
          <a:p>
            <a:pPr lvl="1"/>
            <a:r>
              <a:rPr lang="en-US" dirty="0"/>
              <a:t>A global context that a function might affect (State) </a:t>
            </a:r>
          </a:p>
          <a:p>
            <a:pPr lvl="1"/>
            <a:r>
              <a:rPr lang="en-US" dirty="0"/>
              <a:t>Or many, many other things. </a:t>
            </a:r>
          </a:p>
          <a:p>
            <a:r>
              <a:rPr lang="en-US" dirty="0"/>
              <a:t>We’re going to look at the simplest 2: Maybe and Either. </a:t>
            </a:r>
          </a:p>
          <a:p>
            <a:pPr lvl="1"/>
            <a:r>
              <a:rPr lang="en-US" dirty="0"/>
              <a:t>Some languages use the name Option instead of Maybe. </a:t>
            </a:r>
          </a:p>
        </p:txBody>
      </p:sp>
    </p:spTree>
    <p:extLst>
      <p:ext uri="{BB962C8B-B14F-4D97-AF65-F5344CB8AC3E}">
        <p14:creationId xmlns:p14="http://schemas.microsoft.com/office/powerpoint/2010/main" val="200557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86DD-802C-5D66-8BCB-28D7FC01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525C-5F39-A16B-DBC7-BAE43A9C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allows our functions to remain pure. </a:t>
            </a:r>
          </a:p>
          <a:p>
            <a:r>
              <a:rPr lang="en-US" dirty="0"/>
              <a:t>Instead of “this function returns a number, unless an error happens, in which case it raises an exception,” we have “this function returns a Maybe.” </a:t>
            </a:r>
          </a:p>
          <a:p>
            <a:r>
              <a:rPr lang="en-US" dirty="0"/>
              <a:t>Instead of “this function returns the requested customer record, or an error message, or an exception from the database,” we have “this function returns an Either: On success, the requested customer record; on failure, a list of one or more error messages (strings).” </a:t>
            </a:r>
          </a:p>
          <a:p>
            <a:r>
              <a:rPr lang="en-US" dirty="0"/>
              <a:t>Thus, we have a consistent interface, and can sequence our operations reliably. </a:t>
            </a:r>
          </a:p>
          <a:p>
            <a:r>
              <a:rPr lang="en-US" dirty="0"/>
              <a:t>State and side effects are encapsulated in our container </a:t>
            </a:r>
          </a:p>
        </p:txBody>
      </p:sp>
    </p:spTree>
    <p:extLst>
      <p:ext uri="{BB962C8B-B14F-4D97-AF65-F5344CB8AC3E}">
        <p14:creationId xmlns:p14="http://schemas.microsoft.com/office/powerpoint/2010/main" val="58668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3004-A23E-D811-EE0A-7522067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worlds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C2C5-89B6-D8B5-A77F-73EC2F3E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i="1" dirty="0"/>
              <a:t>not</a:t>
            </a:r>
            <a:r>
              <a:rPr lang="en-US" dirty="0"/>
              <a:t> going to go into the mathematical theory behind these. </a:t>
            </a:r>
          </a:p>
          <a:p>
            <a:r>
              <a:rPr lang="en-US" dirty="0"/>
              <a:t>They’re called </a:t>
            </a:r>
            <a:r>
              <a:rPr lang="en-US" i="1" dirty="0"/>
              <a:t>monads.</a:t>
            </a:r>
            <a:r>
              <a:rPr lang="en-US" dirty="0"/>
              <a:t> For programming-language purposes*, a monad requires 3 things: </a:t>
            </a:r>
          </a:p>
          <a:p>
            <a:pPr lvl="1"/>
            <a:r>
              <a:rPr lang="en-US" dirty="0"/>
              <a:t>A container to hold the data </a:t>
            </a:r>
          </a:p>
          <a:p>
            <a:pPr lvl="1"/>
            <a:r>
              <a:rPr lang="en-US" dirty="0"/>
              <a:t>A function (often called </a:t>
            </a:r>
            <a:r>
              <a:rPr lang="en-US" i="1" dirty="0"/>
              <a:t>lift</a:t>
            </a:r>
            <a:r>
              <a:rPr lang="en-US" dirty="0"/>
              <a:t>, or </a:t>
            </a:r>
            <a:r>
              <a:rPr lang="en-US" i="1" dirty="0"/>
              <a:t>pure</a:t>
            </a:r>
            <a:r>
              <a:rPr lang="en-US" dirty="0"/>
              <a:t>, or </a:t>
            </a:r>
            <a:r>
              <a:rPr lang="en-US" i="1" dirty="0"/>
              <a:t>return</a:t>
            </a:r>
            <a:r>
              <a:rPr lang="en-US" dirty="0"/>
              <a:t>) that moves data into those containers </a:t>
            </a:r>
          </a:p>
          <a:p>
            <a:pPr lvl="1"/>
            <a:r>
              <a:rPr lang="en-US" dirty="0"/>
              <a:t>A function (usually called </a:t>
            </a:r>
            <a:r>
              <a:rPr lang="en-US" i="1" dirty="0"/>
              <a:t>bind</a:t>
            </a:r>
            <a:r>
              <a:rPr lang="en-US" dirty="0"/>
              <a:t> or </a:t>
            </a:r>
            <a:r>
              <a:rPr lang="en-US" i="1" dirty="0"/>
              <a:t>chain</a:t>
            </a:r>
            <a:r>
              <a:rPr lang="en-US" dirty="0"/>
              <a:t>) for combining functions that take ‘normal’ data and return ‘elevated’ data (that is, data in a container)</a:t>
            </a:r>
          </a:p>
          <a:p>
            <a:r>
              <a:rPr lang="en-US" dirty="0"/>
              <a:t>Our running example will be integer division. </a:t>
            </a:r>
          </a:p>
          <a:p>
            <a:r>
              <a:rPr lang="en-US" sz="1600" i="1" dirty="0"/>
              <a:t>*Mathematically, a monad is a monoid in the category of endofunctors. What’s the problem? </a:t>
            </a:r>
          </a:p>
        </p:txBody>
      </p:sp>
    </p:spTree>
    <p:extLst>
      <p:ext uri="{BB962C8B-B14F-4D97-AF65-F5344CB8AC3E}">
        <p14:creationId xmlns:p14="http://schemas.microsoft.com/office/powerpoint/2010/main" val="187878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B74A-E8D7-3C02-F3AE-62664708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6A3B-7D4F-1B1B-CEE7-89826454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Think of </a:t>
            </a:r>
            <a:r>
              <a:rPr lang="en-US" i="1" dirty="0"/>
              <a:t>Maybe</a:t>
            </a:r>
            <a:r>
              <a:rPr lang="en-US" dirty="0"/>
              <a:t> as a box. It might contain a value, it might contain nothing. </a:t>
            </a:r>
          </a:p>
          <a:p>
            <a:r>
              <a:rPr lang="en-US" dirty="0"/>
              <a:t>We need a way to put data into the box. If x is a number, it’s just the value of x; otherwise it’s nothing: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(define (lift-maybe 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(if (number? 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(just 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nothing))</a:t>
            </a:r>
          </a:p>
          <a:p>
            <a:r>
              <a:rPr lang="en-US" dirty="0"/>
              <a:t>We can rewrite our division function to return a Maybe: </a:t>
            </a:r>
          </a:p>
          <a:p>
            <a:r>
              <a:rPr lang="en-US" dirty="0">
                <a:latin typeface="Consolas" panose="020B0609020204030204" pitchFamily="49" charset="0"/>
              </a:rPr>
              <a:t>(define (safe-div x 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(if (= y 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nothing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(just (quotient x y))))</a:t>
            </a:r>
          </a:p>
          <a:p>
            <a:r>
              <a:rPr lang="en-US" dirty="0"/>
              <a:t>And yes, we could add logic to check they’re both numbers (or both integers) first, and return nothing if either test fails </a:t>
            </a:r>
          </a:p>
          <a:p>
            <a:r>
              <a:rPr lang="en-US" dirty="0"/>
              <a:t>What’s the advantage? It’s a pure function again. It no longer returns perhaps a number, perhaps nothing. It always returns a Maybe.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06F8-91B8-FACD-E86F-CC5C4EB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‘world-crossing’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379-3552-0D2F-22F6-8DC1C1DE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now we have a problem. </a:t>
            </a:r>
          </a:p>
          <a:p>
            <a:r>
              <a:rPr lang="en-US" dirty="0"/>
              <a:t>Safe-div takes in a number and returns a Maybe. Suppose we’re going to pass the result to some other function. That function expects a number, not a Maybe. Do we have to modify that function to take a Maybe as well? If we’ll have to rewrite all our functions, it’s not worth it.  </a:t>
            </a:r>
          </a:p>
          <a:p>
            <a:r>
              <a:rPr lang="en-US" dirty="0"/>
              <a:t>No, we need a function to </a:t>
            </a:r>
            <a:r>
              <a:rPr lang="en-US" i="1" dirty="0"/>
              <a:t>bind</a:t>
            </a:r>
            <a:r>
              <a:rPr lang="en-US" dirty="0"/>
              <a:t> or </a:t>
            </a:r>
            <a:r>
              <a:rPr lang="en-US" i="1" dirty="0"/>
              <a:t>chain</a:t>
            </a:r>
            <a:r>
              <a:rPr lang="en-US" dirty="0"/>
              <a:t> function calls together: </a:t>
            </a:r>
          </a:p>
          <a:p>
            <a:r>
              <a:rPr lang="en-US" dirty="0">
                <a:latin typeface="Consolas" panose="020B0609020204030204" pitchFamily="49" charset="0"/>
              </a:rPr>
              <a:t>(define (chain f m) ; m = a maybe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(if (nothing? m)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nothing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(f (from-just 0 m))))</a:t>
            </a:r>
          </a:p>
          <a:p>
            <a:r>
              <a:rPr lang="en-US" dirty="0"/>
              <a:t>Let’s unpack this…. </a:t>
            </a:r>
          </a:p>
        </p:txBody>
      </p:sp>
    </p:spTree>
    <p:extLst>
      <p:ext uri="{BB962C8B-B14F-4D97-AF65-F5344CB8AC3E}">
        <p14:creationId xmlns:p14="http://schemas.microsoft.com/office/powerpoint/2010/main" val="179488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BEF-5BF8-1808-CECC-66BAA2A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5853-AE6F-E197-683F-D3DD8EB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an earlier operation failed (m is nothing), then we can’t continue; return nothing at once. </a:t>
            </a:r>
          </a:p>
          <a:p>
            <a:r>
              <a:rPr lang="en-US" dirty="0"/>
              <a:t>If we have a value, we need to remove it from </a:t>
            </a:r>
            <a:r>
              <a:rPr lang="en-US" i="1" dirty="0"/>
              <a:t>just</a:t>
            </a:r>
            <a:r>
              <a:rPr lang="en-US" dirty="0"/>
              <a:t> (which is needed to indicate this is a Maybe value). </a:t>
            </a:r>
          </a:p>
          <a:p>
            <a:r>
              <a:rPr lang="en-US" dirty="0"/>
              <a:t>But, when you’re writing general code, it’s possible you’re calling from-just on nothing, or something that isn’t just a value. </a:t>
            </a:r>
          </a:p>
          <a:p>
            <a:r>
              <a:rPr lang="en-US" dirty="0"/>
              <a:t>So we have to specify what to return in that case. </a:t>
            </a:r>
          </a:p>
          <a:p>
            <a:pPr lvl="1"/>
            <a:r>
              <a:rPr lang="en-US" dirty="0"/>
              <a:t>Here we return 0. Returning #f is another popular choice. </a:t>
            </a:r>
          </a:p>
          <a:p>
            <a:r>
              <a:rPr lang="en-US" dirty="0"/>
              <a:t>If m is just a value, pass it to f; otherwise pass 0 to f. </a:t>
            </a:r>
          </a:p>
          <a:p>
            <a:pPr lvl="1"/>
            <a:r>
              <a:rPr lang="en-US" dirty="0"/>
              <a:t>Yes, in this case, we know m isn’t nothing, but the function is written for the general case. </a:t>
            </a:r>
          </a:p>
        </p:txBody>
      </p:sp>
    </p:spTree>
    <p:extLst>
      <p:ext uri="{BB962C8B-B14F-4D97-AF65-F5344CB8AC3E}">
        <p14:creationId xmlns:p14="http://schemas.microsoft.com/office/powerpoint/2010/main" val="269468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DC19-949E-D778-0500-2D49892B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D8C3-70E7-BE5B-98E8-9CC43A6F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effect, we have 2 parallel tracks: A success track and a failure track. </a:t>
            </a:r>
          </a:p>
          <a:p>
            <a:r>
              <a:rPr lang="en-US" dirty="0"/>
              <a:t>If we ever get back nothing, for whatever reason, the remaining chained functions are bypassed and never called.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Most languages have syntactic sugar to avoid nesting multiple function calls. For example, suppose x and y in safe-div could be either numbers or expressions, in some convenient notation. We have a function called eval that returns a numeric value (Maybe).  </a:t>
            </a:r>
          </a:p>
        </p:txBody>
      </p:sp>
      <p:pic>
        <p:nvPicPr>
          <p:cNvPr id="5" name="Picture 4" descr="Parallel railway tracks, with switches going from success path to failure path ">
            <a:extLst>
              <a:ext uri="{FF2B5EF4-FFF2-40B4-BE49-F238E27FC236}">
                <a16:creationId xmlns:a16="http://schemas.microsoft.com/office/drawing/2014/main" id="{431DC818-8865-2422-AECA-6DE97498F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14" y="3267167"/>
            <a:ext cx="595395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377A-9CF5-EC59-614C-B5EA3FD2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powerful division routine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F191-95B6-D161-B0A5-2C286B73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(define (safe-div-2 x 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(do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[m &lt;- (eval x)]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[n &lt;- (eval y)]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(safe-div m n)))</a:t>
            </a:r>
          </a:p>
          <a:p>
            <a:r>
              <a:rPr lang="en-US" dirty="0"/>
              <a:t>This syntax masks the nested calls to chain. If either call to eval returns nothing, safe-div-2 returns nothing at once; the remaining actions are skipped. </a:t>
            </a:r>
          </a:p>
        </p:txBody>
      </p:sp>
    </p:spTree>
    <p:extLst>
      <p:ext uri="{BB962C8B-B14F-4D97-AF65-F5344CB8AC3E}">
        <p14:creationId xmlns:p14="http://schemas.microsoft.com/office/powerpoint/2010/main" val="203067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510B-BDB0-F8C9-1456-739CB2F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still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8627-C68D-72FC-C4C9-CAD60548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Lots in common with imperative programming, of course </a:t>
            </a:r>
          </a:p>
          <a:p>
            <a:pPr lvl="1"/>
            <a:r>
              <a:rPr lang="en-US" sz="2000" dirty="0"/>
              <a:t>Issues of naming, scoping, types, expressions, control flow still arise</a:t>
            </a:r>
          </a:p>
          <a:p>
            <a:pPr lvl="1"/>
            <a:r>
              <a:rPr lang="en-US" sz="2000" dirty="0"/>
              <a:t>All languages must be scanned, parsed,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Functional languages make very heavy use of subroutines </a:t>
            </a:r>
          </a:p>
          <a:p>
            <a:pPr lvl="1"/>
            <a:r>
              <a:rPr lang="en-US" sz="2000" dirty="0"/>
              <a:t>Concurrency &amp; </a:t>
            </a:r>
            <a:r>
              <a:rPr lang="en-US" sz="2000" dirty="0" err="1"/>
              <a:t>nondeterminacy</a:t>
            </a:r>
            <a:r>
              <a:rPr lang="en-US" sz="2000" dirty="0"/>
              <a:t> apply to these languages as much as imperative languages (concurrency is often much easier, for reasons we’ll see later) </a:t>
            </a:r>
          </a:p>
          <a:p>
            <a:r>
              <a:rPr lang="en-US" sz="2100" dirty="0"/>
              <a:t>Boundaries tend to blur a bit </a:t>
            </a:r>
          </a:p>
          <a:p>
            <a:pPr lvl="1"/>
            <a:r>
              <a:rPr lang="en-US" sz="1800" dirty="0"/>
              <a:t>Functional features being added to imperative languages</a:t>
            </a:r>
          </a:p>
          <a:p>
            <a:pPr lvl="2"/>
            <a:r>
              <a:rPr lang="en-US" sz="1800" dirty="0"/>
              <a:t>Python can be written in a largely functional style </a:t>
            </a:r>
          </a:p>
          <a:p>
            <a:pPr lvl="2"/>
            <a:r>
              <a:rPr lang="en-US" sz="1800" dirty="0"/>
              <a:t>C# supports monads, a key feature of functional programming.</a:t>
            </a:r>
          </a:p>
          <a:p>
            <a:pPr lvl="2"/>
            <a:r>
              <a:rPr lang="en-US" sz="1800" dirty="0"/>
              <a:t>Functional features being added to VB, Java 8, even C++</a:t>
            </a:r>
          </a:p>
          <a:p>
            <a:pPr lvl="2"/>
            <a:r>
              <a:rPr lang="en-US" sz="1800" dirty="0"/>
              <a:t>Third-party library adds some functional features to FORTRAN </a:t>
            </a:r>
          </a:p>
          <a:p>
            <a:pPr lvl="1"/>
            <a:r>
              <a:rPr lang="en-US" sz="1800" dirty="0"/>
              <a:t>The most common logic language (Prolog) offers some imperative features </a:t>
            </a:r>
          </a:p>
          <a:p>
            <a:pPr lvl="1"/>
            <a:r>
              <a:rPr lang="en-US" sz="1800" dirty="0"/>
              <a:t>So do most LISP descendants</a:t>
            </a:r>
          </a:p>
          <a:p>
            <a:pPr lvl="1"/>
            <a:r>
              <a:rPr lang="en-US" sz="1800" dirty="0"/>
              <a:t>It’s straightforward to build a logic programming system in most functional languages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9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FCE-8CA9-652E-8F4E-8D370EE5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Either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31B-821A-E048-1CFC-CC4D0796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Either is similar to a Maybe, except instead of holding just a value or nothing, it definitely holds something. </a:t>
            </a:r>
          </a:p>
          <a:p>
            <a:r>
              <a:rPr lang="en-US" dirty="0"/>
              <a:t>That something is labeled as a success or failure. The data type it holds can differ based on that label: </a:t>
            </a:r>
          </a:p>
          <a:p>
            <a:r>
              <a:rPr lang="en-US" dirty="0">
                <a:latin typeface="Consolas" panose="020B0609020204030204" pitchFamily="49" charset="0"/>
              </a:rPr>
              <a:t>(define (safe-div x 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(if (and (number? x) (number? y))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(if (= y 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(failure "division by 0 error")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(success (quotient x y)))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(failure "safe-div: x or y not a number")))</a:t>
            </a:r>
          </a:p>
          <a:p>
            <a:r>
              <a:rPr lang="en-US" dirty="0"/>
              <a:t>Likewise, we can define a failure to hold a list of strings (error messages) if we prefer, or anything else we feel like. </a:t>
            </a:r>
          </a:p>
        </p:txBody>
      </p:sp>
    </p:spTree>
    <p:extLst>
      <p:ext uri="{BB962C8B-B14F-4D97-AF65-F5344CB8AC3E}">
        <p14:creationId xmlns:p14="http://schemas.microsoft.com/office/powerpoint/2010/main" val="45168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A03A-008F-87F9-6FFC-20BAC324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with Either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19DF-C712-B26A-1A27-E59A3EE5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(define (chain f e) ; e = an either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(if (failure?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e  ; return the failure we got, bypass f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(f (from-success 0 e))))</a:t>
            </a:r>
          </a:p>
          <a:p>
            <a:r>
              <a:rPr lang="en-US" dirty="0"/>
              <a:t>In this case, if we’re calling f, we know e isn’t a failure, so it’s a success, so the 0 parameter won’t be needed, but the function has the parameter and we have to specify a value, even if it’s never used. </a:t>
            </a:r>
          </a:p>
          <a:p>
            <a:r>
              <a:rPr lang="en-US" dirty="0"/>
              <a:t>Using these tools, we can move our error handling inside the functions, and so don’t need try/except, or elaborate if/else logic to deal with possible errors. </a:t>
            </a:r>
          </a:p>
        </p:txBody>
      </p:sp>
    </p:spTree>
    <p:extLst>
      <p:ext uri="{BB962C8B-B14F-4D97-AF65-F5344CB8AC3E}">
        <p14:creationId xmlns:p14="http://schemas.microsoft.com/office/powerpoint/2010/main" val="93810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D242-5D07-82DF-0F1F-92DD1982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4906-04FF-9235-E532-CDD39172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lists are</a:t>
            </a:r>
          </a:p>
          <a:p>
            <a:pPr lvl="1"/>
            <a:r>
              <a:rPr lang="en-US" dirty="0"/>
              <a:t>A container </a:t>
            </a:r>
          </a:p>
          <a:p>
            <a:pPr lvl="1"/>
            <a:r>
              <a:rPr lang="en-US" dirty="0"/>
              <a:t>With functions that move data into a list </a:t>
            </a:r>
          </a:p>
          <a:p>
            <a:pPr lvl="1"/>
            <a:r>
              <a:rPr lang="en-US" dirty="0"/>
              <a:t>And functions that allow applying single-parameter functions to them (map, filter,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Therefore lists are monads </a:t>
            </a:r>
          </a:p>
          <a:p>
            <a:r>
              <a:rPr lang="en-US" dirty="0"/>
              <a:t>These can be used as building blocks to build more abstract data structures</a:t>
            </a:r>
          </a:p>
          <a:p>
            <a:pPr lvl="1"/>
            <a:r>
              <a:rPr lang="en-US" dirty="0" err="1"/>
              <a:t>OCaml’s</a:t>
            </a:r>
            <a:r>
              <a:rPr lang="en-US" dirty="0"/>
              <a:t> popularity in the financial services industry is largely due to its type system, allowing complex behavior &amp; context to be managed reliably </a:t>
            </a:r>
          </a:p>
        </p:txBody>
      </p:sp>
    </p:spTree>
    <p:extLst>
      <p:ext uri="{BB962C8B-B14F-4D97-AF65-F5344CB8AC3E}">
        <p14:creationId xmlns:p14="http://schemas.microsoft.com/office/powerpoint/2010/main" val="129849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E394-B3DC-3148-4D7E-D16C1D16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Parser Combinators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C0E2-FB69-544C-4057-F5D46EA2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common application is to build a parser. </a:t>
            </a:r>
          </a:p>
          <a:p>
            <a:r>
              <a:rPr lang="en-US" dirty="0"/>
              <a:t>We can use higher-order functions to build up combinations </a:t>
            </a:r>
          </a:p>
          <a:p>
            <a:r>
              <a:rPr lang="en-US" dirty="0"/>
              <a:t>So, for example, begin with a function that can parse a single character. </a:t>
            </a:r>
          </a:p>
          <a:p>
            <a:pPr lvl="1"/>
            <a:r>
              <a:rPr lang="en-US" dirty="0"/>
              <a:t>Pass in the character to be matched, and the string to be parsed. </a:t>
            </a:r>
          </a:p>
          <a:p>
            <a:pPr lvl="1"/>
            <a:r>
              <a:rPr lang="en-US" dirty="0"/>
              <a:t>If the first character matches, return success, the matched character as a singleton list, and the rest of the input string </a:t>
            </a:r>
          </a:p>
          <a:p>
            <a:pPr lvl="1"/>
            <a:r>
              <a:rPr lang="en-US" dirty="0"/>
              <a:t>Otherwise return  a failure, error message in a singleton list, and the unchanged input. </a:t>
            </a:r>
          </a:p>
          <a:p>
            <a:pPr lvl="1"/>
            <a:r>
              <a:rPr lang="en-US" dirty="0"/>
              <a:t>Note the pattern: Success or failure, and a list consisting of a singleton </a:t>
            </a:r>
            <a:r>
              <a:rPr lang="en-US" dirty="0" err="1"/>
              <a:t>sublist</a:t>
            </a:r>
            <a:r>
              <a:rPr lang="en-US" dirty="0"/>
              <a:t>, and the remaining input as a string</a:t>
            </a:r>
          </a:p>
        </p:txBody>
      </p:sp>
    </p:spTree>
    <p:extLst>
      <p:ext uri="{BB962C8B-B14F-4D97-AF65-F5344CB8AC3E}">
        <p14:creationId xmlns:p14="http://schemas.microsoft.com/office/powerpoint/2010/main" val="395441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7A54-F745-7D10-7F12-43D3F9BD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one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1554-D73D-1674-0B7A-A4EA3E69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(parse-specific-char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input-str)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(let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([chars (string-&gt;list input-str)])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(if (eq?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 (first chars))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(success (list (list (first chars)) (list-&gt;string(rest chars))))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(failure (list (list "not a match with "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 input-str)))))</a:t>
            </a:r>
          </a:p>
          <a:p>
            <a:r>
              <a:rPr lang="en-US" sz="2000" dirty="0"/>
              <a:t>But of course, we want to be able to match more than one character. We need to be able to match any of a group: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(any opt-list input-str)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; returns which character in opt-list, if any, first char of input-str matches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(let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([chars (string-&gt;list input-str)]) ; turn input-str into list of chars 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(define (</a:t>
            </a:r>
            <a:r>
              <a:rPr lang="en-US" sz="2000" dirty="0" err="1">
                <a:latin typeface="Consolas" panose="020B0609020204030204" pitchFamily="49" charset="0"/>
              </a:rPr>
              <a:t>iter</a:t>
            </a:r>
            <a:r>
              <a:rPr lang="en-US" sz="2000" dirty="0">
                <a:latin typeface="Consolas" panose="020B0609020204030204" pitchFamily="49" charset="0"/>
              </a:rPr>
              <a:t> opt-list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(if (empty? opt-list)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   (failure (list '("no match") input-str))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   (if (eq? (first opt-list)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        (success (list (list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 (list-&gt;string (rest chars))))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        (</a:t>
            </a:r>
            <a:r>
              <a:rPr lang="en-US" sz="2000" dirty="0" err="1">
                <a:latin typeface="Consolas" panose="020B0609020204030204" pitchFamily="49" charset="0"/>
              </a:rPr>
              <a:t>iter</a:t>
            </a:r>
            <a:r>
              <a:rPr lang="en-US" sz="2000" dirty="0">
                <a:latin typeface="Consolas" panose="020B0609020204030204" pitchFamily="49" charset="0"/>
              </a:rPr>
              <a:t> (rest opt-list) </a:t>
            </a:r>
            <a:r>
              <a:rPr lang="en-US" sz="2000" dirty="0" err="1">
                <a:latin typeface="Consolas" panose="020B0609020204030204" pitchFamily="49" charset="0"/>
              </a:rPr>
              <a:t>ch</a:t>
            </a:r>
            <a:r>
              <a:rPr lang="en-US" sz="2000" dirty="0">
                <a:latin typeface="Consolas" panose="020B0609020204030204" pitchFamily="49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(</a:t>
            </a:r>
            <a:r>
              <a:rPr lang="en-US" sz="2000" dirty="0" err="1">
                <a:latin typeface="Consolas" panose="020B0609020204030204" pitchFamily="49" charset="0"/>
              </a:rPr>
              <a:t>iter</a:t>
            </a:r>
            <a:r>
              <a:rPr lang="en-US" sz="2000" dirty="0">
                <a:latin typeface="Consolas" panose="020B0609020204030204" pitchFamily="49" charset="0"/>
              </a:rPr>
              <a:t> opt-list (first chars))))</a:t>
            </a:r>
          </a:p>
        </p:txBody>
      </p:sp>
    </p:spTree>
    <p:extLst>
      <p:ext uri="{BB962C8B-B14F-4D97-AF65-F5344CB8AC3E}">
        <p14:creationId xmlns:p14="http://schemas.microsoft.com/office/powerpoint/2010/main" val="27668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700D-CADD-AB42-BF45-D7585BEF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character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9EB0-C148-3A2A-F7A7-97D324B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(parse-decimal-digit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(any (string-&gt;list "1234567890")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also combine types; another higher-level function will make that easier: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(either-or f1 f2 input)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(let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([result (f1 input)])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(if (success? result)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(f2 input))))</a:t>
            </a:r>
          </a:p>
          <a:p>
            <a:r>
              <a:rPr lang="en-US" dirty="0"/>
              <a:t>Apply f1; return result if successful; if not successful, apply f2. </a:t>
            </a:r>
          </a:p>
          <a:p>
            <a:r>
              <a:rPr lang="en-US" dirty="0"/>
              <a:t>So once we have (parse-alphabetic) and (parse-numeric) functions,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(define (parse-alphanumeric input)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(either-or parse-alphabetic parse-numeric input))</a:t>
            </a:r>
          </a:p>
        </p:txBody>
      </p:sp>
    </p:spTree>
    <p:extLst>
      <p:ext uri="{BB962C8B-B14F-4D97-AF65-F5344CB8AC3E}">
        <p14:creationId xmlns:p14="http://schemas.microsoft.com/office/powerpoint/2010/main" val="281793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58C-34A2-51D7-7A4D-C0158D00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88B8-2E73-D726-C44A-1F60BFBA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may have some constructs that we expect to be something followed by a slightly different something</a:t>
            </a:r>
          </a:p>
          <a:p>
            <a:pPr lvl="1"/>
            <a:r>
              <a:rPr lang="en-US" dirty="0"/>
              <a:t>“An identifier is an alphabetic character or underscore, followed by any number of alphanumeric or underscore characters.” </a:t>
            </a:r>
          </a:p>
          <a:p>
            <a:r>
              <a:rPr lang="en-US" dirty="0"/>
              <a:t>For this we need a higher-order function (and-then f1 f2 input)</a:t>
            </a:r>
          </a:p>
          <a:p>
            <a:pPr lvl="1"/>
            <a:r>
              <a:rPr lang="en-US" dirty="0"/>
              <a:t>Apply f1. If f1 fails, return failure immediately. </a:t>
            </a:r>
          </a:p>
          <a:p>
            <a:pPr lvl="1"/>
            <a:r>
              <a:rPr lang="en-US" dirty="0"/>
              <a:t>If f1 succeeds, apply f2 </a:t>
            </a:r>
          </a:p>
          <a:p>
            <a:pPr lvl="1"/>
            <a:r>
              <a:rPr lang="en-US" dirty="0"/>
              <a:t>If f2 succeeds, return success </a:t>
            </a:r>
          </a:p>
          <a:p>
            <a:pPr lvl="1"/>
            <a:r>
              <a:rPr lang="en-US" dirty="0"/>
              <a:t>If f1 succeeds and f2 fails, is that good enough? Sometimes yes (an identifier can be a single alphabetic character), sometimes no (in Pascal, a pointer dereference operator ^ must be followed by an identifier). </a:t>
            </a:r>
          </a:p>
          <a:p>
            <a:pPr lvl="1"/>
            <a:r>
              <a:rPr lang="en-US" dirty="0"/>
              <a:t>Add parameter to the function whether success on f2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4455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7D8B-FF29-A019-925F-06935D0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operations = clear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307C-1F2C-3D9E-1ACB-E68125A0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we have the tools to connect things, the code becomes simple: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(parse-alphanumeric-char input)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(either-or parse-alphabetic-char parse-numeric-char input))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(alphanumeric-string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(many parse-alphanumeric-char input-str))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(alpha-string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(many parse-alphabetic-char input-str))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(add-op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(any (string-&gt;list "+-") input-str))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(nonzero-digit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(any (string-&gt;list "123456789") input-str))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(decimal-digit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(any (string-&gt;list "0123456789") input-str))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(hex-digit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(any (string-&gt;list "0123456789abcdefABCDEF") input-str))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(digit-string input-str)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(many decimal-digit input-str))</a:t>
            </a:r>
          </a:p>
        </p:txBody>
      </p:sp>
    </p:spTree>
    <p:extLst>
      <p:ext uri="{BB962C8B-B14F-4D97-AF65-F5344CB8AC3E}">
        <p14:creationId xmlns:p14="http://schemas.microsoft.com/office/powerpoint/2010/main" val="335234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7BD0-E19A-D914-B39B-12916FD8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in Functional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A089-DDF6-E313-D42B-13CB1EB7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data is immutable, we can’t rely on mutexes, semaphores, etc. </a:t>
            </a:r>
          </a:p>
          <a:p>
            <a:r>
              <a:rPr lang="en-US" dirty="0"/>
              <a:t>Most functional languages use an explicit </a:t>
            </a:r>
            <a:r>
              <a:rPr lang="en-US" i="1" dirty="0"/>
              <a:t>message-passing </a:t>
            </a:r>
            <a:r>
              <a:rPr lang="en-US" dirty="0"/>
              <a:t>protocol (set of functions) to allow inter-thread communication </a:t>
            </a:r>
          </a:p>
          <a:p>
            <a:r>
              <a:rPr lang="en-US" dirty="0"/>
              <a:t>But because data is immutable, the most common synchronization problem—1 thread modifying data just as another thread is reading it, or 2 threads trying to write data at the same time—simply doesn’t occur. </a:t>
            </a:r>
          </a:p>
        </p:txBody>
      </p:sp>
    </p:spTree>
    <p:extLst>
      <p:ext uri="{BB962C8B-B14F-4D97-AF65-F5344CB8AC3E}">
        <p14:creationId xmlns:p14="http://schemas.microsoft.com/office/powerpoint/2010/main" val="1664504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9169-B43C-F654-B55C-63D2DBBC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programming?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A88F-82DE-ACDE-8770-D4142B5F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composed and treated as modules; no side effects, results are always the same for a particular input. </a:t>
            </a:r>
          </a:p>
          <a:p>
            <a:pPr lvl="1"/>
            <a:r>
              <a:rPr lang="en-US" dirty="0"/>
              <a:t>As long as rules on type compatibility are met, this is always safe. </a:t>
            </a:r>
          </a:p>
          <a:p>
            <a:r>
              <a:rPr lang="en-US" dirty="0"/>
              <a:t>Easier to reason about program behavior &amp; prove correctness </a:t>
            </a:r>
          </a:p>
          <a:p>
            <a:r>
              <a:rPr lang="en-US" dirty="0"/>
              <a:t>Functional programs tend to be more compact than procedural code</a:t>
            </a:r>
          </a:p>
          <a:p>
            <a:r>
              <a:rPr lang="en-US" dirty="0"/>
              <a:t>Since there’s no shared mutable state, there’s no interaction between parts of a program except what’s defined via function calls. </a:t>
            </a:r>
          </a:p>
          <a:p>
            <a:pPr lvl="1"/>
            <a:r>
              <a:rPr lang="en-US" dirty="0"/>
              <a:t>So undocumented side effects, </a:t>
            </a:r>
            <a:r>
              <a:rPr lang="en-US" dirty="0" err="1"/>
              <a:t>misordered</a:t>
            </a:r>
            <a:r>
              <a:rPr lang="en-US" dirty="0"/>
              <a:t> updates, dangling or uninitialized references simply don’t occur.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2667-187D-9EDA-FAFF-AC4BB558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E2F0-6FFB-9ACB-A762-6728216B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functional languages, functions are </a:t>
            </a:r>
            <a:r>
              <a:rPr lang="en-US" i="1" dirty="0"/>
              <a:t>pure—</a:t>
            </a:r>
            <a:r>
              <a:rPr lang="en-US" dirty="0"/>
              <a:t>they have no side effects, always return the same value for a given set of parameters, and do not depend on anything that isn’t passed as a parameter. This leads to some useful features: </a:t>
            </a:r>
          </a:p>
          <a:p>
            <a:pPr lvl="1"/>
            <a:r>
              <a:rPr lang="en-US" dirty="0"/>
              <a:t>Lazy evaluation</a:t>
            </a:r>
          </a:p>
          <a:p>
            <a:pPr lvl="2"/>
            <a:r>
              <a:rPr lang="en-US" dirty="0"/>
              <a:t>If it’s more convenient to leave an expression unevaluated, I can do that; it’ll have the same value whether I evaluate it now, or next Tuesday. Thus I can wait until I need it (if ever). 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2"/>
            <a:r>
              <a:rPr lang="en-US" dirty="0"/>
              <a:t>Likewise, once I’ve evaluated it for a given set of parameters, I can store the value and look it up next time; it’s not going to change if the server slows down, the vendor changes, etc. </a:t>
            </a:r>
          </a:p>
          <a:p>
            <a:pPr lvl="1"/>
            <a:r>
              <a:rPr lang="en-US" dirty="0"/>
              <a:t>Concurrency is trivial</a:t>
            </a:r>
          </a:p>
          <a:p>
            <a:pPr lvl="2"/>
            <a:r>
              <a:rPr lang="en-US" dirty="0"/>
              <a:t>If I have 100 function evaluations pending, and 100 processors, I can parallelize them completely; none depend on the others or can affect the others. </a:t>
            </a:r>
          </a:p>
          <a:p>
            <a:pPr lvl="2"/>
            <a:r>
              <a:rPr lang="en-US" dirty="0"/>
              <a:t>This allows divide-and-conquer, partial accumulation, associativity</a:t>
            </a:r>
          </a:p>
        </p:txBody>
      </p:sp>
    </p:spTree>
    <p:extLst>
      <p:ext uri="{BB962C8B-B14F-4D97-AF65-F5344CB8AC3E}">
        <p14:creationId xmlns:p14="http://schemas.microsoft.com/office/powerpoint/2010/main" val="800789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AB0-5B9E-A6E4-4505-0B133F62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aren’t we using functional programming all the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5044-BB30-08A3-99A4-AE933E81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programmers start out learning procedural languages, so a functional style </a:t>
            </a:r>
            <a:r>
              <a:rPr lang="en-US" i="1" dirty="0"/>
              <a:t>looks</a:t>
            </a:r>
            <a:r>
              <a:rPr lang="en-US" dirty="0"/>
              <a:t> hard. </a:t>
            </a:r>
          </a:p>
          <a:p>
            <a:r>
              <a:rPr lang="en-US" dirty="0"/>
              <a:t>A lot of online tutorials use Haskell, which most programmers aren’t familiar with and has an unusual syntax. </a:t>
            </a:r>
          </a:p>
          <a:p>
            <a:r>
              <a:rPr lang="en-US" dirty="0"/>
              <a:t>Functional languages, while easier to write &amp; debug, can be harder to read. </a:t>
            </a:r>
          </a:p>
          <a:p>
            <a:r>
              <a:rPr lang="en-US" dirty="0"/>
              <a:t>Many functional languages aren’t fully portable, sometimes lacking in library packages, or (especially) debugging &amp; profiling tools. </a:t>
            </a:r>
          </a:p>
          <a:p>
            <a:pPr lvl="1"/>
            <a:r>
              <a:rPr lang="en-US" dirty="0"/>
              <a:t>Though this is getting better—Rust is a particular example. </a:t>
            </a:r>
          </a:p>
          <a:p>
            <a:r>
              <a:rPr lang="en-US" dirty="0"/>
              <a:t>Some problems (e.g. user interaction) map more directly to procedural style </a:t>
            </a:r>
          </a:p>
          <a:p>
            <a:r>
              <a:rPr lang="en-US" dirty="0"/>
              <a:t>If raw execution speed is a criterion, functional languages will lag </a:t>
            </a:r>
          </a:p>
          <a:p>
            <a:pPr lvl="1"/>
            <a:r>
              <a:rPr lang="en-US" dirty="0"/>
              <a:t>Though again, this is getting better, and the ease of maintenance of functional languages is a plus. F#, Rust, Racket offer good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6533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BA641BB-3A9E-1FED-930F-D70ED499E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0" y="941588"/>
            <a:ext cx="4175589" cy="4974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2B12A-ADF6-FBDD-0EDB-680C8CDA868F}"/>
              </a:ext>
            </a:extLst>
          </p:cNvPr>
          <p:cNvSpPr txBox="1"/>
          <p:nvPr/>
        </p:nvSpPr>
        <p:spPr>
          <a:xfrm>
            <a:off x="6096000" y="955497"/>
            <a:ext cx="5010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i="1" dirty="0"/>
              <a:t>Functional programming combines the flexibility and power of abstract mathematics with the intuitive clarity of abstract mathematics.”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seriously, though, it lets you reason equationally about your code. Build correct functions, compose them correctly, and you have a provably correct program. </a:t>
            </a:r>
          </a:p>
        </p:txBody>
      </p:sp>
    </p:spTree>
    <p:extLst>
      <p:ext uri="{BB962C8B-B14F-4D97-AF65-F5344CB8AC3E}">
        <p14:creationId xmlns:p14="http://schemas.microsoft.com/office/powerpoint/2010/main" val="11363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3C64-D984-81F5-5425-ED205722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1238-D4B6-234D-1216-65F55435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(map f L) </a:t>
            </a:r>
            <a:r>
              <a:rPr lang="en-US" dirty="0"/>
              <a:t>applies function f to each member of list L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(map </a:t>
            </a:r>
            <a:r>
              <a:rPr lang="en-US" dirty="0" err="1">
                <a:latin typeface="Consolas" panose="020B0609020204030204" pitchFamily="49" charset="0"/>
              </a:rPr>
              <a:t>sqr</a:t>
            </a:r>
            <a:r>
              <a:rPr lang="en-US" dirty="0">
                <a:latin typeface="Consolas" panose="020B0609020204030204" pitchFamily="49" charset="0"/>
              </a:rPr>
              <a:t> '(1 2 3)) </a:t>
            </a:r>
            <a:r>
              <a:rPr lang="en-US" dirty="0"/>
              <a:t>returns the list </a:t>
            </a:r>
            <a:r>
              <a:rPr lang="en-US" dirty="0">
                <a:latin typeface="Consolas" panose="020B0609020204030204" pitchFamily="49" charset="0"/>
              </a:rPr>
              <a:t>(1 4 9)</a:t>
            </a:r>
            <a:r>
              <a:rPr lang="en-US" dirty="0"/>
              <a:t> </a:t>
            </a:r>
          </a:p>
          <a:p>
            <a:r>
              <a:rPr lang="en-US" dirty="0"/>
              <a:t>Function as parameter to handle errors: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(define (safe-div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if-error)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#error handling function as parameter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(if (=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	(if-error) # divide by 0, call error function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(quotient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)))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 otherwise it's safe, return int quotient</a:t>
            </a:r>
          </a:p>
        </p:txBody>
      </p:sp>
    </p:spTree>
    <p:extLst>
      <p:ext uri="{BB962C8B-B14F-4D97-AF65-F5344CB8AC3E}">
        <p14:creationId xmlns:p14="http://schemas.microsoft.com/office/powerpoint/2010/main" val="400354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D621-AC9C-9263-BC95-6541569C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71D-BB57-589C-1B91-3381C35B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have complex library functions and customize them to what we need: </a:t>
            </a:r>
          </a:p>
          <a:p>
            <a:r>
              <a:rPr lang="en-US" dirty="0">
                <a:latin typeface="Consolas" panose="020B0609020204030204" pitchFamily="49" charset="0"/>
              </a:rPr>
              <a:t>(define (generic-safe-div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if-err if-success)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(if (=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(if-err)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(if-success (div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)))</a:t>
            </a:r>
          </a:p>
          <a:p>
            <a:r>
              <a:rPr lang="en-US" dirty="0">
                <a:latin typeface="Consolas" panose="020B0609020204030204" pitchFamily="49" charset="0"/>
              </a:rPr>
              <a:t>(define (my-safe-div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(generic-safe-div </a:t>
            </a:r>
            <a:r>
              <a:rPr lang="en-US" dirty="0" err="1">
                <a:latin typeface="Consolas" panose="020B0609020204030204" pitchFamily="49" charset="0"/>
              </a:rPr>
              <a:t>numer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my-if-err my-if-</a:t>
            </a:r>
            <a:r>
              <a:rPr lang="en-US" dirty="0" err="1">
                <a:latin typeface="Consolas" panose="020B0609020204030204" pitchFamily="49" charset="0"/>
              </a:rPr>
              <a:t>succ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n-US" dirty="0"/>
              <a:t>This is an example of </a:t>
            </a:r>
            <a:r>
              <a:rPr lang="en-US" i="1" dirty="0"/>
              <a:t>partial application. </a:t>
            </a:r>
            <a:r>
              <a:rPr lang="en-US" dirty="0"/>
              <a:t>We apply some of the parameters of a more complex function to produce a simpler function. </a:t>
            </a:r>
          </a:p>
          <a:p>
            <a:r>
              <a:rPr lang="en-US" dirty="0"/>
              <a:t>Obviously, we can define multiple versions of my-if-err and my-if-</a:t>
            </a:r>
            <a:r>
              <a:rPr lang="en-US" dirty="0" err="1"/>
              <a:t>succ</a:t>
            </a:r>
            <a:r>
              <a:rPr lang="en-US" dirty="0"/>
              <a:t>, producing the exact behavior we want from my-safe-div.  Or several different versions, depending on our needs. </a:t>
            </a:r>
          </a:p>
        </p:txBody>
      </p:sp>
    </p:spTree>
    <p:extLst>
      <p:ext uri="{BB962C8B-B14F-4D97-AF65-F5344CB8AC3E}">
        <p14:creationId xmlns:p14="http://schemas.microsoft.com/office/powerpoint/2010/main" val="37685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146A-189C-25DB-3CB9-93702B6E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B833-2059-B9BE-E931-4589C6A7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Named after the mathematician Haskell Curry</a:t>
            </a:r>
          </a:p>
          <a:p>
            <a:r>
              <a:rPr lang="en-US" dirty="0"/>
              <a:t>Allows a multi-parameter function call to be treated as a series of 1-parameter calls.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(F x y z)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# function body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# Suppose x = 5, y = 3.2, z = "ABC"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(f1 y z)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(F 5 y z))  # f1 is a function of y &amp; z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(f2 z)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(f1 3.2 z)  # f2 is a function of z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(f2 "ABC") </a:t>
            </a:r>
          </a:p>
          <a:p>
            <a:r>
              <a:rPr lang="en-US" dirty="0"/>
              <a:t>Obviously, we could have started with currying z, then y, leaving us with a function of x. </a:t>
            </a:r>
          </a:p>
          <a:p>
            <a:r>
              <a:rPr lang="en-US" dirty="0"/>
              <a:t>This is useful in building a ‘custom’ version of a function </a:t>
            </a:r>
          </a:p>
          <a:p>
            <a:r>
              <a:rPr lang="en-US" dirty="0"/>
              <a:t>Also, the map function requires a 1-parameter function passed to it. This lets us build one.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6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E2C1-58F6-7D60-7EB3-6B570BB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higher-order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90A6-38D4-DCE9-7B1B-9512AD59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the most common: </a:t>
            </a:r>
          </a:p>
          <a:p>
            <a:r>
              <a:rPr lang="en-US" dirty="0">
                <a:latin typeface="Consolas" panose="020B0609020204030204" pitchFamily="49" charset="0"/>
              </a:rPr>
              <a:t>(fold f s L): </a:t>
            </a:r>
            <a:r>
              <a:rPr lang="en-US" dirty="0"/>
              <a:t>f is a function that takes 2 parameters. The value s and the first item in L are passed to f; the result is passed with the second element of L, and so on. Typical uses: sum, min, max, etc.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(define (sum L) (fold + 0 L))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(define (product L) (fold * 1 L))</a:t>
            </a:r>
          </a:p>
          <a:p>
            <a:r>
              <a:rPr lang="en-US" dirty="0">
                <a:latin typeface="Consolas" panose="020B0609020204030204" pitchFamily="49" charset="0"/>
              </a:rPr>
              <a:t>(filter f L): </a:t>
            </a:r>
            <a:r>
              <a:rPr lang="en-US" dirty="0"/>
              <a:t>Return a new list, containing all elements of L for which f returns true.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45C0-9AD2-CE1E-4570-8BF9EC1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7C2C-F6E6-4E43-9E77-568A5E40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languages use </a:t>
            </a:r>
            <a:r>
              <a:rPr lang="en-US" i="1" dirty="0"/>
              <a:t>normal order - </a:t>
            </a:r>
            <a:r>
              <a:rPr lang="en-US" dirty="0"/>
              <a:t> this is also known as </a:t>
            </a:r>
            <a:r>
              <a:rPr lang="en-US" i="1" dirty="0"/>
              <a:t>lazy evaluation.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parameters are not evaluated until they are needed; once evaluated, they are </a:t>
            </a:r>
            <a:r>
              <a:rPr lang="en-US" dirty="0" err="1"/>
              <a:t>memoized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parameter is undefined, but also not needed—no harm, no foul. </a:t>
            </a:r>
          </a:p>
          <a:p>
            <a:pPr lvl="1"/>
            <a:r>
              <a:rPr lang="en-US" dirty="0"/>
              <a:t>This also allows defining a potentially infinite data structure—a list of all integers, for example. It only grows as big as the number of times the ‘next’ item is requested. </a:t>
            </a:r>
          </a:p>
          <a:p>
            <a:r>
              <a:rPr lang="en-US" dirty="0"/>
              <a:t>Other (most) languages use </a:t>
            </a:r>
            <a:r>
              <a:rPr lang="en-US" i="1" dirty="0"/>
              <a:t>applicative order</a:t>
            </a:r>
            <a:r>
              <a:rPr lang="en-US" dirty="0"/>
              <a:t>—all parameters are evaluated before the function begins. Undefined parameters are a runtime error. </a:t>
            </a:r>
          </a:p>
          <a:p>
            <a:r>
              <a:rPr lang="en-US" dirty="0"/>
              <a:t>Some languages allow a choice—generally evaluation can be forced if a language uses lazy evaluation, and a normal-order (lazy evaluation) version of Racket is available, though it usually uses applicative order. </a:t>
            </a:r>
          </a:p>
        </p:txBody>
      </p:sp>
    </p:spTree>
    <p:extLst>
      <p:ext uri="{BB962C8B-B14F-4D97-AF65-F5344CB8AC3E}">
        <p14:creationId xmlns:p14="http://schemas.microsoft.com/office/powerpoint/2010/main" val="242991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&amp; lazy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Evaluation order can affect execution speed, but also program correctness</a:t>
            </a:r>
          </a:p>
          <a:p>
            <a:pPr lvl="1"/>
            <a:r>
              <a:rPr lang="en-US" dirty="0"/>
              <a:t>A program encountering a dynamic semantic error or infinite regression in an ‘unneeded’ subexpression under applicative-order evaluation may run successfully under normal-order evaluation</a:t>
            </a:r>
          </a:p>
          <a:p>
            <a:r>
              <a:rPr lang="en-US" dirty="0"/>
              <a:t>A side-effect-free function is said to be strict if it is undefined (doesn’t terminate or encounters an error) if any of its parameters are undefined. Such a function can evaluate all of its arguments, so can safely use applicative order (results won’t depend on evaluation order) </a:t>
            </a:r>
          </a:p>
          <a:p>
            <a:r>
              <a:rPr lang="en-US" dirty="0"/>
              <a:t>A function is </a:t>
            </a:r>
            <a:r>
              <a:rPr lang="en-US" dirty="0" err="1"/>
              <a:t>nonstrict</a:t>
            </a:r>
            <a:r>
              <a:rPr lang="en-US" dirty="0"/>
              <a:t> if it doesn’t impose this requirement –if it is sometimes defined even if some arguments aren’t. </a:t>
            </a:r>
          </a:p>
          <a:p>
            <a:r>
              <a:rPr lang="en-US" dirty="0"/>
              <a:t>A language is strict if it’s defined such that functions are always strict; a language is </a:t>
            </a:r>
            <a:r>
              <a:rPr lang="en-US" dirty="0" err="1"/>
              <a:t>nonstrict</a:t>
            </a:r>
            <a:r>
              <a:rPr lang="en-US" dirty="0"/>
              <a:t> if it allows </a:t>
            </a:r>
            <a:r>
              <a:rPr lang="en-US" dirty="0" err="1"/>
              <a:t>nonstrict</a:t>
            </a:r>
            <a:r>
              <a:rPr lang="en-US" dirty="0"/>
              <a:t> functions </a:t>
            </a:r>
          </a:p>
          <a:p>
            <a:r>
              <a:rPr lang="en-US" dirty="0"/>
              <a:t>If a language always evaluates in applicative order, then it is strict, since a call with an undefined argument will result in an error. </a:t>
            </a:r>
          </a:p>
          <a:p>
            <a:r>
              <a:rPr lang="en-US" dirty="0" err="1"/>
              <a:t>Contrapositively</a:t>
            </a:r>
            <a:r>
              <a:rPr lang="en-US" dirty="0"/>
              <a:t>, a </a:t>
            </a:r>
            <a:r>
              <a:rPr lang="en-US" dirty="0" err="1"/>
              <a:t>nonstrict</a:t>
            </a:r>
            <a:r>
              <a:rPr lang="en-US" dirty="0"/>
              <a:t> language cannot use applicative order; it must use normal order to avoid evaluating unneeded arguments </a:t>
            </a:r>
          </a:p>
          <a:p>
            <a:pPr lvl="1"/>
            <a:r>
              <a:rPr lang="en-US" dirty="0"/>
              <a:t>Standard ML, </a:t>
            </a:r>
            <a:r>
              <a:rPr lang="en-US" dirty="0" err="1"/>
              <a:t>OCaml</a:t>
            </a:r>
            <a:r>
              <a:rPr lang="en-US" dirty="0"/>
              <a:t>, and Scheme are strict; Miranda and Haskell are </a:t>
            </a:r>
            <a:r>
              <a:rPr lang="en-US" dirty="0" err="1"/>
              <a:t>nonstrict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32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3982</Words>
  <Application>Microsoft Office PowerPoint</Application>
  <PresentationFormat>Widescreen</PresentationFormat>
  <Paragraphs>230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More on  Functional Programming</vt:lpstr>
      <vt:lpstr>It’s still programming</vt:lpstr>
      <vt:lpstr>Pure functions </vt:lpstr>
      <vt:lpstr>Higher-order functions: Example </vt:lpstr>
      <vt:lpstr>Customizing functions </vt:lpstr>
      <vt:lpstr>Currying</vt:lpstr>
      <vt:lpstr>Other higher-order functions </vt:lpstr>
      <vt:lpstr>Evaluation of function parameters</vt:lpstr>
      <vt:lpstr>Strictness &amp; lazy evaluation </vt:lpstr>
      <vt:lpstr>Implementation issues </vt:lpstr>
      <vt:lpstr>Dealing with the real world </vt:lpstr>
      <vt:lpstr>Real world operations </vt:lpstr>
      <vt:lpstr>Why do we do this? </vt:lpstr>
      <vt:lpstr>Elevated worlds </vt:lpstr>
      <vt:lpstr>Maybe </vt:lpstr>
      <vt:lpstr>‘world-crossing’ functions </vt:lpstr>
      <vt:lpstr>What’s happening here? </vt:lpstr>
      <vt:lpstr>Parallel tracks </vt:lpstr>
      <vt:lpstr>A more powerful division routine </vt:lpstr>
      <vt:lpstr>The Either type</vt:lpstr>
      <vt:lpstr>Bind with Either </vt:lpstr>
      <vt:lpstr>Lists as monads</vt:lpstr>
      <vt:lpstr>Application: Parser Combinators </vt:lpstr>
      <vt:lpstr>Parse one character </vt:lpstr>
      <vt:lpstr>Parsing character types </vt:lpstr>
      <vt:lpstr>Sequencing operations </vt:lpstr>
      <vt:lpstr>Combining operations = clear code </vt:lpstr>
      <vt:lpstr>Concurrency in Functional Languages </vt:lpstr>
      <vt:lpstr>Why use functional programming? </vt:lpstr>
      <vt:lpstr>So why aren’t we using functional programming all the time?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 Functional Programming</dc:title>
  <dc:creator>Hare, Brian</dc:creator>
  <cp:lastModifiedBy>Hare, Brian</cp:lastModifiedBy>
  <cp:revision>9</cp:revision>
  <dcterms:created xsi:type="dcterms:W3CDTF">2023-05-23T18:29:50Z</dcterms:created>
  <dcterms:modified xsi:type="dcterms:W3CDTF">2024-05-17T15:37:51Z</dcterms:modified>
</cp:coreProperties>
</file>