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7"/>
  </p:notesMasterIdLst>
  <p:handoutMasterIdLst>
    <p:handoutMasterId r:id="rId58"/>
  </p:handoutMasterIdLst>
  <p:sldIdLst>
    <p:sldId id="374" r:id="rId2"/>
    <p:sldId id="265" r:id="rId3"/>
    <p:sldId id="292" r:id="rId4"/>
    <p:sldId id="277" r:id="rId5"/>
    <p:sldId id="278" r:id="rId6"/>
    <p:sldId id="293" r:id="rId7"/>
    <p:sldId id="365" r:id="rId8"/>
    <p:sldId id="348" r:id="rId9"/>
    <p:sldId id="279" r:id="rId10"/>
    <p:sldId id="349" r:id="rId11"/>
    <p:sldId id="328" r:id="rId12"/>
    <p:sldId id="342" r:id="rId13"/>
    <p:sldId id="366" r:id="rId14"/>
    <p:sldId id="303" r:id="rId15"/>
    <p:sldId id="367" r:id="rId16"/>
    <p:sldId id="368" r:id="rId17"/>
    <p:sldId id="294" r:id="rId18"/>
    <p:sldId id="271" r:id="rId19"/>
    <p:sldId id="280" r:id="rId20"/>
    <p:sldId id="369" r:id="rId21"/>
    <p:sldId id="285" r:id="rId22"/>
    <p:sldId id="310" r:id="rId23"/>
    <p:sldId id="286" r:id="rId24"/>
    <p:sldId id="281" r:id="rId25"/>
    <p:sldId id="282" r:id="rId26"/>
    <p:sldId id="257" r:id="rId27"/>
    <p:sldId id="283" r:id="rId28"/>
    <p:sldId id="273" r:id="rId29"/>
    <p:sldId id="272" r:id="rId30"/>
    <p:sldId id="289" r:id="rId31"/>
    <p:sldId id="287" r:id="rId32"/>
    <p:sldId id="375" r:id="rId33"/>
    <p:sldId id="376" r:id="rId34"/>
    <p:sldId id="331" r:id="rId35"/>
    <p:sldId id="288" r:id="rId36"/>
    <p:sldId id="347" r:id="rId37"/>
    <p:sldId id="370" r:id="rId38"/>
    <p:sldId id="295" r:id="rId39"/>
    <p:sldId id="355" r:id="rId40"/>
    <p:sldId id="361" r:id="rId41"/>
    <p:sldId id="362" r:id="rId42"/>
    <p:sldId id="264" r:id="rId43"/>
    <p:sldId id="371" r:id="rId44"/>
    <p:sldId id="314" r:id="rId45"/>
    <p:sldId id="290" r:id="rId46"/>
    <p:sldId id="334" r:id="rId47"/>
    <p:sldId id="353" r:id="rId48"/>
    <p:sldId id="296" r:id="rId49"/>
    <p:sldId id="274" r:id="rId50"/>
    <p:sldId id="333" r:id="rId51"/>
    <p:sldId id="337" r:id="rId52"/>
    <p:sldId id="275" r:id="rId53"/>
    <p:sldId id="297" r:id="rId54"/>
    <p:sldId id="338" r:id="rId55"/>
    <p:sldId id="33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698FC4-43B3-4704-BDFE-B2E9B0750173}" v="1" dt="2022-05-11T23:39:02.909"/>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15" autoAdjust="0"/>
    <p:restoredTop sz="86432" autoAdjust="0"/>
  </p:normalViewPr>
  <p:slideViewPr>
    <p:cSldViewPr snapToGrid="0">
      <p:cViewPr varScale="1">
        <p:scale>
          <a:sx n="79" d="100"/>
          <a:sy n="79" d="100"/>
        </p:scale>
        <p:origin x="108" y="252"/>
      </p:cViewPr>
      <p:guideLst>
        <p:guide orient="horz" pos="2160"/>
        <p:guide pos="3840"/>
      </p:guideLst>
    </p:cSldViewPr>
  </p:slideViewPr>
  <p:outlineViewPr>
    <p:cViewPr>
      <p:scale>
        <a:sx n="33" d="100"/>
        <a:sy n="33" d="100"/>
      </p:scale>
      <p:origin x="0" y="120178"/>
    </p:cViewPr>
  </p:outlineViewPr>
  <p:notesTextViewPr>
    <p:cViewPr>
      <p:scale>
        <a:sx n="1" d="1"/>
        <a:sy n="1" d="1"/>
      </p:scale>
      <p:origin x="0" y="0"/>
    </p:cViewPr>
  </p:notesTextViewPr>
  <p:notesViewPr>
    <p:cSldViewPr snapToGrid="0">
      <p:cViewPr varScale="1">
        <p:scale>
          <a:sx n="85" d="100"/>
          <a:sy n="85" d="100"/>
        </p:scale>
        <p:origin x="388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t>5/22/2024</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5/22/2024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cebade52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cebade52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722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cebade52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cebade52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260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cebade52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cebade52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cebade52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ccebade52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bd79b26cd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bd79b26cd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189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bd79b26cd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bd79b26cd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899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bd79b26cd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bd79b26cd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5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bg2"/>
                </a:solidFill>
                <a:latin typeface="Arial" panose="020B0604020202020204" pitchFamily="34" charset="0"/>
                <a:cs typeface="Arial" panose="020B0604020202020204" pitchFamily="34" charset="0"/>
              </a:rPr>
              <a:t>www.jblearning.com</a:t>
            </a:r>
            <a:r>
              <a:rPr lang="en-US" sz="800" dirty="0">
                <a:solidFill>
                  <a:schemeClr val="bg2"/>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5484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latin typeface="Arial" panose="020B0604020202020204" pitchFamily="34" charset="0"/>
                <a:cs typeface="Arial" panose="020B0604020202020204" pitchFamily="34" charset="0"/>
              </a:rPr>
              <a:t>Copyright © 2020 by Jones &amp; Bartlett Learning, LLC an Ascend Learning Company. www.jblearning.com. Background texture © </a:t>
            </a:r>
            <a:r>
              <a:rPr lang="en-US" sz="800" dirty="0" err="1">
                <a:latin typeface="Arial" panose="020B0604020202020204" pitchFamily="34" charset="0"/>
                <a:cs typeface="Arial" panose="020B0604020202020204" pitchFamily="34" charset="0"/>
              </a:rPr>
              <a:t>Bunphot</a:t>
            </a:r>
            <a:r>
              <a:rPr lang="en-US" sz="800" dirty="0">
                <a:latin typeface="Arial" panose="020B0604020202020204" pitchFamily="34" charset="0"/>
                <a:cs typeface="Arial" panose="020B0604020202020204" pitchFamily="34" charset="0"/>
              </a:rPr>
              <a: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76234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2023 by Jones &amp; Bartlett Learning, LLC an Ascend Learning Company. </a:t>
            </a:r>
            <a:r>
              <a:rPr lang="en-US" sz="800" dirty="0" err="1">
                <a:latin typeface="Arial" panose="020B0604020202020204" pitchFamily="34" charset="0"/>
                <a:cs typeface="Arial" panose="020B0604020202020204" pitchFamily="34" charset="0"/>
              </a:rPr>
              <a:t>www.jblearning.com</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 id="2147483659" r:id="rId9"/>
    <p:sldLayoutId id="2147483660"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1</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Introduction</a:t>
            </a:r>
          </a:p>
        </p:txBody>
      </p:sp>
      <p:pic>
        <p:nvPicPr>
          <p:cNvPr id="23" name="Picture Placeholder 22" descr="A photo shows the cover of the book Programming Languages: Concepts and Implementation, by Saverio Perugini.">
            <a:extLst>
              <a:ext uri="{FF2B5EF4-FFF2-40B4-BE49-F238E27FC236}">
                <a16:creationId xmlns:a16="http://schemas.microsoft.com/office/drawing/2014/main" id="{DE3B0E28-485E-BB45-B53C-65FC375BD23F}"/>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6822142" y="-158764"/>
            <a:ext cx="5889548" cy="7185072"/>
          </a:xfrm>
        </p:spPr>
      </p:pic>
      <p:sp>
        <p:nvSpPr>
          <p:cNvPr id="2" name="TextBox 1">
            <a:extLst>
              <a:ext uri="{FF2B5EF4-FFF2-40B4-BE49-F238E27FC236}">
                <a16:creationId xmlns:a16="http://schemas.microsoft.com/office/drawing/2014/main" id="{DB8A28E9-3023-7603-283C-6ECA8A3ACD3F}"/>
              </a:ext>
            </a:extLst>
          </p:cNvPr>
          <p:cNvSpPr txBox="1"/>
          <p:nvPr/>
        </p:nvSpPr>
        <p:spPr>
          <a:xfrm>
            <a:off x="882217" y="4376928"/>
            <a:ext cx="4591991" cy="369332"/>
          </a:xfrm>
          <a:prstGeom prst="rect">
            <a:avLst/>
          </a:prstGeom>
          <a:noFill/>
        </p:spPr>
        <p:txBody>
          <a:bodyPr wrap="square" rtlCol="0">
            <a:spAutoFit/>
          </a:bodyPr>
          <a:lstStyle/>
          <a:p>
            <a:r>
              <a:rPr lang="en-US" dirty="0"/>
              <a:t>Additional Material: Brian Hare, UMKC </a:t>
            </a:r>
          </a:p>
        </p:txBody>
      </p:sp>
    </p:spTree>
    <p:extLst>
      <p:ext uri="{BB962C8B-B14F-4D97-AF65-F5344CB8AC3E}">
        <p14:creationId xmlns:p14="http://schemas.microsoft.com/office/powerpoint/2010/main" val="156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16C0-F682-9B43-AD27-81F653C5AA6A}"/>
              </a:ext>
            </a:extLst>
          </p:cNvPr>
          <p:cNvSpPr>
            <a:spLocks noGrp="1"/>
          </p:cNvSpPr>
          <p:nvPr>
            <p:ph type="title"/>
          </p:nvPr>
        </p:nvSpPr>
        <p:spPr/>
        <p:txBody>
          <a:bodyPr/>
          <a:lstStyle/>
          <a:p>
            <a:r>
              <a:rPr lang="en-US" dirty="0"/>
              <a:t>1.3.1 Fundamental Questions</a:t>
            </a:r>
          </a:p>
        </p:txBody>
      </p:sp>
      <p:sp>
        <p:nvSpPr>
          <p:cNvPr id="3" name="Content Placeholder 2">
            <a:extLst>
              <a:ext uri="{FF2B5EF4-FFF2-40B4-BE49-F238E27FC236}">
                <a16:creationId xmlns:a16="http://schemas.microsoft.com/office/drawing/2014/main" id="{F6DCEE91-4315-B245-BF17-E7A2FCCDDD74}"/>
              </a:ext>
            </a:extLst>
          </p:cNvPr>
          <p:cNvSpPr>
            <a:spLocks noGrp="1"/>
          </p:cNvSpPr>
          <p:nvPr>
            <p:ph idx="1"/>
          </p:nvPr>
        </p:nvSpPr>
        <p:spPr/>
        <p:txBody>
          <a:bodyPr>
            <a:normAutofit lnSpcReduction="10000"/>
          </a:bodyPr>
          <a:lstStyle/>
          <a:p>
            <a:r>
              <a:rPr lang="en-US" dirty="0"/>
              <a:t>What is a </a:t>
            </a:r>
            <a:r>
              <a:rPr lang="en-US" i="1" dirty="0"/>
              <a:t>language</a:t>
            </a:r>
            <a:r>
              <a:rPr lang="en-US" dirty="0"/>
              <a:t> (not necessarily a programming language)?</a:t>
            </a:r>
          </a:p>
          <a:p>
            <a:pPr lvl="1"/>
            <a:r>
              <a:rPr lang="en-US" dirty="0"/>
              <a:t>A </a:t>
            </a:r>
            <a:r>
              <a:rPr lang="en-US" i="1" dirty="0"/>
              <a:t>language</a:t>
            </a:r>
            <a:r>
              <a:rPr lang="en-US" dirty="0"/>
              <a:t> is simply a medium of communication (e.g., whale song).</a:t>
            </a:r>
          </a:p>
          <a:p>
            <a:r>
              <a:rPr lang="en-US" dirty="0"/>
              <a:t>What is a </a:t>
            </a:r>
            <a:r>
              <a:rPr lang="en-US" i="1" dirty="0"/>
              <a:t>program</a:t>
            </a:r>
            <a:r>
              <a:rPr lang="en-US" dirty="0"/>
              <a:t>?</a:t>
            </a:r>
          </a:p>
          <a:p>
            <a:pPr lvl="1"/>
            <a:r>
              <a:rPr lang="en-US" dirty="0"/>
              <a:t>A </a:t>
            </a:r>
            <a:r>
              <a:rPr lang="en-US" i="1" dirty="0"/>
              <a:t>program</a:t>
            </a:r>
            <a:r>
              <a:rPr lang="en-US" dirty="0"/>
              <a:t> is a set of instructions which a computer understands and follows.</a:t>
            </a:r>
          </a:p>
          <a:p>
            <a:r>
              <a:rPr lang="en-US" dirty="0"/>
              <a:t>What is a </a:t>
            </a:r>
            <a:r>
              <a:rPr lang="en-US" i="1" dirty="0"/>
              <a:t>programming language</a:t>
            </a:r>
            <a:r>
              <a:rPr lang="en-US" dirty="0"/>
              <a:t>?</a:t>
            </a:r>
          </a:p>
          <a:p>
            <a:pPr lvl="1"/>
            <a:r>
              <a:rPr lang="en-US" dirty="0"/>
              <a:t>A </a:t>
            </a:r>
            <a:r>
              <a:rPr lang="en-US" i="1" dirty="0"/>
              <a:t>programming language </a:t>
            </a:r>
            <a:r>
              <a:rPr lang="en-US" dirty="0"/>
              <a:t>is a system of data-manipulation rules for describing computation.</a:t>
            </a:r>
          </a:p>
          <a:p>
            <a:r>
              <a:rPr lang="en-US" dirty="0"/>
              <a:t>What is a </a:t>
            </a:r>
            <a:r>
              <a:rPr lang="en-US" i="1" dirty="0"/>
              <a:t>programming language concept</a:t>
            </a:r>
            <a:r>
              <a:rPr lang="en-US" dirty="0"/>
              <a:t>?</a:t>
            </a:r>
          </a:p>
          <a:p>
            <a:pPr lvl="1"/>
            <a:r>
              <a:rPr lang="en-US" dirty="0"/>
              <a:t>It is best defined by example. Typically have options.</a:t>
            </a:r>
          </a:p>
          <a:p>
            <a:r>
              <a:rPr lang="en-US" dirty="0"/>
              <a:t>What influences language design?</a:t>
            </a:r>
          </a:p>
          <a:p>
            <a:r>
              <a:rPr lang="en-US" dirty="0"/>
              <a:t>On which criteria can we evaluate programming languages?</a:t>
            </a:r>
          </a:p>
          <a:p>
            <a:endParaRPr lang="en-US" dirty="0"/>
          </a:p>
        </p:txBody>
      </p:sp>
    </p:spTree>
    <p:extLst>
      <p:ext uri="{BB962C8B-B14F-4D97-AF65-F5344CB8AC3E}">
        <p14:creationId xmlns:p14="http://schemas.microsoft.com/office/powerpoint/2010/main" val="79964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2" name="Title 1">
            <a:extLst>
              <a:ext uri="{FF2B5EF4-FFF2-40B4-BE49-F238E27FC236}">
                <a16:creationId xmlns:a16="http://schemas.microsoft.com/office/drawing/2014/main" id="{B132D1B6-6C10-344B-8A7F-4BC44C69AC2D}"/>
              </a:ext>
            </a:extLst>
          </p:cNvPr>
          <p:cNvSpPr>
            <a:spLocks noGrp="1"/>
          </p:cNvSpPr>
          <p:nvPr>
            <p:ph type="title"/>
          </p:nvPr>
        </p:nvSpPr>
        <p:spPr/>
        <p:txBody>
          <a:bodyPr/>
          <a:lstStyle/>
          <a:p>
            <a:r>
              <a:rPr lang="en-US" sz="2800" dirty="0"/>
              <a:t>What Influences Language Design?</a:t>
            </a:r>
            <a:endParaRPr lang="en-US" dirty="0"/>
          </a:p>
        </p:txBody>
      </p:sp>
      <p:sp>
        <p:nvSpPr>
          <p:cNvPr id="103" name="Google Shape;103;p20"/>
          <p:cNvSpPr txBox="1">
            <a:spLocks noGrp="1"/>
          </p:cNvSpPr>
          <p:nvPr>
            <p:ph idx="1"/>
          </p:nvPr>
        </p:nvSpPr>
        <p:spPr>
          <a:prstGeom prst="rect">
            <a:avLst/>
          </a:prstGeom>
        </p:spPr>
        <p:txBody>
          <a:bodyPr spcFirstLastPara="1" vert="horz" wrap="square" lIns="121900" tIns="121900" rIns="121900" bIns="121900" rtlCol="0" anchor="t" anchorCtr="0">
            <a:noAutofit/>
          </a:bodyPr>
          <a:lstStyle/>
          <a:p>
            <a:r>
              <a:rPr lang="en-US" dirty="0"/>
              <a:t>How did programming languages evolve and why?</a:t>
            </a:r>
          </a:p>
          <a:p>
            <a:pPr lvl="1"/>
            <a:r>
              <a:rPr lang="en-US" dirty="0"/>
              <a:t>Why are there so many languages? </a:t>
            </a:r>
          </a:p>
          <a:p>
            <a:pPr lvl="1"/>
            <a:r>
              <a:rPr lang="en-US" dirty="0"/>
              <a:t>If there are so many languages, why are so few commonly used? </a:t>
            </a:r>
          </a:p>
          <a:p>
            <a:pPr marL="152396" indent="0">
              <a:buNone/>
            </a:pPr>
            <a:endParaRPr lang="en-US" dirty="0"/>
          </a:p>
          <a:p>
            <a:r>
              <a:rPr lang="en-US" dirty="0"/>
              <a:t>Which factors form the basis for programming languages’ evolution:</a:t>
            </a:r>
          </a:p>
          <a:p>
            <a:pPr lvl="1"/>
            <a:r>
              <a:rPr lang="en-US" dirty="0"/>
              <a:t>industrial/commercial problems,</a:t>
            </a:r>
          </a:p>
          <a:p>
            <a:pPr lvl="1"/>
            <a:r>
              <a:rPr lang="en-US" dirty="0"/>
              <a:t>hardware capabilities/limitations, or</a:t>
            </a:r>
          </a:p>
          <a:p>
            <a:pPr lvl="1"/>
            <a:r>
              <a:rPr lang="en-US" dirty="0"/>
              <a:t>the abilities of programmers?</a:t>
            </a:r>
          </a:p>
        </p:txBody>
      </p:sp>
    </p:spTree>
    <p:extLst>
      <p:ext uri="{BB962C8B-B14F-4D97-AF65-F5344CB8AC3E}">
        <p14:creationId xmlns:p14="http://schemas.microsoft.com/office/powerpoint/2010/main" val="119697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itle 1">
            <a:extLst>
              <a:ext uri="{FF2B5EF4-FFF2-40B4-BE49-F238E27FC236}">
                <a16:creationId xmlns:a16="http://schemas.microsoft.com/office/drawing/2014/main" id="{ABD1FE78-F221-7049-847B-48DE2F5FE049}"/>
              </a:ext>
            </a:extLst>
          </p:cNvPr>
          <p:cNvSpPr>
            <a:spLocks noGrp="1"/>
          </p:cNvSpPr>
          <p:nvPr>
            <p:ph type="title"/>
          </p:nvPr>
        </p:nvSpPr>
        <p:spPr/>
        <p:txBody>
          <a:bodyPr/>
          <a:lstStyle/>
          <a:p>
            <a:r>
              <a:rPr lang="en-US" dirty="0"/>
              <a:t>Sapir–Whorf Hypothesis</a:t>
            </a:r>
          </a:p>
        </p:txBody>
      </p:sp>
      <p:sp>
        <p:nvSpPr>
          <p:cNvPr id="10" name="Content Placeholder 9">
            <a:extLst>
              <a:ext uri="{FF2B5EF4-FFF2-40B4-BE49-F238E27FC236}">
                <a16:creationId xmlns:a16="http://schemas.microsoft.com/office/drawing/2014/main" id="{3C21799A-AD0D-42DF-B93A-00502286B8FC}"/>
              </a:ext>
            </a:extLst>
          </p:cNvPr>
          <p:cNvSpPr>
            <a:spLocks noGrp="1"/>
          </p:cNvSpPr>
          <p:nvPr>
            <p:ph idx="1"/>
          </p:nvPr>
        </p:nvSpPr>
        <p:spPr/>
        <p:txBody>
          <a:bodyPr/>
          <a:lstStyle/>
          <a:p>
            <a:r>
              <a:rPr lang="en-US" dirty="0"/>
              <a:t>In psychology, it is widely believed that one’s capacity to think is limited by the language through which one communicates one’s thoughts.</a:t>
            </a:r>
          </a:p>
          <a:p>
            <a:r>
              <a:rPr lang="en-US" dirty="0"/>
              <a:t>This belief is known as the Sapir–Whorf hypothesis.</a:t>
            </a:r>
          </a:p>
          <a:p>
            <a:r>
              <a:rPr lang="en-US" dirty="0"/>
              <a:t>As we will see, some programming idioms cannot be expressed as easily or at all in certain languages as they can in others.</a:t>
            </a:r>
          </a:p>
          <a:p>
            <a:r>
              <a:rPr lang="en-US" dirty="0"/>
              <a:t>A universal lexicon has been established for discussing the concepts of languages and we must understand some of these fundamental/universal terms for engaging in this course of study. We encounter these terms throughout this chapter.</a:t>
            </a:r>
          </a:p>
          <a:p>
            <a:endParaRPr lang="en-US" dirty="0"/>
          </a:p>
          <a:p>
            <a:endParaRPr lang="en-US" dirty="0"/>
          </a:p>
          <a:p>
            <a:endParaRPr lang="en-US" dirty="0"/>
          </a:p>
        </p:txBody>
      </p:sp>
    </p:spTree>
    <p:extLst>
      <p:ext uri="{BB962C8B-B14F-4D97-AF65-F5344CB8AC3E}">
        <p14:creationId xmlns:p14="http://schemas.microsoft.com/office/powerpoint/2010/main" val="368726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71AB-6B83-2D44-B5A7-AB6C30B3E401}"/>
              </a:ext>
            </a:extLst>
          </p:cNvPr>
          <p:cNvSpPr>
            <a:spLocks noGrp="1"/>
          </p:cNvSpPr>
          <p:nvPr>
            <p:ph type="title"/>
          </p:nvPr>
        </p:nvSpPr>
        <p:spPr>
          <a:xfrm>
            <a:off x="0" y="121033"/>
            <a:ext cx="12192000" cy="1002089"/>
          </a:xfrm>
        </p:spPr>
        <p:txBody>
          <a:bodyPr/>
          <a:lstStyle/>
          <a:p>
            <a:r>
              <a:rPr lang="en-US" dirty="0"/>
              <a:t>1.3.2 Bindings: Static and Dynamic </a:t>
            </a:r>
            <a:r>
              <a:rPr lang="en-US" sz="2000" dirty="0"/>
              <a:t>(1 of 2)</a:t>
            </a:r>
          </a:p>
        </p:txBody>
      </p:sp>
      <p:sp>
        <p:nvSpPr>
          <p:cNvPr id="3" name="Content Placeholder 2">
            <a:extLst>
              <a:ext uri="{FF2B5EF4-FFF2-40B4-BE49-F238E27FC236}">
                <a16:creationId xmlns:a16="http://schemas.microsoft.com/office/drawing/2014/main" id="{191E89CB-C447-3140-A01F-86C78529139B}"/>
              </a:ext>
            </a:extLst>
          </p:cNvPr>
          <p:cNvSpPr>
            <a:spLocks noGrp="1"/>
          </p:cNvSpPr>
          <p:nvPr>
            <p:ph idx="1"/>
          </p:nvPr>
        </p:nvSpPr>
        <p:spPr>
          <a:xfrm>
            <a:off x="1297459" y="1397977"/>
            <a:ext cx="9915053" cy="4791686"/>
          </a:xfrm>
        </p:spPr>
        <p:txBody>
          <a:bodyPr>
            <a:normAutofit/>
          </a:bodyPr>
          <a:lstStyle/>
          <a:p>
            <a:pPr>
              <a:spcAft>
                <a:spcPts val="1200"/>
              </a:spcAft>
            </a:pPr>
            <a:r>
              <a:rPr lang="en-US" dirty="0"/>
              <a:t>Bindings refer to the association of one aspect of a program or programming language to another:</a:t>
            </a:r>
          </a:p>
          <a:p>
            <a:pPr lvl="1"/>
            <a:r>
              <a:rPr lang="en-US" i="1" dirty="0"/>
              <a:t>language definition time</a:t>
            </a:r>
            <a:r>
              <a:rPr lang="en-US" dirty="0"/>
              <a:t> (e.g., the keyword </a:t>
            </a:r>
            <a:r>
              <a:rPr lang="en-US" dirty="0">
                <a:latin typeface="Courier New" panose="02070309020205020404" pitchFamily="49" charset="0"/>
                <a:cs typeface="Courier New" panose="02070309020205020404" pitchFamily="49" charset="0"/>
              </a:rPr>
              <a:t>int</a:t>
            </a:r>
            <a:r>
              <a:rPr lang="en-US" dirty="0"/>
              <a:t> bound to the meaning of integer) </a:t>
            </a:r>
          </a:p>
          <a:p>
            <a:pPr lvl="1"/>
            <a:r>
              <a:rPr lang="en-US" i="1" dirty="0"/>
              <a:t>language implementation time</a:t>
            </a:r>
            <a:r>
              <a:rPr lang="en-US" dirty="0"/>
              <a:t> (e.g., </a:t>
            </a:r>
            <a:r>
              <a:rPr lang="en-US" dirty="0">
                <a:latin typeface="Courier New" panose="02070309020205020404" pitchFamily="49" charset="0"/>
                <a:cs typeface="Courier New" panose="02070309020205020404" pitchFamily="49" charset="0"/>
              </a:rPr>
              <a:t>int</a:t>
            </a:r>
            <a:r>
              <a:rPr lang="en-US" dirty="0"/>
              <a:t> data type bound to a storage size such as four bytes) </a:t>
            </a:r>
          </a:p>
          <a:p>
            <a:pPr lvl="1"/>
            <a:r>
              <a:rPr lang="en-US" i="1" dirty="0"/>
              <a:t>compile time</a:t>
            </a:r>
            <a:r>
              <a:rPr lang="en-US" dirty="0"/>
              <a:t> (e.g., identifier </a:t>
            </a:r>
            <a:r>
              <a:rPr lang="en-US" dirty="0">
                <a:latin typeface="Courier New" panose="02070309020205020404" pitchFamily="49" charset="0"/>
                <a:cs typeface="Courier New" panose="02070309020205020404" pitchFamily="49" charset="0"/>
              </a:rPr>
              <a:t>x</a:t>
            </a:r>
            <a:r>
              <a:rPr lang="en-US" dirty="0"/>
              <a:t> bound to an integer variable) </a:t>
            </a:r>
          </a:p>
          <a:p>
            <a:pPr lvl="1"/>
            <a:r>
              <a:rPr lang="en-US" i="1" dirty="0"/>
              <a:t>link time</a:t>
            </a:r>
            <a:r>
              <a:rPr lang="en-US" dirty="0"/>
              <a:t> (e.g., </a:t>
            </a:r>
            <a:r>
              <a:rPr lang="en-US" dirty="0" err="1">
                <a:latin typeface="Courier New" panose="02070309020205020404" pitchFamily="49" charset="0"/>
                <a:cs typeface="Courier New" panose="02070309020205020404" pitchFamily="49" charset="0"/>
              </a:rPr>
              <a:t>printf</a:t>
            </a:r>
            <a:r>
              <a:rPr lang="en-US" dirty="0"/>
              <a:t> is bound to a definition from a library of routines) </a:t>
            </a:r>
          </a:p>
          <a:p>
            <a:pPr lvl="1"/>
            <a:r>
              <a:rPr lang="en-US" i="1" dirty="0"/>
              <a:t>load time</a:t>
            </a:r>
            <a:r>
              <a:rPr lang="en-US" dirty="0"/>
              <a:t> (e.g., variable </a:t>
            </a:r>
            <a:r>
              <a:rPr lang="en-US" dirty="0">
                <a:latin typeface="Courier New" panose="02070309020205020404" pitchFamily="49" charset="0"/>
                <a:cs typeface="Courier New" panose="02070309020205020404" pitchFamily="49" charset="0"/>
              </a:rPr>
              <a:t>x</a:t>
            </a:r>
            <a:r>
              <a:rPr lang="en-US" dirty="0"/>
              <a:t> bound to memory cell at address </a:t>
            </a:r>
            <a:r>
              <a:rPr lang="en-US" dirty="0">
                <a:latin typeface="Courier New" panose="02070309020205020404" pitchFamily="49" charset="0"/>
                <a:cs typeface="Courier New" panose="02070309020205020404" pitchFamily="49" charset="0"/>
              </a:rPr>
              <a:t>0x7cd7</a:t>
            </a:r>
            <a:r>
              <a:rPr lang="en-US" dirty="0"/>
              <a:t>—can happen at run-time as well; consider a variable local to a function) </a:t>
            </a:r>
          </a:p>
          <a:p>
            <a:pPr lvl="1"/>
            <a:r>
              <a:rPr lang="en-US" i="1" dirty="0"/>
              <a:t>run-time</a:t>
            </a:r>
            <a:r>
              <a:rPr lang="en-US" dirty="0"/>
              <a:t> (e.g., </a:t>
            </a:r>
            <a:r>
              <a:rPr lang="en-US" dirty="0">
                <a:latin typeface="Courier New" panose="02070309020205020404" pitchFamily="49" charset="0"/>
                <a:cs typeface="Courier New" panose="02070309020205020404" pitchFamily="49" charset="0"/>
              </a:rPr>
              <a:t>x</a:t>
            </a:r>
            <a:r>
              <a:rPr lang="en-US" dirty="0"/>
              <a:t> bound to value </a:t>
            </a:r>
            <a:r>
              <a:rPr lang="en-US" dirty="0">
                <a:latin typeface="Courier New" panose="02070309020205020404" pitchFamily="49" charset="0"/>
                <a:cs typeface="Courier New" panose="02070309020205020404" pitchFamily="49" charset="0"/>
              </a:rPr>
              <a:t>1</a:t>
            </a:r>
            <a:r>
              <a:rPr lang="en-US" dirty="0"/>
              <a:t>) </a:t>
            </a:r>
          </a:p>
          <a:p>
            <a:r>
              <a:rPr lang="en-US" dirty="0"/>
              <a:t>These can be broken down further—program load time vs. function call time vs. block entry time, </a:t>
            </a:r>
            <a:r>
              <a:rPr lang="en-US" dirty="0" err="1"/>
              <a:t>etc</a:t>
            </a:r>
            <a:r>
              <a:rPr lang="en-US" dirty="0"/>
              <a:t> </a:t>
            </a:r>
          </a:p>
          <a:p>
            <a:endParaRPr lang="en-US" dirty="0"/>
          </a:p>
        </p:txBody>
      </p:sp>
      <p:sp>
        <p:nvSpPr>
          <p:cNvPr id="16" name="TextBox 15">
            <a:extLst>
              <a:ext uri="{FF2B5EF4-FFF2-40B4-BE49-F238E27FC236}">
                <a16:creationId xmlns:a16="http://schemas.microsoft.com/office/drawing/2014/main" id="{480162E3-F03C-DD4D-A7A2-DC714A0282A6}"/>
              </a:ext>
            </a:extLst>
          </p:cNvPr>
          <p:cNvSpPr txBox="1"/>
          <p:nvPr/>
        </p:nvSpPr>
        <p:spPr>
          <a:xfrm rot="16200000">
            <a:off x="-1491898" y="3304583"/>
            <a:ext cx="4290864" cy="369332"/>
          </a:xfrm>
          <a:prstGeom prst="rect">
            <a:avLst/>
          </a:prstGeom>
          <a:noFill/>
        </p:spPr>
        <p:txBody>
          <a:bodyPr wrap="square" rtlCol="0">
            <a:spAutoFit/>
          </a:bodyPr>
          <a:lstStyle/>
          <a:p>
            <a:pPr algn="ctr"/>
            <a:r>
              <a:rPr lang="en-US" i="1" dirty="0">
                <a:solidFill>
                  <a:schemeClr val="accent1"/>
                </a:solidFill>
              </a:rPr>
              <a:t>Static bindings </a:t>
            </a:r>
            <a:r>
              <a:rPr lang="en-US" dirty="0">
                <a:solidFill>
                  <a:schemeClr val="accent1"/>
                </a:solidFill>
              </a:rPr>
              <a:t>take place before run-time.</a:t>
            </a:r>
          </a:p>
        </p:txBody>
      </p:sp>
      <p:cxnSp>
        <p:nvCxnSpPr>
          <p:cNvPr id="8" name="Straight Arrow Connector 7">
            <a:extLst>
              <a:ext uri="{FF2B5EF4-FFF2-40B4-BE49-F238E27FC236}">
                <a16:creationId xmlns:a16="http://schemas.microsoft.com/office/drawing/2014/main" id="{AA2D7DEE-037B-CA4E-9C0B-E22AFD74FA28}"/>
              </a:ext>
              <a:ext uri="{C183D7F6-B498-43B3-948B-1728B52AA6E4}">
                <adec:decorative xmlns:adec="http://schemas.microsoft.com/office/drawing/2017/decorative" val="1"/>
              </a:ext>
            </a:extLst>
          </p:cNvPr>
          <p:cNvCxnSpPr>
            <a:cxnSpLocks/>
          </p:cNvCxnSpPr>
          <p:nvPr/>
        </p:nvCxnSpPr>
        <p:spPr>
          <a:xfrm flipV="1">
            <a:off x="1297460" y="2063578"/>
            <a:ext cx="0" cy="3354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433CDB4-17D0-A044-B275-3344474FA5BF}"/>
              </a:ext>
              <a:ext uri="{C183D7F6-B498-43B3-948B-1728B52AA6E4}">
                <adec:decorative xmlns:adec="http://schemas.microsoft.com/office/drawing/2017/decorative" val="1"/>
              </a:ext>
            </a:extLst>
          </p:cNvPr>
          <p:cNvCxnSpPr>
            <a:cxnSpLocks/>
          </p:cNvCxnSpPr>
          <p:nvPr/>
        </p:nvCxnSpPr>
        <p:spPr>
          <a:xfrm>
            <a:off x="395416" y="5634681"/>
            <a:ext cx="11664779"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0009FDC-2F1E-AE41-B3C0-6A4EA3CE2518}"/>
              </a:ext>
            </a:extLst>
          </p:cNvPr>
          <p:cNvSpPr txBox="1"/>
          <p:nvPr/>
        </p:nvSpPr>
        <p:spPr>
          <a:xfrm>
            <a:off x="96795" y="6242652"/>
            <a:ext cx="7082479" cy="369332"/>
          </a:xfrm>
          <a:prstGeom prst="rect">
            <a:avLst/>
          </a:prstGeom>
          <a:noFill/>
        </p:spPr>
        <p:txBody>
          <a:bodyPr wrap="square" rtlCol="0">
            <a:spAutoFit/>
          </a:bodyPr>
          <a:lstStyle/>
          <a:p>
            <a:pPr algn="ctr"/>
            <a:r>
              <a:rPr lang="en-US" i="1" dirty="0">
                <a:solidFill>
                  <a:schemeClr val="accent1"/>
                </a:solidFill>
              </a:rPr>
              <a:t>Dynamic bindings </a:t>
            </a:r>
            <a:r>
              <a:rPr lang="en-US" dirty="0">
                <a:solidFill>
                  <a:schemeClr val="accent1"/>
                </a:solidFill>
              </a:rPr>
              <a:t>take place at run-time.</a:t>
            </a:r>
          </a:p>
        </p:txBody>
      </p:sp>
      <p:cxnSp>
        <p:nvCxnSpPr>
          <p:cNvPr id="13" name="Straight Arrow Connector 12">
            <a:extLst>
              <a:ext uri="{FF2B5EF4-FFF2-40B4-BE49-F238E27FC236}">
                <a16:creationId xmlns:a16="http://schemas.microsoft.com/office/drawing/2014/main" id="{C4C8FD59-86DA-C44D-9F83-6480F72DA29E}"/>
              </a:ext>
              <a:ext uri="{C183D7F6-B498-43B3-948B-1728B52AA6E4}">
                <adec:decorative xmlns:adec="http://schemas.microsoft.com/office/drawing/2017/decorative" val="1"/>
              </a:ext>
            </a:extLst>
          </p:cNvPr>
          <p:cNvCxnSpPr>
            <a:cxnSpLocks/>
          </p:cNvCxnSpPr>
          <p:nvPr/>
        </p:nvCxnSpPr>
        <p:spPr>
          <a:xfrm>
            <a:off x="1297460" y="5771250"/>
            <a:ext cx="0" cy="926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01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2" name="Title 1">
            <a:extLst>
              <a:ext uri="{FF2B5EF4-FFF2-40B4-BE49-F238E27FC236}">
                <a16:creationId xmlns:a16="http://schemas.microsoft.com/office/drawing/2014/main" id="{92D02A6B-D6AC-F44C-8028-9D10EEF790C4}"/>
              </a:ext>
            </a:extLst>
          </p:cNvPr>
          <p:cNvSpPr>
            <a:spLocks noGrp="1"/>
          </p:cNvSpPr>
          <p:nvPr>
            <p:ph type="title"/>
          </p:nvPr>
        </p:nvSpPr>
        <p:spPr/>
        <p:txBody>
          <a:bodyPr/>
          <a:lstStyle/>
          <a:p>
            <a:r>
              <a:rPr lang="en-US" dirty="0"/>
              <a:t>1.3.2 Bindings: Static and Dynamic </a:t>
            </a:r>
            <a:r>
              <a:rPr lang="en-US" sz="2000" dirty="0"/>
              <a:t>(2 of 2)</a:t>
            </a:r>
          </a:p>
        </p:txBody>
      </p:sp>
      <p:sp>
        <p:nvSpPr>
          <p:cNvPr id="145" name="Google Shape;145;p26"/>
          <p:cNvSpPr txBox="1">
            <a:spLocks noGrp="1"/>
          </p:cNvSpPr>
          <p:nvPr>
            <p:ph idx="1"/>
          </p:nvPr>
        </p:nvSpPr>
        <p:spPr/>
        <p:txBody>
          <a:bodyPr spcFirstLastPara="1" vert="horz" wrap="square" lIns="121900" tIns="121900" rIns="121900" bIns="121900" rtlCol="0" anchor="t" anchorCtr="0">
            <a:noAutofit/>
          </a:bodyPr>
          <a:lstStyle/>
          <a:p>
            <a:r>
              <a:rPr lang="en-US" dirty="0"/>
              <a:t>Earlier times imply</a:t>
            </a:r>
          </a:p>
          <a:p>
            <a:pPr lvl="1"/>
            <a:r>
              <a:rPr lang="en-US" dirty="0"/>
              <a:t>Safety</a:t>
            </a:r>
          </a:p>
          <a:p>
            <a:pPr lvl="1"/>
            <a:r>
              <a:rPr lang="en-US" dirty="0"/>
              <a:t>Reliability</a:t>
            </a:r>
          </a:p>
          <a:p>
            <a:pPr lvl="1"/>
            <a:r>
              <a:rPr lang="en-US" dirty="0"/>
              <a:t>Predictability, no surprises</a:t>
            </a:r>
          </a:p>
          <a:p>
            <a:pPr lvl="1"/>
            <a:r>
              <a:rPr lang="en-US" dirty="0"/>
              <a:t>Efficiency</a:t>
            </a:r>
          </a:p>
          <a:p>
            <a:r>
              <a:rPr lang="en-US" dirty="0"/>
              <a:t>Later times imply flexibility.</a:t>
            </a:r>
          </a:p>
          <a:p>
            <a:r>
              <a:rPr lang="en-US" dirty="0"/>
              <a:t>Interpreted languages (e.g., Scheme): most bindings are dynamic (i.e., happen at run-time)</a:t>
            </a:r>
          </a:p>
          <a:p>
            <a:r>
              <a:rPr lang="en-US" dirty="0"/>
              <a:t>Compiled languages (e.g., C, C++, Fortran): most bindings are static (i.e., happen before run-time)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D9277-3987-4B4A-98A9-84AEA99761F8}"/>
              </a:ext>
            </a:extLst>
          </p:cNvPr>
          <p:cNvSpPr>
            <a:spLocks noGrp="1"/>
          </p:cNvSpPr>
          <p:nvPr>
            <p:ph type="title"/>
          </p:nvPr>
        </p:nvSpPr>
        <p:spPr/>
        <p:txBody>
          <a:bodyPr/>
          <a:lstStyle/>
          <a:p>
            <a:r>
              <a:rPr lang="en-US" i="1" dirty="0"/>
              <a:t>Static </a:t>
            </a:r>
            <a:r>
              <a:rPr lang="en-US" dirty="0"/>
              <a:t>Vis-à-Vis </a:t>
            </a:r>
            <a:r>
              <a:rPr lang="en-US" i="1" dirty="0"/>
              <a:t>Dynamic </a:t>
            </a:r>
            <a:r>
              <a:rPr lang="en-US" dirty="0"/>
              <a:t>Bindings</a:t>
            </a:r>
          </a:p>
        </p:txBody>
      </p:sp>
      <p:pic>
        <p:nvPicPr>
          <p:cNvPr id="1026" name="Picture 2" descr="The data from the table are as follows. Static bindings occur before run-time and are fixed during run-time. Dynamic bindings occur at run-time and are changeable during run-time." title="A table of when static and dynamic bindings occ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243" y="2937731"/>
            <a:ext cx="10159762" cy="747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52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3D5CA-8A91-5241-9D66-F60F9F396628}"/>
              </a:ext>
            </a:extLst>
          </p:cNvPr>
          <p:cNvSpPr>
            <a:spLocks noGrp="1"/>
          </p:cNvSpPr>
          <p:nvPr>
            <p:ph type="title"/>
          </p:nvPr>
        </p:nvSpPr>
        <p:spPr/>
        <p:txBody>
          <a:bodyPr/>
          <a:lstStyle/>
          <a:p>
            <a:r>
              <a:rPr lang="en-US" dirty="0"/>
              <a:t>1.3.3 Programming Language Concepts</a:t>
            </a:r>
          </a:p>
        </p:txBody>
      </p:sp>
      <p:sp>
        <p:nvSpPr>
          <p:cNvPr id="3" name="Content Placeholder 2">
            <a:extLst>
              <a:ext uri="{FF2B5EF4-FFF2-40B4-BE49-F238E27FC236}">
                <a16:creationId xmlns:a16="http://schemas.microsoft.com/office/drawing/2014/main" id="{2354C62D-B6DA-1E4B-BF1D-9D4837EDB5E0}"/>
              </a:ext>
            </a:extLst>
          </p:cNvPr>
          <p:cNvSpPr>
            <a:spLocks noGrp="1"/>
          </p:cNvSpPr>
          <p:nvPr>
            <p:ph idx="1"/>
          </p:nvPr>
        </p:nvSpPr>
        <p:spPr>
          <a:xfrm>
            <a:off x="572880" y="1922639"/>
            <a:ext cx="12105503" cy="4351338"/>
          </a:xfrm>
        </p:spPr>
        <p:txBody>
          <a:bodyPr>
            <a:normAutofit/>
          </a:bodyPr>
          <a:lstStyle/>
          <a:p>
            <a:r>
              <a:rPr lang="en-US" dirty="0"/>
              <a:t>Language implementation (e.g., interpreted or compiled)</a:t>
            </a:r>
          </a:p>
          <a:p>
            <a:r>
              <a:rPr lang="en-US" dirty="0"/>
              <a:t>Parameter passing (e.g., by-value or by-reference)</a:t>
            </a:r>
          </a:p>
          <a:p>
            <a:r>
              <a:rPr lang="en-US" dirty="0"/>
              <a:t>Abstraction (e.g., procedural or data)</a:t>
            </a:r>
          </a:p>
          <a:p>
            <a:r>
              <a:rPr lang="en-US" dirty="0"/>
              <a:t>Typing (e.g., static or dynamic) </a:t>
            </a:r>
          </a:p>
          <a:p>
            <a:r>
              <a:rPr lang="en-US" dirty="0"/>
              <a:t>Scope (e.g., static or dynamic) </a:t>
            </a:r>
          </a:p>
          <a:p>
            <a:pPr marL="0" indent="0">
              <a:buNone/>
            </a:pPr>
            <a:endParaRPr lang="en-US" dirty="0"/>
          </a:p>
          <a:p>
            <a:pPr marL="0" indent="0">
              <a:buNone/>
            </a:pPr>
            <a:r>
              <a:rPr lang="en-US" dirty="0"/>
              <a:t>Each concept often has multiple options.</a:t>
            </a:r>
          </a:p>
        </p:txBody>
      </p:sp>
    </p:spTree>
    <p:extLst>
      <p:ext uri="{BB962C8B-B14F-4D97-AF65-F5344CB8AC3E}">
        <p14:creationId xmlns:p14="http://schemas.microsoft.com/office/powerpoint/2010/main" val="17362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5932-14FA-DD46-B9F6-30A8D500AC3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9982B9D-C81B-A742-A4B3-75FB091FC8A4}"/>
              </a:ext>
            </a:extLst>
          </p:cNvPr>
          <p:cNvSpPr>
            <a:spLocks noGrp="1"/>
          </p:cNvSpPr>
          <p:nvPr>
            <p:ph idx="1"/>
          </p:nvPr>
        </p:nvSpPr>
        <p:spPr/>
        <p:txBody>
          <a:bodyPr>
            <a:normAutofit/>
          </a:bodyPr>
          <a:lstStyle/>
          <a:p>
            <a:r>
              <a:rPr lang="en-US" dirty="0">
                <a:solidFill>
                  <a:schemeClr val="tx2"/>
                </a:solidFill>
              </a:rPr>
              <a:t>1.1 Text Objectives</a:t>
            </a:r>
          </a:p>
          <a:p>
            <a:r>
              <a:rPr lang="en-US" dirty="0">
                <a:solidFill>
                  <a:schemeClr val="tx2"/>
                </a:solidFill>
              </a:rPr>
              <a:t>1.2 Chapter Objectives</a:t>
            </a:r>
          </a:p>
          <a:p>
            <a:r>
              <a:rPr lang="en-US" dirty="0">
                <a:solidFill>
                  <a:schemeClr val="tx2"/>
                </a:solidFill>
              </a:rPr>
              <a:t>1.3 The World of Programming Languages</a:t>
            </a:r>
          </a:p>
          <a:p>
            <a:r>
              <a:rPr lang="en-US" b="1" dirty="0">
                <a:solidFill>
                  <a:schemeClr val="tx2"/>
                </a:solidFill>
              </a:rPr>
              <a:t>1.4 Styles of Programming</a:t>
            </a:r>
          </a:p>
          <a:p>
            <a:r>
              <a:rPr lang="en-US" dirty="0">
                <a:solidFill>
                  <a:schemeClr val="tx2"/>
                </a:solidFill>
              </a:rPr>
              <a:t>1.5 Factors Influencing Language Development</a:t>
            </a:r>
          </a:p>
          <a:p>
            <a:r>
              <a:rPr lang="en-US" dirty="0">
                <a:solidFill>
                  <a:schemeClr val="tx2"/>
                </a:solidFill>
              </a:rPr>
              <a:t>1.6 Recurring Themes in the Study of Languages</a:t>
            </a:r>
          </a:p>
          <a:p>
            <a:r>
              <a:rPr lang="en-US" dirty="0">
                <a:solidFill>
                  <a:schemeClr val="tx2"/>
                </a:solidFill>
              </a:rPr>
              <a:t>1.7 What You Will Learn</a:t>
            </a:r>
          </a:p>
          <a:p>
            <a:r>
              <a:rPr lang="en-US" dirty="0">
                <a:solidFill>
                  <a:schemeClr val="tx2"/>
                </a:solidFill>
              </a:rPr>
              <a:t>1.8 Learning Outcomes</a:t>
            </a:r>
          </a:p>
          <a:p>
            <a:r>
              <a:rPr lang="en-US" dirty="0">
                <a:solidFill>
                  <a:schemeClr val="tx2"/>
                </a:solidFill>
              </a:rPr>
              <a:t>1.9 Thematic Takeaways</a:t>
            </a:r>
          </a:p>
          <a:p>
            <a:endParaRPr lang="en-US" dirty="0"/>
          </a:p>
          <a:p>
            <a:endParaRPr lang="en-US" dirty="0"/>
          </a:p>
        </p:txBody>
      </p:sp>
    </p:spTree>
    <p:extLst>
      <p:ext uri="{BB962C8B-B14F-4D97-AF65-F5344CB8AC3E}">
        <p14:creationId xmlns:p14="http://schemas.microsoft.com/office/powerpoint/2010/main" val="72174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1B86-62B7-FB4A-96F8-38AE18CAA301}"/>
              </a:ext>
            </a:extLst>
          </p:cNvPr>
          <p:cNvSpPr>
            <a:spLocks noGrp="1"/>
          </p:cNvSpPr>
          <p:nvPr>
            <p:ph type="title"/>
          </p:nvPr>
        </p:nvSpPr>
        <p:spPr/>
        <p:txBody>
          <a:bodyPr/>
          <a:lstStyle/>
          <a:p>
            <a:r>
              <a:rPr lang="en-US" dirty="0"/>
              <a:t>1.4 Styles of Programming</a:t>
            </a:r>
          </a:p>
        </p:txBody>
      </p:sp>
      <p:sp>
        <p:nvSpPr>
          <p:cNvPr id="3" name="Content Placeholder 2">
            <a:extLst>
              <a:ext uri="{FF2B5EF4-FFF2-40B4-BE49-F238E27FC236}">
                <a16:creationId xmlns:a16="http://schemas.microsoft.com/office/drawing/2014/main" id="{6E9DAEA4-2697-9A46-8C1A-921D5C2D1598}"/>
              </a:ext>
            </a:extLst>
          </p:cNvPr>
          <p:cNvSpPr>
            <a:spLocks noGrp="1"/>
          </p:cNvSpPr>
          <p:nvPr>
            <p:ph idx="1"/>
          </p:nvPr>
        </p:nvSpPr>
        <p:spPr/>
        <p:txBody>
          <a:bodyPr>
            <a:normAutofit/>
          </a:bodyPr>
          <a:lstStyle/>
          <a:p>
            <a:r>
              <a:rPr lang="en-US" dirty="0"/>
              <a:t>1.4.1 Imperative Programming</a:t>
            </a:r>
          </a:p>
          <a:p>
            <a:r>
              <a:rPr lang="en-US" dirty="0"/>
              <a:t>1.4.2 Functional Programming</a:t>
            </a:r>
          </a:p>
          <a:p>
            <a:r>
              <a:rPr lang="en-US" dirty="0"/>
              <a:t>1.4.3 Object-Oriented Programming</a:t>
            </a:r>
          </a:p>
          <a:p>
            <a:r>
              <a:rPr lang="en-US" dirty="0"/>
              <a:t>1.4.4 Logic/Declarative Programming</a:t>
            </a:r>
          </a:p>
          <a:p>
            <a:r>
              <a:rPr lang="en-US" dirty="0"/>
              <a:t>1.4.5 Bottom-up Programming</a:t>
            </a:r>
          </a:p>
          <a:p>
            <a:r>
              <a:rPr lang="en-US" dirty="0"/>
              <a:t>1.4.6 Synthesis: Beyond Paradigms</a:t>
            </a:r>
          </a:p>
          <a:p>
            <a:r>
              <a:rPr lang="en-US" dirty="0"/>
              <a:t>1.4.7 Language Evaluation Criteria</a:t>
            </a:r>
          </a:p>
          <a:p>
            <a:r>
              <a:rPr lang="en-US" dirty="0"/>
              <a:t>1.4.8 Thought Process for Problem Solving</a:t>
            </a:r>
          </a:p>
          <a:p>
            <a:endParaRPr lang="en-US" sz="3600" dirty="0"/>
          </a:p>
        </p:txBody>
      </p:sp>
    </p:spTree>
    <p:extLst>
      <p:ext uri="{BB962C8B-B14F-4D97-AF65-F5344CB8AC3E}">
        <p14:creationId xmlns:p14="http://schemas.microsoft.com/office/powerpoint/2010/main" val="284277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B43B-4A6B-104A-BC1A-7C1F2B7C560E}"/>
              </a:ext>
            </a:extLst>
          </p:cNvPr>
          <p:cNvSpPr>
            <a:spLocks noGrp="1"/>
          </p:cNvSpPr>
          <p:nvPr>
            <p:ph type="title"/>
          </p:nvPr>
        </p:nvSpPr>
        <p:spPr/>
        <p:txBody>
          <a:bodyPr/>
          <a:lstStyle/>
          <a:p>
            <a:r>
              <a:rPr lang="en-US" dirty="0"/>
              <a:t>1.4.1 Imperative Programming</a:t>
            </a:r>
          </a:p>
        </p:txBody>
      </p:sp>
      <p:sp>
        <p:nvSpPr>
          <p:cNvPr id="3" name="Content Placeholder 2">
            <a:extLst>
              <a:ext uri="{FF2B5EF4-FFF2-40B4-BE49-F238E27FC236}">
                <a16:creationId xmlns:a16="http://schemas.microsoft.com/office/drawing/2014/main" id="{45B6D843-32FE-AE49-8284-A76AFBDB0C77}"/>
              </a:ext>
            </a:extLst>
          </p:cNvPr>
          <p:cNvSpPr>
            <a:spLocks noGrp="1"/>
          </p:cNvSpPr>
          <p:nvPr>
            <p:ph idx="1"/>
          </p:nvPr>
        </p:nvSpPr>
        <p:spPr/>
        <p:txBody>
          <a:bodyPr>
            <a:normAutofit/>
          </a:bodyPr>
          <a:lstStyle/>
          <a:p>
            <a:r>
              <a:rPr lang="en-US" dirty="0"/>
              <a:t>Natural consequence of the von Neumann architecture, which is defined by its uniform representation of both instructions and data in main memory and its use of a fetch-decode-execute cycle</a:t>
            </a:r>
          </a:p>
          <a:p>
            <a:r>
              <a:rPr lang="en-US" dirty="0"/>
              <a:t>The primary method of describing/affecting computation is through the execution of a sequence of commands or imperatives which use assignment to modify the value of variables—which are abstractions of memory cells.</a:t>
            </a:r>
          </a:p>
          <a:p>
            <a:pPr lvl="1"/>
            <a:r>
              <a:rPr lang="en-US" dirty="0"/>
              <a:t>These </a:t>
            </a:r>
            <a:r>
              <a:rPr lang="en-US" i="1" dirty="0"/>
              <a:t>side effects</a:t>
            </a:r>
            <a:r>
              <a:rPr lang="en-US" dirty="0"/>
              <a:t> are expected to influence future computation; e.g., the loop will stop when n reaches 0. </a:t>
            </a:r>
          </a:p>
          <a:p>
            <a:r>
              <a:rPr lang="en-US" dirty="0"/>
              <a:t>Instructions are imperative statements that affect, through an assignment operator, the value of variables which are abstractions of memory locations.</a:t>
            </a:r>
          </a:p>
          <a:p>
            <a:r>
              <a:rPr lang="en-US" dirty="0"/>
              <a:t>C and Fortran are languages where the primary mode of programming is imperative in nature. </a:t>
            </a:r>
          </a:p>
          <a:p>
            <a:endParaRPr lang="en-US" dirty="0"/>
          </a:p>
          <a:p>
            <a:endParaRPr lang="en-US" dirty="0"/>
          </a:p>
        </p:txBody>
      </p:sp>
    </p:spTree>
    <p:extLst>
      <p:ext uri="{BB962C8B-B14F-4D97-AF65-F5344CB8AC3E}">
        <p14:creationId xmlns:p14="http://schemas.microsoft.com/office/powerpoint/2010/main" val="24529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4BAA-ECE3-8044-9C88-CE7CBB55FB70}"/>
              </a:ext>
            </a:extLst>
          </p:cNvPr>
          <p:cNvSpPr>
            <a:spLocks noGrp="1"/>
          </p:cNvSpPr>
          <p:nvPr>
            <p:ph type="title"/>
          </p:nvPr>
        </p:nvSpPr>
        <p:spPr/>
        <p:txBody>
          <a:bodyPr/>
          <a:lstStyle/>
          <a:p>
            <a:r>
              <a:rPr lang="en-US" b="1" dirty="0"/>
              <a:t>Chapter 1: Introduction</a:t>
            </a:r>
          </a:p>
        </p:txBody>
      </p:sp>
      <p:sp>
        <p:nvSpPr>
          <p:cNvPr id="3" name="Content Placeholder 2">
            <a:extLst>
              <a:ext uri="{FF2B5EF4-FFF2-40B4-BE49-F238E27FC236}">
                <a16:creationId xmlns:a16="http://schemas.microsoft.com/office/drawing/2014/main" id="{B0A87C0E-C929-6145-9805-F058E2C23A70}"/>
              </a:ext>
            </a:extLst>
          </p:cNvPr>
          <p:cNvSpPr>
            <a:spLocks noGrp="1"/>
          </p:cNvSpPr>
          <p:nvPr>
            <p:ph idx="1"/>
          </p:nvPr>
        </p:nvSpPr>
        <p:spPr>
          <a:xfrm>
            <a:off x="838200" y="1520253"/>
            <a:ext cx="10515600" cy="3553771"/>
          </a:xfrm>
        </p:spPr>
        <p:txBody>
          <a:bodyPr>
            <a:normAutofit/>
          </a:bodyPr>
          <a:lstStyle/>
          <a:p>
            <a:pPr marL="0" indent="0">
              <a:buNone/>
            </a:pPr>
            <a:r>
              <a:rPr lang="en-US" i="1" dirty="0"/>
              <a:t>Language to the mind is more than light is to the eye.</a:t>
            </a:r>
          </a:p>
          <a:p>
            <a:pPr marL="0" indent="0" algn="r">
              <a:buNone/>
            </a:pPr>
            <a:r>
              <a:rPr lang="en-US" dirty="0"/>
              <a:t>— Anne Sullivan in </a:t>
            </a:r>
            <a:r>
              <a:rPr lang="en-US" i="1" dirty="0"/>
              <a:t>The Miracle Worker </a:t>
            </a:r>
            <a:r>
              <a:rPr lang="en-US" dirty="0"/>
              <a:t>(1956) by William Gibson</a:t>
            </a:r>
          </a:p>
        </p:txBody>
      </p:sp>
      <p:sp>
        <p:nvSpPr>
          <p:cNvPr id="4" name="TextBox 3">
            <a:extLst>
              <a:ext uri="{FF2B5EF4-FFF2-40B4-BE49-F238E27FC236}">
                <a16:creationId xmlns:a16="http://schemas.microsoft.com/office/drawing/2014/main" id="{1AE54D6B-93D6-2944-A1E0-891A011A8800}"/>
              </a:ext>
            </a:extLst>
          </p:cNvPr>
          <p:cNvSpPr txBox="1"/>
          <p:nvPr/>
        </p:nvSpPr>
        <p:spPr>
          <a:xfrm>
            <a:off x="838200" y="4960643"/>
            <a:ext cx="10515601" cy="1661993"/>
          </a:xfrm>
          <a:prstGeom prst="rect">
            <a:avLst/>
          </a:prstGeom>
          <a:noFill/>
        </p:spPr>
        <p:txBody>
          <a:bodyPr wrap="square" rtlCol="0">
            <a:spAutoFit/>
          </a:bodyPr>
          <a:lstStyle/>
          <a:p>
            <a:r>
              <a:rPr lang="en-US" sz="2800" dirty="0"/>
              <a:t>Welcome to the study of programming languages. This course of study is about </a:t>
            </a:r>
            <a:r>
              <a:rPr lang="en-US" sz="2800" i="1" dirty="0"/>
              <a:t>programming language concepts</a:t>
            </a:r>
            <a:r>
              <a:rPr lang="en-US" sz="2800" dirty="0"/>
              <a:t>—the building blocks of languages. </a:t>
            </a:r>
          </a:p>
          <a:p>
            <a:endParaRPr lang="en-US" dirty="0"/>
          </a:p>
        </p:txBody>
      </p:sp>
    </p:spTree>
    <p:extLst>
      <p:ext uri="{BB962C8B-B14F-4D97-AF65-F5344CB8AC3E}">
        <p14:creationId xmlns:p14="http://schemas.microsoft.com/office/powerpoint/2010/main" val="416064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D9BD-894D-A442-9F11-56F1CC534188}"/>
              </a:ext>
            </a:extLst>
          </p:cNvPr>
          <p:cNvSpPr>
            <a:spLocks noGrp="1"/>
          </p:cNvSpPr>
          <p:nvPr>
            <p:ph type="title"/>
          </p:nvPr>
        </p:nvSpPr>
        <p:spPr/>
        <p:txBody>
          <a:bodyPr/>
          <a:lstStyle/>
          <a:p>
            <a:r>
              <a:rPr lang="en-US" i="1" dirty="0"/>
              <a:t>Expressions </a:t>
            </a:r>
            <a:r>
              <a:rPr lang="en-US" dirty="0"/>
              <a:t>Vis-à-Vis </a:t>
            </a:r>
            <a:r>
              <a:rPr lang="en-US" i="1" dirty="0"/>
              <a:t>Statements</a:t>
            </a:r>
            <a:endParaRPr lang="en-US" dirty="0"/>
          </a:p>
        </p:txBody>
      </p:sp>
      <p:sp>
        <p:nvSpPr>
          <p:cNvPr id="5" name="Content Placeholder 4"/>
          <p:cNvSpPr>
            <a:spLocks noGrp="1"/>
          </p:cNvSpPr>
          <p:nvPr>
            <p:ph idx="1"/>
          </p:nvPr>
        </p:nvSpPr>
        <p:spPr/>
        <p:txBody>
          <a:bodyPr/>
          <a:lstStyle/>
          <a:p>
            <a:pPr marL="0" indent="0">
              <a:buNone/>
            </a:pPr>
            <a:r>
              <a:rPr lang="en-IN" dirty="0"/>
              <a:t> </a:t>
            </a:r>
          </a:p>
        </p:txBody>
      </p:sp>
      <p:sp>
        <p:nvSpPr>
          <p:cNvPr id="3" name="TextBox 2">
            <a:extLst>
              <a:ext uri="{FF2B5EF4-FFF2-40B4-BE49-F238E27FC236}">
                <a16:creationId xmlns:a16="http://schemas.microsoft.com/office/drawing/2014/main" id="{8E39FEB8-82B0-C447-A90E-53D42CBAA2AA}"/>
              </a:ext>
            </a:extLst>
          </p:cNvPr>
          <p:cNvSpPr txBox="1"/>
          <p:nvPr/>
        </p:nvSpPr>
        <p:spPr>
          <a:xfrm>
            <a:off x="2194560" y="2891790"/>
            <a:ext cx="3840480" cy="584775"/>
          </a:xfrm>
          <a:prstGeom prst="rect">
            <a:avLst/>
          </a:prstGeom>
          <a:noFill/>
        </p:spPr>
        <p:txBody>
          <a:bodyPr wrap="square" rtlCol="0">
            <a:spAutoFit/>
          </a:bodyPr>
          <a:lstStyle/>
          <a:p>
            <a:r>
              <a:rPr lang="en-US" sz="3200" dirty="0">
                <a:solidFill>
                  <a:srgbClr val="FF0000"/>
                </a:solidFill>
              </a:rPr>
              <a:t>&lt;Insert Table 1.2&gt;</a:t>
            </a:r>
          </a:p>
        </p:txBody>
      </p:sp>
      <p:pic>
        <p:nvPicPr>
          <p:cNvPr id="2050" name="Picture 2" descr="The data from a table are as follows. Expressions are evaluated for value. Statements are executed for side effec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095" y="2841490"/>
            <a:ext cx="10190598" cy="141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658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470E-7D38-9348-BF86-561A33C0D630}"/>
              </a:ext>
            </a:extLst>
          </p:cNvPr>
          <p:cNvSpPr>
            <a:spLocks noGrp="1"/>
          </p:cNvSpPr>
          <p:nvPr>
            <p:ph type="title"/>
          </p:nvPr>
        </p:nvSpPr>
        <p:spPr/>
        <p:txBody>
          <a:bodyPr/>
          <a:lstStyle/>
          <a:p>
            <a:r>
              <a:rPr lang="en-US" dirty="0"/>
              <a:t>Key Terms Discussed in Section 1.4 </a:t>
            </a:r>
            <a:r>
              <a:rPr lang="en-US" sz="2000" dirty="0"/>
              <a:t>(1 of 2)</a:t>
            </a:r>
          </a:p>
        </p:txBody>
      </p:sp>
      <p:sp>
        <p:nvSpPr>
          <p:cNvPr id="3" name="Content Placeholder 2">
            <a:extLst>
              <a:ext uri="{FF2B5EF4-FFF2-40B4-BE49-F238E27FC236}">
                <a16:creationId xmlns:a16="http://schemas.microsoft.com/office/drawing/2014/main" id="{61C3C9A4-ED12-DA47-AAD3-F132C993A9B9}"/>
              </a:ext>
            </a:extLst>
          </p:cNvPr>
          <p:cNvSpPr>
            <a:spLocks noGrp="1"/>
          </p:cNvSpPr>
          <p:nvPr>
            <p:ph idx="1"/>
          </p:nvPr>
        </p:nvSpPr>
        <p:spPr>
          <a:xfrm>
            <a:off x="823783" y="1837982"/>
            <a:ext cx="10952205" cy="4351338"/>
          </a:xfrm>
        </p:spPr>
        <p:txBody>
          <a:bodyPr>
            <a:normAutofit/>
          </a:bodyPr>
          <a:lstStyle/>
          <a:p>
            <a:pPr marL="0" indent="0">
              <a:buNone/>
            </a:pPr>
            <a:r>
              <a:rPr lang="en-US" dirty="0"/>
              <a:t>(see Table 1.5)</a:t>
            </a:r>
          </a:p>
          <a:p>
            <a:r>
              <a:rPr lang="en-US" i="1" dirty="0"/>
              <a:t>Syntax</a:t>
            </a:r>
            <a:r>
              <a:rPr lang="en-US" dirty="0"/>
              <a:t>: form of language</a:t>
            </a:r>
          </a:p>
          <a:p>
            <a:r>
              <a:rPr lang="en-US" i="1" dirty="0"/>
              <a:t>Semantics</a:t>
            </a:r>
            <a:r>
              <a:rPr lang="en-US" dirty="0"/>
              <a:t>: meaning of language</a:t>
            </a:r>
          </a:p>
          <a:p>
            <a:r>
              <a:rPr lang="en-US" dirty="0"/>
              <a:t>First-class entity</a:t>
            </a:r>
          </a:p>
          <a:p>
            <a:r>
              <a:rPr lang="en-US" dirty="0"/>
              <a:t>Side effect</a:t>
            </a:r>
          </a:p>
          <a:p>
            <a:r>
              <a:rPr lang="en-US" dirty="0"/>
              <a:t>Referential transparency</a:t>
            </a:r>
          </a:p>
          <a:p>
            <a:endParaRPr lang="en-US" dirty="0"/>
          </a:p>
        </p:txBody>
      </p:sp>
    </p:spTree>
    <p:extLst>
      <p:ext uri="{BB962C8B-B14F-4D97-AF65-F5344CB8AC3E}">
        <p14:creationId xmlns:p14="http://schemas.microsoft.com/office/powerpoint/2010/main" val="415117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 name="Title 1">
            <a:extLst>
              <a:ext uri="{FF2B5EF4-FFF2-40B4-BE49-F238E27FC236}">
                <a16:creationId xmlns:a16="http://schemas.microsoft.com/office/drawing/2014/main" id="{A2E9B2FC-4609-4F46-8028-0CA20427CFBC}"/>
              </a:ext>
            </a:extLst>
          </p:cNvPr>
          <p:cNvSpPr>
            <a:spLocks noGrp="1"/>
          </p:cNvSpPr>
          <p:nvPr>
            <p:ph type="title"/>
          </p:nvPr>
        </p:nvSpPr>
        <p:spPr/>
        <p:txBody>
          <a:bodyPr/>
          <a:lstStyle/>
          <a:p>
            <a:r>
              <a:rPr lang="en-US" dirty="0"/>
              <a:t>First-Class Entity</a:t>
            </a:r>
          </a:p>
        </p:txBody>
      </p:sp>
      <p:sp>
        <p:nvSpPr>
          <p:cNvPr id="292" name="Google Shape;292;p47"/>
          <p:cNvSpPr txBox="1">
            <a:spLocks noGrp="1"/>
          </p:cNvSpPr>
          <p:nvPr>
            <p:ph idx="1"/>
          </p:nvPr>
        </p:nvSpPr>
        <p:spPr/>
        <p:txBody>
          <a:bodyPr spcFirstLastPara="1" vert="horz" wrap="square" lIns="121900" tIns="121900" rIns="121900" bIns="121900" rtlCol="0" anchor="t" anchorCtr="0">
            <a:noAutofit/>
          </a:bodyPr>
          <a:lstStyle/>
          <a:p>
            <a:r>
              <a:rPr lang="en-US" dirty="0"/>
              <a:t>A </a:t>
            </a:r>
            <a:r>
              <a:rPr lang="en-US" i="1" dirty="0"/>
              <a:t>first-class entity</a:t>
            </a:r>
            <a:r>
              <a:rPr lang="en-US" dirty="0"/>
              <a:t> is a program object that has privileges that other comparable program entities do not have.</a:t>
            </a:r>
          </a:p>
          <a:p>
            <a:r>
              <a:rPr lang="en-US" dirty="0"/>
              <a:t>Traditionally, this has meant that a first-class entity can be</a:t>
            </a:r>
          </a:p>
          <a:p>
            <a:pPr lvl="1"/>
            <a:r>
              <a:rPr lang="en-US" dirty="0"/>
              <a:t>stored (e.g., in a variable or data structure),</a:t>
            </a:r>
          </a:p>
          <a:p>
            <a:pPr lvl="1"/>
            <a:r>
              <a:rPr lang="en-US" dirty="0"/>
              <a:t>passed as an argument, and</a:t>
            </a:r>
          </a:p>
          <a:p>
            <a:pPr lvl="1"/>
            <a:r>
              <a:rPr lang="en-US" dirty="0"/>
              <a:t>returned as a value.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470E-7D38-9348-BF86-561A33C0D630}"/>
              </a:ext>
            </a:extLst>
          </p:cNvPr>
          <p:cNvSpPr>
            <a:spLocks noGrp="1"/>
          </p:cNvSpPr>
          <p:nvPr>
            <p:ph type="title"/>
          </p:nvPr>
        </p:nvSpPr>
        <p:spPr>
          <a:xfrm>
            <a:off x="0" y="121033"/>
            <a:ext cx="12192000" cy="1002089"/>
          </a:xfrm>
        </p:spPr>
        <p:txBody>
          <a:bodyPr/>
          <a:lstStyle/>
          <a:p>
            <a:r>
              <a:rPr lang="en-US" dirty="0"/>
              <a:t>Key Terms Discussed in Section 1.4 </a:t>
            </a:r>
            <a:r>
              <a:rPr lang="en-US" sz="2000" dirty="0"/>
              <a:t>(2 of 2)</a:t>
            </a:r>
          </a:p>
        </p:txBody>
      </p:sp>
      <p:sp>
        <p:nvSpPr>
          <p:cNvPr id="3" name="Content Placeholder 2">
            <a:extLst>
              <a:ext uri="{FF2B5EF4-FFF2-40B4-BE49-F238E27FC236}">
                <a16:creationId xmlns:a16="http://schemas.microsoft.com/office/drawing/2014/main" id="{61C3C9A4-ED12-DA47-AAD3-F132C993A9B9}"/>
              </a:ext>
            </a:extLst>
          </p:cNvPr>
          <p:cNvSpPr>
            <a:spLocks noGrp="1"/>
          </p:cNvSpPr>
          <p:nvPr>
            <p:ph idx="1"/>
          </p:nvPr>
        </p:nvSpPr>
        <p:spPr>
          <a:xfrm>
            <a:off x="925830" y="1490870"/>
            <a:ext cx="10287000" cy="4699047"/>
          </a:xfrm>
        </p:spPr>
        <p:txBody>
          <a:bodyPr>
            <a:normAutofit/>
          </a:bodyPr>
          <a:lstStyle/>
          <a:p>
            <a:endParaRPr lang="en" dirty="0"/>
          </a:p>
          <a:p>
            <a:r>
              <a:rPr lang="en-US" i="1" dirty="0"/>
              <a:t>Side effect</a:t>
            </a:r>
            <a:r>
              <a:rPr lang="en-US" dirty="0"/>
              <a:t>: a modification of a parameter to a function or operator, or an entity in the external environment (e.g., change to a global variable or performing I/O—which changes the nature of the input stream/file).</a:t>
            </a:r>
          </a:p>
          <a:p>
            <a:endParaRPr lang="en-US" dirty="0"/>
          </a:p>
          <a:p>
            <a:r>
              <a:rPr lang="en-US" i="1" dirty="0"/>
              <a:t>Referential transparency</a:t>
            </a:r>
            <a:r>
              <a:rPr lang="en-US" dirty="0"/>
              <a:t>: expressions and languages are said to be </a:t>
            </a:r>
            <a:r>
              <a:rPr lang="en-US" i="1" dirty="0"/>
              <a:t>referentially transparent</a:t>
            </a:r>
            <a:r>
              <a:rPr lang="en-US" dirty="0"/>
              <a:t> (i.e., independent of evaluation order) if the same arguments/operands to a function/operator yield the same output irrespective of the context/environment in which the expression applying the function/operator is evaluated.</a:t>
            </a:r>
          </a:p>
          <a:p>
            <a:pPr lvl="1"/>
            <a:r>
              <a:rPr lang="en-US" dirty="0"/>
              <a:t>A referentially transparent function that has no side effects is said to be </a:t>
            </a:r>
            <a:r>
              <a:rPr lang="en-US" i="1" dirty="0"/>
              <a:t>pure.</a:t>
            </a:r>
            <a:endParaRPr lang="en-US" dirty="0"/>
          </a:p>
          <a:p>
            <a:endParaRPr lang="en-US" dirty="0"/>
          </a:p>
        </p:txBody>
      </p:sp>
    </p:spTree>
    <p:extLst>
      <p:ext uri="{BB962C8B-B14F-4D97-AF65-F5344CB8AC3E}">
        <p14:creationId xmlns:p14="http://schemas.microsoft.com/office/powerpoint/2010/main" val="385025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B43B-4A6B-104A-BC1A-7C1F2B7C560E}"/>
              </a:ext>
            </a:extLst>
          </p:cNvPr>
          <p:cNvSpPr>
            <a:spLocks noGrp="1"/>
          </p:cNvSpPr>
          <p:nvPr>
            <p:ph type="title"/>
          </p:nvPr>
        </p:nvSpPr>
        <p:spPr/>
        <p:txBody>
          <a:bodyPr/>
          <a:lstStyle/>
          <a:p>
            <a:r>
              <a:rPr lang="en-US" dirty="0"/>
              <a:t>1.4.2 Functional Programming</a:t>
            </a:r>
          </a:p>
        </p:txBody>
      </p:sp>
      <p:sp>
        <p:nvSpPr>
          <p:cNvPr id="3" name="Content Placeholder 2">
            <a:extLst>
              <a:ext uri="{FF2B5EF4-FFF2-40B4-BE49-F238E27FC236}">
                <a16:creationId xmlns:a16="http://schemas.microsoft.com/office/drawing/2014/main" id="{45B6D843-32FE-AE49-8284-A76AFBDB0C77}"/>
              </a:ext>
            </a:extLst>
          </p:cNvPr>
          <p:cNvSpPr>
            <a:spLocks noGrp="1"/>
          </p:cNvSpPr>
          <p:nvPr>
            <p:ph idx="1"/>
          </p:nvPr>
        </p:nvSpPr>
        <p:spPr/>
        <p:txBody>
          <a:bodyPr>
            <a:normAutofit fontScale="85000" lnSpcReduction="20000"/>
          </a:bodyPr>
          <a:lstStyle/>
          <a:p>
            <a:r>
              <a:rPr lang="en-US" dirty="0"/>
              <a:t>Programmer describes computation primarily by calling a series of functions, which cascade a set of return values to each other.</a:t>
            </a:r>
          </a:p>
          <a:p>
            <a:r>
              <a:rPr lang="en-US" dirty="0"/>
              <a:t>Largely without variables, assignment, and iteration</a:t>
            </a:r>
          </a:p>
          <a:p>
            <a:r>
              <a:rPr lang="en-US" dirty="0"/>
              <a:t>It is possible to program without variables and assignment statements</a:t>
            </a:r>
          </a:p>
          <a:p>
            <a:r>
              <a:rPr lang="en-US" dirty="0"/>
              <a:t>Grounded in </a:t>
            </a:r>
            <a:r>
              <a:rPr lang="en-US" dirty="0" err="1"/>
              <a:t>λ</a:t>
            </a:r>
            <a:r>
              <a:rPr lang="en-US" dirty="0"/>
              <a:t>-</a:t>
            </a:r>
            <a:r>
              <a:rPr lang="en-US" i="1" dirty="0"/>
              <a:t>calculus</a:t>
            </a:r>
            <a:r>
              <a:rPr lang="en-US" dirty="0"/>
              <a:t>—a mathematical theory of functions</a:t>
            </a:r>
          </a:p>
          <a:p>
            <a:r>
              <a:rPr lang="en-US" dirty="0"/>
              <a:t>Functions treated as </a:t>
            </a:r>
            <a:r>
              <a:rPr lang="en-US" i="1" dirty="0"/>
              <a:t>first-class entities</a:t>
            </a:r>
            <a:endParaRPr lang="en-US" dirty="0"/>
          </a:p>
          <a:p>
            <a:r>
              <a:rPr lang="en-US" dirty="0"/>
              <a:t>Pioneered in the Lisp programming language, designed by John McCarthy in 1958 at MIT (McCarthy 1960)</a:t>
            </a:r>
          </a:p>
          <a:p>
            <a:r>
              <a:rPr lang="en-US" dirty="0"/>
              <a:t>Scheme and Common Lisp are dialects of Lisp.</a:t>
            </a:r>
          </a:p>
          <a:p>
            <a:r>
              <a:rPr lang="en-US" dirty="0"/>
              <a:t>Scheme is an ideal vehicle for exploring language semantics and implementing language concepts.</a:t>
            </a:r>
          </a:p>
          <a:p>
            <a:r>
              <a:rPr lang="en-US" dirty="0"/>
              <a:t>ML, Haskell, and F# also primarily support a functional style of programming.</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9658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B43B-4A6B-104A-BC1A-7C1F2B7C560E}"/>
              </a:ext>
            </a:extLst>
          </p:cNvPr>
          <p:cNvSpPr>
            <a:spLocks noGrp="1"/>
          </p:cNvSpPr>
          <p:nvPr>
            <p:ph type="title"/>
          </p:nvPr>
        </p:nvSpPr>
        <p:spPr/>
        <p:txBody>
          <a:bodyPr/>
          <a:lstStyle/>
          <a:p>
            <a:r>
              <a:rPr lang="en-US" dirty="0"/>
              <a:t>1.4.3 Object-Oriented Programming (OOP) </a:t>
            </a:r>
            <a:r>
              <a:rPr lang="en-US" sz="2000" dirty="0"/>
              <a:t>(1 of 2)</a:t>
            </a:r>
          </a:p>
        </p:txBody>
      </p:sp>
      <p:sp>
        <p:nvSpPr>
          <p:cNvPr id="3" name="Content Placeholder 2">
            <a:extLst>
              <a:ext uri="{FF2B5EF4-FFF2-40B4-BE49-F238E27FC236}">
                <a16:creationId xmlns:a16="http://schemas.microsoft.com/office/drawing/2014/main" id="{45B6D843-32FE-AE49-8284-A76AFBDB0C77}"/>
              </a:ext>
            </a:extLst>
          </p:cNvPr>
          <p:cNvSpPr>
            <a:spLocks noGrp="1"/>
          </p:cNvSpPr>
          <p:nvPr>
            <p:ph idx="1"/>
          </p:nvPr>
        </p:nvSpPr>
        <p:spPr/>
        <p:txBody>
          <a:bodyPr>
            <a:normAutofit/>
          </a:bodyPr>
          <a:lstStyle/>
          <a:p>
            <a:r>
              <a:rPr lang="en-US" dirty="0"/>
              <a:t>A solution to a problem is expressed as a collection of objects communicating by passing messages messages to each other</a:t>
            </a:r>
          </a:p>
          <a:p>
            <a:r>
              <a:rPr lang="en-US" dirty="0"/>
              <a:t>Objects are program entities that encapsulate data and functionality.</a:t>
            </a:r>
          </a:p>
          <a:p>
            <a:r>
              <a:rPr lang="en-US" dirty="0"/>
              <a:t>OOP unifies the concepts of data and procedural abstraction through the constructs of classes and objects.</a:t>
            </a:r>
          </a:p>
          <a:p>
            <a:r>
              <a:rPr lang="en-US" dirty="0"/>
              <a:t>Pioneered in the Smalltalk programming language, designed by Alan Kay and colleagues in the early 1970s at Xerox PARC</a:t>
            </a:r>
          </a:p>
          <a:p>
            <a:r>
              <a:rPr lang="en-US" dirty="0"/>
              <a:t>Python, Java, C#, C++, and Dylan support OOP.</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91063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E770B1F-0298-5944-A967-A04EA97F2E14}"/>
              </a:ext>
            </a:extLst>
          </p:cNvPr>
          <p:cNvSpPr>
            <a:spLocks noGrp="1"/>
          </p:cNvSpPr>
          <p:nvPr>
            <p:ph type="title"/>
          </p:nvPr>
        </p:nvSpPr>
        <p:spPr/>
        <p:txBody>
          <a:bodyPr/>
          <a:lstStyle/>
          <a:p>
            <a:r>
              <a:rPr lang="en-US" dirty="0"/>
              <a:t>1.4.3 Object-Oriented Programming (OOP) </a:t>
            </a:r>
            <a:r>
              <a:rPr lang="en-US" sz="2000" dirty="0"/>
              <a:t>(2 of 2)</a:t>
            </a:r>
          </a:p>
        </p:txBody>
      </p:sp>
      <p:sp>
        <p:nvSpPr>
          <p:cNvPr id="11" name="TextBox 10">
            <a:extLst>
              <a:ext uri="{FF2B5EF4-FFF2-40B4-BE49-F238E27FC236}">
                <a16:creationId xmlns:a16="http://schemas.microsoft.com/office/drawing/2014/main" id="{864FE72B-84D7-F848-A015-0D531C67B5B6}"/>
              </a:ext>
            </a:extLst>
          </p:cNvPr>
          <p:cNvSpPr txBox="1"/>
          <p:nvPr/>
        </p:nvSpPr>
        <p:spPr>
          <a:xfrm>
            <a:off x="908906" y="1477418"/>
            <a:ext cx="4046707" cy="2893100"/>
          </a:xfrm>
          <a:prstGeom prst="rect">
            <a:avLst/>
          </a:prstGeom>
          <a:noFill/>
        </p:spPr>
        <p:txBody>
          <a:bodyPr wrap="square" rtlCol="0">
            <a:spAutoFit/>
          </a:bodyPr>
          <a:lstStyle/>
          <a:p>
            <a:r>
              <a:rPr lang="en-US" sz="2600" dirty="0">
                <a:latin typeface="Arial" panose="020B0604020202020204" pitchFamily="34" charset="0"/>
                <a:cs typeface="Arial" panose="020B0604020202020204" pitchFamily="34" charset="0"/>
              </a:rPr>
              <a:t>Conceptual depiction of a set of objects communicating by passing</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messages to each other to collaboratively solve a problem</a:t>
            </a:r>
          </a:p>
        </p:txBody>
      </p:sp>
      <p:pic>
        <p:nvPicPr>
          <p:cNvPr id="3074" name="Picture 2" descr="Six circles form a hexagonal network, in which two adjacent circles form a triangular network with another circle. One of the circles in the triangular network and another circle adjacent to it forms a square network with two other circles. These two circles form another triangular network with a circle. &#10;" title="An illustration of the interconnection among objects for commun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080" y="1477418"/>
            <a:ext cx="3365370" cy="4162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2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B43B-4A6B-104A-BC1A-7C1F2B7C560E}"/>
              </a:ext>
            </a:extLst>
          </p:cNvPr>
          <p:cNvSpPr>
            <a:spLocks noGrp="1"/>
          </p:cNvSpPr>
          <p:nvPr>
            <p:ph type="title"/>
          </p:nvPr>
        </p:nvSpPr>
        <p:spPr/>
        <p:txBody>
          <a:bodyPr/>
          <a:lstStyle/>
          <a:p>
            <a:r>
              <a:rPr lang="en-US" dirty="0"/>
              <a:t>1.4.4 Logic/Declarative Programming</a:t>
            </a:r>
          </a:p>
        </p:txBody>
      </p:sp>
      <p:sp>
        <p:nvSpPr>
          <p:cNvPr id="3" name="Content Placeholder 2">
            <a:extLst>
              <a:ext uri="{FF2B5EF4-FFF2-40B4-BE49-F238E27FC236}">
                <a16:creationId xmlns:a16="http://schemas.microsoft.com/office/drawing/2014/main" id="{45B6D843-32FE-AE49-8284-A76AFBDB0C77}"/>
              </a:ext>
            </a:extLst>
          </p:cNvPr>
          <p:cNvSpPr>
            <a:spLocks noGrp="1"/>
          </p:cNvSpPr>
          <p:nvPr>
            <p:ph idx="1"/>
          </p:nvPr>
        </p:nvSpPr>
        <p:spPr/>
        <p:txBody>
          <a:bodyPr>
            <a:normAutofit/>
          </a:bodyPr>
          <a:lstStyle/>
          <a:p>
            <a:r>
              <a:rPr lang="en-US" dirty="0"/>
              <a:t>Describe </a:t>
            </a:r>
            <a:r>
              <a:rPr lang="en-US" i="1" dirty="0"/>
              <a:t>what </a:t>
            </a:r>
            <a:r>
              <a:rPr lang="en-US" dirty="0"/>
              <a:t>is to be computed, not </a:t>
            </a:r>
            <a:r>
              <a:rPr lang="en-US" i="1" dirty="0"/>
              <a:t>how </a:t>
            </a:r>
            <a:r>
              <a:rPr lang="en-US" dirty="0"/>
              <a:t>to compute it. </a:t>
            </a:r>
          </a:p>
          <a:p>
            <a:pPr lvl="1"/>
            <a:r>
              <a:rPr lang="en-US" dirty="0"/>
              <a:t>UNIX regular expressions</a:t>
            </a:r>
          </a:p>
          <a:p>
            <a:pPr lvl="1"/>
            <a:r>
              <a:rPr lang="en-US" dirty="0"/>
              <a:t>SQL queries</a:t>
            </a:r>
          </a:p>
          <a:p>
            <a:pPr lvl="1"/>
            <a:endParaRPr lang="en-US" dirty="0"/>
          </a:p>
          <a:p>
            <a:r>
              <a:rPr lang="en-US" dirty="0"/>
              <a:t>Grounded in </a:t>
            </a:r>
            <a:r>
              <a:rPr lang="en-US" i="1" dirty="0"/>
              <a:t>first-order predicate calculus</a:t>
            </a:r>
            <a:r>
              <a:rPr lang="en-US" dirty="0"/>
              <a:t>—a formal system of symbolic logic</a:t>
            </a:r>
          </a:p>
          <a:p>
            <a:r>
              <a:rPr lang="en-US" dirty="0"/>
              <a:t>Languages supporting declarative programming are sometimes called </a:t>
            </a:r>
            <a:r>
              <a:rPr lang="en-US" i="1" dirty="0"/>
              <a:t>very-high-level languages.</a:t>
            </a:r>
            <a:endParaRPr lang="en-US" dirty="0"/>
          </a:p>
          <a:p>
            <a:endParaRPr lang="en-US" dirty="0"/>
          </a:p>
          <a:p>
            <a:r>
              <a:rPr lang="en-US" dirty="0"/>
              <a:t>Prolog, Mercury, and CLIPS support a logic/declarative style of programming.</a:t>
            </a:r>
          </a:p>
          <a:p>
            <a:endParaRPr lang="en-US" dirty="0"/>
          </a:p>
          <a:p>
            <a:endParaRPr lang="en-US" dirty="0"/>
          </a:p>
        </p:txBody>
      </p:sp>
    </p:spTree>
    <p:extLst>
      <p:ext uri="{BB962C8B-B14F-4D97-AF65-F5344CB8AC3E}">
        <p14:creationId xmlns:p14="http://schemas.microsoft.com/office/powerpoint/2010/main" val="54308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8A49-F033-8F48-B5DF-CC5D305B7581}"/>
              </a:ext>
            </a:extLst>
          </p:cNvPr>
          <p:cNvSpPr>
            <a:spLocks noGrp="1"/>
          </p:cNvSpPr>
          <p:nvPr>
            <p:ph type="title"/>
          </p:nvPr>
        </p:nvSpPr>
        <p:spPr/>
        <p:txBody>
          <a:bodyPr/>
          <a:lstStyle/>
          <a:p>
            <a:r>
              <a:rPr lang="en-US" dirty="0"/>
              <a:t>Purity in Programming Languages</a:t>
            </a:r>
          </a:p>
        </p:txBody>
      </p:sp>
      <p:sp>
        <p:nvSpPr>
          <p:cNvPr id="4" name="Content Placeholder 3"/>
          <p:cNvSpPr>
            <a:spLocks noGrp="1"/>
          </p:cNvSpPr>
          <p:nvPr>
            <p:ph idx="1"/>
          </p:nvPr>
        </p:nvSpPr>
        <p:spPr/>
        <p:txBody>
          <a:bodyPr/>
          <a:lstStyle/>
          <a:p>
            <a:endParaRPr lang="en-IN"/>
          </a:p>
        </p:txBody>
      </p:sp>
      <p:pic>
        <p:nvPicPr>
          <p:cNvPr id="4098" name="Picture 2" descr="The table shows three columns: Style of programming, purity indicates, and near pure languages. The row entries are as follows. Row 1. Style of programming: Functional programming. Purity indicates: No provision for side effect. Near pure languages: Haskell. Row 2. Style of programming: Logic or declarative programming. Purity indicates: No provision for control. Near pure languages: Mercury. Row 3. Style of programming: Object-oriented programming. Purity indicates: No provision for performing computation without message passing and all program entities are objects. Near pure languages: Smalltalk, Ruby, and C L O S-based languages.&#10;" title="A table of purity indicators and languages for different styles of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388" y="1482048"/>
            <a:ext cx="10199801" cy="378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59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438BF-17C3-F045-BD8D-3B7692D27C4F}"/>
              </a:ext>
            </a:extLst>
          </p:cNvPr>
          <p:cNvSpPr>
            <a:spLocks noGrp="1"/>
          </p:cNvSpPr>
          <p:nvPr>
            <p:ph type="title"/>
          </p:nvPr>
        </p:nvSpPr>
        <p:spPr/>
        <p:txBody>
          <a:bodyPr>
            <a:normAutofit fontScale="90000"/>
          </a:bodyPr>
          <a:lstStyle/>
          <a:p>
            <a:br>
              <a:rPr lang="en-US" dirty="0"/>
            </a:br>
            <a:r>
              <a:rPr lang="en-US" dirty="0"/>
              <a:t>Practical/Conceptual/Theoretical Basis for Dominant Styles of Programming</a:t>
            </a:r>
            <a:br>
              <a:rPr lang="en-US" dirty="0"/>
            </a:br>
            <a:endParaRPr lang="en-US" dirty="0"/>
          </a:p>
        </p:txBody>
      </p:sp>
      <p:pic>
        <p:nvPicPr>
          <p:cNvPr id="5122" name="Picture 2" descr="The table shows three columns: Style of programming, practical or conceptual or theoretical foundation, and defining or pioneering language. The row entries are as follows. Row 1. Style of programming: Imperative programming. Practical, conceptual, and theoretical foundation: von Neumann architecture. Defining or pioneering language: Fortran. Row 2. Style of programming: Functional programming. Practical, conceptual, and theoretical foundation: Lambda-calculus and Lisp machine. Defining or pioneering language: Lisp. Row 3. Style of programming: Logic or declarative programming. Practical, conceptual, and theoretical foundation: First-order predicate calculus and warren abstract machine. Defining or pioneering language: Prolog. Row 4: Object-oriented programming. Practical, conceptual, and theoretical foundation: Lisp, biological cells, and individual computers on a network. Defining or pioneering language: Smalltalk.&#10;" title="A table of different foundations and languages for different styles of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546" y="1504507"/>
            <a:ext cx="10284644" cy="367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09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5932-14FA-DD46-B9F6-30A8D500AC3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9982B9D-C81B-A742-A4B3-75FB091FC8A4}"/>
              </a:ext>
            </a:extLst>
          </p:cNvPr>
          <p:cNvSpPr>
            <a:spLocks noGrp="1"/>
          </p:cNvSpPr>
          <p:nvPr>
            <p:ph idx="1"/>
          </p:nvPr>
        </p:nvSpPr>
        <p:spPr/>
        <p:txBody>
          <a:bodyPr>
            <a:normAutofit/>
          </a:bodyPr>
          <a:lstStyle/>
          <a:p>
            <a:r>
              <a:rPr lang="en-US" b="1" dirty="0"/>
              <a:t>1.1 Text Objectives</a:t>
            </a:r>
          </a:p>
          <a:p>
            <a:r>
              <a:rPr lang="en-US" dirty="0"/>
              <a:t>1.2 Chapter Objectives</a:t>
            </a:r>
          </a:p>
          <a:p>
            <a:r>
              <a:rPr lang="en-US" dirty="0"/>
              <a:t>1.3 The World of Programming Languages</a:t>
            </a:r>
          </a:p>
          <a:p>
            <a:r>
              <a:rPr lang="en-US" dirty="0"/>
              <a:t>1.4 Styles of Programming</a:t>
            </a:r>
          </a:p>
          <a:p>
            <a:r>
              <a:rPr lang="en-US" dirty="0"/>
              <a:t>1.5 Factors Influencing Language Development</a:t>
            </a:r>
          </a:p>
          <a:p>
            <a:r>
              <a:rPr lang="en-US" dirty="0"/>
              <a:t>1.6 Recurring Themes in the Study of Languages</a:t>
            </a:r>
          </a:p>
          <a:p>
            <a:r>
              <a:rPr lang="en-US" dirty="0"/>
              <a:t>1.7 What You Will Learn</a:t>
            </a:r>
          </a:p>
          <a:p>
            <a:r>
              <a:rPr lang="en-US" dirty="0"/>
              <a:t>1.8 Learning Outcomes</a:t>
            </a:r>
          </a:p>
          <a:p>
            <a:r>
              <a:rPr lang="en-US" dirty="0"/>
              <a:t>1.9 Thematic Takeaways</a:t>
            </a:r>
          </a:p>
          <a:p>
            <a:endParaRPr lang="en-US" dirty="0"/>
          </a:p>
          <a:p>
            <a:endParaRPr lang="en-US" dirty="0"/>
          </a:p>
        </p:txBody>
      </p:sp>
    </p:spTree>
    <p:extLst>
      <p:ext uri="{BB962C8B-B14F-4D97-AF65-F5344CB8AC3E}">
        <p14:creationId xmlns:p14="http://schemas.microsoft.com/office/powerpoint/2010/main" val="184160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3666-1F26-1249-A16E-03706E1B5C36}"/>
              </a:ext>
            </a:extLst>
          </p:cNvPr>
          <p:cNvSpPr>
            <a:spLocks noGrp="1"/>
          </p:cNvSpPr>
          <p:nvPr>
            <p:ph type="title"/>
          </p:nvPr>
        </p:nvSpPr>
        <p:spPr/>
        <p:txBody>
          <a:bodyPr>
            <a:normAutofit/>
          </a:bodyPr>
          <a:lstStyle/>
          <a:p>
            <a:r>
              <a:rPr lang="en-US" dirty="0"/>
              <a:t>1.4.5 Bottom-up Programming</a:t>
            </a:r>
          </a:p>
        </p:txBody>
      </p:sp>
      <p:sp>
        <p:nvSpPr>
          <p:cNvPr id="3" name="Content Placeholder 2">
            <a:extLst>
              <a:ext uri="{FF2B5EF4-FFF2-40B4-BE49-F238E27FC236}">
                <a16:creationId xmlns:a16="http://schemas.microsoft.com/office/drawing/2014/main" id="{0AE51E56-6B7F-7B49-8A36-28D731694C54}"/>
              </a:ext>
            </a:extLst>
          </p:cNvPr>
          <p:cNvSpPr>
            <a:spLocks noGrp="1"/>
          </p:cNvSpPr>
          <p:nvPr>
            <p:ph idx="1"/>
          </p:nvPr>
        </p:nvSpPr>
        <p:spPr/>
        <p:txBody>
          <a:bodyPr>
            <a:normAutofit fontScale="92500" lnSpcReduction="10000"/>
          </a:bodyPr>
          <a:lstStyle/>
          <a:p>
            <a:r>
              <a:rPr lang="en-US" dirty="0"/>
              <a:t>A compelling style of programming is to use a programming language not to develop a solution to a problem, but rather to build a language specifically tailored to solving a family of problems for which the problem at hand is an instance.</a:t>
            </a:r>
          </a:p>
          <a:p>
            <a:r>
              <a:rPr lang="en-US" dirty="0"/>
              <a:t>The programmer subsequently uses this language to write a program to solve the problem of interest.</a:t>
            </a:r>
          </a:p>
          <a:p>
            <a:pPr lvl="1"/>
            <a:r>
              <a:rPr lang="en-US" dirty="0"/>
              <a:t>FORTH, Lua are prime examples: In both cases, the core language is small ( &lt; 25 commands), but can be used to extend the language as desired </a:t>
            </a:r>
          </a:p>
          <a:p>
            <a:pPr lvl="1"/>
            <a:r>
              <a:rPr lang="en-US" dirty="0"/>
              <a:t>Racket is the successor to Scheme, and has added features specifically for defining DSLs</a:t>
            </a:r>
          </a:p>
          <a:p>
            <a:r>
              <a:rPr lang="en-US" dirty="0"/>
              <a:t>This process is called </a:t>
            </a:r>
            <a:r>
              <a:rPr lang="en-US" i="1" dirty="0"/>
              <a:t>bottom-up programming </a:t>
            </a:r>
            <a:r>
              <a:rPr lang="en-US" dirty="0"/>
              <a:t>and the resulting language is typically either an </a:t>
            </a:r>
            <a:r>
              <a:rPr lang="en-US" i="1" dirty="0"/>
              <a:t>embedded</a:t>
            </a:r>
            <a:r>
              <a:rPr lang="en-US" dirty="0"/>
              <a:t> or a </a:t>
            </a:r>
            <a:r>
              <a:rPr lang="en-US" i="1" dirty="0"/>
              <a:t>domain-specific language</a:t>
            </a:r>
            <a:r>
              <a:rPr lang="en-US" dirty="0"/>
              <a:t>.</a:t>
            </a:r>
          </a:p>
          <a:p>
            <a:pPr lvl="1"/>
            <a:r>
              <a:rPr lang="en-US" dirty="0"/>
              <a:t>Domain-specific languages (DSLs) typically don’t worry about being useful general-purpose languages; rather, they focus on doing one narrow thing particularly well. </a:t>
            </a:r>
          </a:p>
          <a:p>
            <a:pPr lvl="1"/>
            <a:r>
              <a:rPr lang="en-US" dirty="0"/>
              <a:t>Web pages: HTML/CSS. Document markup: LaTeX, PostScript. Docker or Jenkins scripting languages. </a:t>
            </a:r>
          </a:p>
        </p:txBody>
      </p:sp>
    </p:spTree>
    <p:extLst>
      <p:ext uri="{BB962C8B-B14F-4D97-AF65-F5344CB8AC3E}">
        <p14:creationId xmlns:p14="http://schemas.microsoft.com/office/powerpoint/2010/main" val="351809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3F3B-BBEB-6846-A849-A634B622FDB0}"/>
              </a:ext>
            </a:extLst>
          </p:cNvPr>
          <p:cNvSpPr>
            <a:spLocks noGrp="1"/>
          </p:cNvSpPr>
          <p:nvPr>
            <p:ph type="title"/>
          </p:nvPr>
        </p:nvSpPr>
        <p:spPr/>
        <p:txBody>
          <a:bodyPr/>
          <a:lstStyle/>
          <a:p>
            <a:r>
              <a:rPr lang="en-US" dirty="0"/>
              <a:t>1.4.7 Language Evaluation Criteria</a:t>
            </a:r>
          </a:p>
        </p:txBody>
      </p:sp>
      <p:sp>
        <p:nvSpPr>
          <p:cNvPr id="3" name="Content Placeholder 2">
            <a:extLst>
              <a:ext uri="{FF2B5EF4-FFF2-40B4-BE49-F238E27FC236}">
                <a16:creationId xmlns:a16="http://schemas.microsoft.com/office/drawing/2014/main" id="{02E5091D-697B-4846-ABA3-C5F4DAA5EC4A}"/>
              </a:ext>
            </a:extLst>
          </p:cNvPr>
          <p:cNvSpPr>
            <a:spLocks noGrp="1"/>
          </p:cNvSpPr>
          <p:nvPr>
            <p:ph idx="1"/>
          </p:nvPr>
        </p:nvSpPr>
        <p:spPr/>
        <p:txBody>
          <a:bodyPr>
            <a:normAutofit fontScale="70000" lnSpcReduction="20000"/>
          </a:bodyPr>
          <a:lstStyle/>
          <a:p>
            <a:r>
              <a:rPr lang="en-US" dirty="0"/>
              <a:t>Concepts of languages provide the basis from which to foster comparative analysis.</a:t>
            </a:r>
          </a:p>
          <a:p>
            <a:r>
              <a:rPr lang="en-US" dirty="0"/>
              <a:t>Languages differ on the implementation options each employs for these concepts.</a:t>
            </a:r>
          </a:p>
          <a:p>
            <a:pPr lvl="1"/>
            <a:r>
              <a:rPr lang="en-US" dirty="0"/>
              <a:t>e.g., Python is a dynamically typed language and Go is a statically typed language.</a:t>
            </a:r>
          </a:p>
          <a:p>
            <a:pPr lvl="1"/>
            <a:r>
              <a:rPr lang="en-US" dirty="0"/>
              <a:t>See Figure 1.2</a:t>
            </a:r>
          </a:p>
          <a:p>
            <a:r>
              <a:rPr lang="en-US" dirty="0"/>
              <a:t>The construction of an interpreter for a computer language operationalizes (or instantiates) the design options or semantics for the pertinent concepts. (</a:t>
            </a:r>
            <a:r>
              <a:rPr lang="en-US" i="1" dirty="0"/>
              <a:t>Operational semantics </a:t>
            </a:r>
            <a:r>
              <a:rPr lang="en-US" dirty="0"/>
              <a:t>supplies the meaning of a computer program through its implementation.)</a:t>
            </a:r>
          </a:p>
          <a:p>
            <a:r>
              <a:rPr lang="en-US" dirty="0"/>
              <a:t>One objective of this text is to provide the framework in which to study, compare, and select from the available programming languages.</a:t>
            </a:r>
            <a:endParaRPr lang="en-US" i="1" dirty="0"/>
          </a:p>
          <a:p>
            <a:r>
              <a:rPr lang="en-US" i="1" dirty="0"/>
              <a:t>Non-functional requirements</a:t>
            </a:r>
            <a:r>
              <a:rPr lang="en-US" dirty="0"/>
              <a:t>—on which to evaluate languages; traditionally, these criteria include:</a:t>
            </a:r>
          </a:p>
          <a:p>
            <a:pPr lvl="1"/>
            <a:r>
              <a:rPr lang="en-US" dirty="0"/>
              <a:t>readability,</a:t>
            </a:r>
          </a:p>
          <a:p>
            <a:pPr lvl="1"/>
            <a:r>
              <a:rPr lang="en-US" dirty="0"/>
              <a:t>writability,</a:t>
            </a:r>
          </a:p>
          <a:p>
            <a:pPr lvl="1"/>
            <a:r>
              <a:rPr lang="en-US" dirty="0"/>
              <a:t>reliability (i.e., safety), and</a:t>
            </a:r>
          </a:p>
          <a:p>
            <a:pPr lvl="1"/>
            <a:r>
              <a:rPr lang="en-US" dirty="0"/>
              <a:t>cost </a:t>
            </a:r>
            <a:r>
              <a:rPr lang="en-US" dirty="0">
                <a:solidFill>
                  <a:srgbClr val="000000"/>
                </a:solidFill>
              </a:rPr>
              <a:t>(of execution or development or both?)</a:t>
            </a:r>
          </a:p>
          <a:p>
            <a:pPr>
              <a:buClr>
                <a:srgbClr val="000000"/>
              </a:buClr>
            </a:pPr>
            <a:r>
              <a:rPr lang="en-US" dirty="0"/>
              <a:t>How are readability and writability related?</a:t>
            </a:r>
          </a:p>
          <a:p>
            <a:pPr>
              <a:buClr>
                <a:srgbClr val="000000"/>
              </a:buClr>
            </a:pPr>
            <a:r>
              <a:rPr lang="en-US" dirty="0"/>
              <a:t>Others?</a:t>
            </a:r>
          </a:p>
          <a:p>
            <a:pPr lvl="1"/>
            <a:endParaRPr lang="en-US" dirty="0">
              <a:solidFill>
                <a:srgbClr val="000000"/>
              </a:solidFill>
            </a:endParaRPr>
          </a:p>
          <a:p>
            <a:pPr lvl="1"/>
            <a:endParaRPr lang="en-US" dirty="0"/>
          </a:p>
          <a:p>
            <a:endParaRPr lang="en-US" dirty="0"/>
          </a:p>
        </p:txBody>
      </p:sp>
    </p:spTree>
    <p:extLst>
      <p:ext uri="{BB962C8B-B14F-4D97-AF65-F5344CB8AC3E}">
        <p14:creationId xmlns:p14="http://schemas.microsoft.com/office/powerpoint/2010/main" val="70620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3F3B-BBEB-6846-A849-A634B622FDB0}"/>
              </a:ext>
            </a:extLst>
          </p:cNvPr>
          <p:cNvSpPr>
            <a:spLocks noGrp="1"/>
          </p:cNvSpPr>
          <p:nvPr>
            <p:ph type="title"/>
          </p:nvPr>
        </p:nvSpPr>
        <p:spPr/>
        <p:txBody>
          <a:bodyPr/>
          <a:lstStyle/>
          <a:p>
            <a:r>
              <a:rPr lang="en-US" dirty="0"/>
              <a:t>1.4.7 Language Evaluation Criteria – Full List</a:t>
            </a:r>
          </a:p>
        </p:txBody>
      </p:sp>
      <p:sp>
        <p:nvSpPr>
          <p:cNvPr id="3" name="Content Placeholder 2">
            <a:extLst>
              <a:ext uri="{FF2B5EF4-FFF2-40B4-BE49-F238E27FC236}">
                <a16:creationId xmlns:a16="http://schemas.microsoft.com/office/drawing/2014/main" id="{02E5091D-697B-4846-ABA3-C5F4DAA5EC4A}"/>
              </a:ext>
            </a:extLst>
          </p:cNvPr>
          <p:cNvSpPr>
            <a:spLocks noGrp="1"/>
          </p:cNvSpPr>
          <p:nvPr>
            <p:ph idx="1"/>
          </p:nvPr>
        </p:nvSpPr>
        <p:spPr/>
        <p:txBody>
          <a:bodyPr>
            <a:normAutofit fontScale="92500" lnSpcReduction="10000"/>
          </a:bodyPr>
          <a:lstStyle/>
          <a:p>
            <a:r>
              <a:rPr lang="en-US" dirty="0"/>
              <a:t>Readability – Can a non-expert in the language read the source code &amp; understand what it’s doing? </a:t>
            </a:r>
          </a:p>
          <a:p>
            <a:r>
              <a:rPr lang="en-US" dirty="0" err="1"/>
              <a:t>Writeability</a:t>
            </a:r>
            <a:r>
              <a:rPr lang="en-US" dirty="0"/>
              <a:t> – How easy is it to produce a unit (line, block, subroutine) of code? How ‘finicky’ is the language? How elaborate are the syntactical requirements? </a:t>
            </a:r>
          </a:p>
          <a:p>
            <a:r>
              <a:rPr lang="en-US" dirty="0"/>
              <a:t>Reliability – If something goes wrong in the program, do we have a way of detecting it? Of recovering from it? Of avoiding having things go wrong in the first place? </a:t>
            </a:r>
          </a:p>
          <a:p>
            <a:r>
              <a:rPr lang="en-US" dirty="0"/>
              <a:t>Maintainability – Can the code be modified, bug-fixes applied, refactoring carried out, relatively easily? Or is rewriting from the beginning the only real option? </a:t>
            </a:r>
          </a:p>
          <a:p>
            <a:r>
              <a:rPr lang="en-US" dirty="0"/>
              <a:t>Expressivity – How easy is it to carry out a task, to “say what we mean” in code? </a:t>
            </a:r>
          </a:p>
          <a:p>
            <a:r>
              <a:rPr lang="en-US" dirty="0"/>
              <a:t>Efficiency – How quickly does the interpreted or compiled code do what it’s supposed to do? Is memory used and managed effectively? How much overhead is added by the interpretation / compilation process?</a:t>
            </a:r>
          </a:p>
          <a:p>
            <a:endParaRPr lang="en-US" dirty="0">
              <a:solidFill>
                <a:srgbClr val="000000"/>
              </a:solidFill>
            </a:endParaRPr>
          </a:p>
          <a:p>
            <a:pPr lvl="1"/>
            <a:endParaRPr lang="en-US" dirty="0"/>
          </a:p>
          <a:p>
            <a:endParaRPr lang="en-US" dirty="0"/>
          </a:p>
        </p:txBody>
      </p:sp>
    </p:spTree>
    <p:extLst>
      <p:ext uri="{BB962C8B-B14F-4D97-AF65-F5344CB8AC3E}">
        <p14:creationId xmlns:p14="http://schemas.microsoft.com/office/powerpoint/2010/main" val="386448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3F3B-BBEB-6846-A849-A634B622FDB0}"/>
              </a:ext>
            </a:extLst>
          </p:cNvPr>
          <p:cNvSpPr>
            <a:spLocks noGrp="1"/>
          </p:cNvSpPr>
          <p:nvPr>
            <p:ph type="title"/>
          </p:nvPr>
        </p:nvSpPr>
        <p:spPr/>
        <p:txBody>
          <a:bodyPr/>
          <a:lstStyle/>
          <a:p>
            <a:r>
              <a:rPr lang="en-US" dirty="0"/>
              <a:t>1.4.7 Language Evaluation Criteria – Full List</a:t>
            </a:r>
          </a:p>
        </p:txBody>
      </p:sp>
      <p:sp>
        <p:nvSpPr>
          <p:cNvPr id="3" name="Content Placeholder 2">
            <a:extLst>
              <a:ext uri="{FF2B5EF4-FFF2-40B4-BE49-F238E27FC236}">
                <a16:creationId xmlns:a16="http://schemas.microsoft.com/office/drawing/2014/main" id="{02E5091D-697B-4846-ABA3-C5F4DAA5EC4A}"/>
              </a:ext>
            </a:extLst>
          </p:cNvPr>
          <p:cNvSpPr>
            <a:spLocks noGrp="1"/>
          </p:cNvSpPr>
          <p:nvPr>
            <p:ph idx="1"/>
          </p:nvPr>
        </p:nvSpPr>
        <p:spPr/>
        <p:txBody>
          <a:bodyPr>
            <a:normAutofit fontScale="92500" lnSpcReduction="10000"/>
          </a:bodyPr>
          <a:lstStyle/>
          <a:p>
            <a:r>
              <a:rPr lang="en-US" dirty="0"/>
              <a:t>Support for abstraction – Can we work at higher levels of abstraction easily? Can we go from talking about properties of one entity, to talking about all entities of that type? </a:t>
            </a:r>
          </a:p>
          <a:p>
            <a:r>
              <a:rPr lang="en-US" dirty="0"/>
              <a:t>Orthogonality – How do the components of the language go together? Can we arrange them in any order and still have a meaningful program, and do all components mean the same thing?  The more “this can only appear after that” rules there are, the less orthogonal a language is </a:t>
            </a:r>
          </a:p>
          <a:p>
            <a:r>
              <a:rPr lang="en-US" dirty="0"/>
              <a:t>Ease of learning – Can a language be learned reasonably quickly? </a:t>
            </a:r>
          </a:p>
          <a:p>
            <a:r>
              <a:rPr lang="en-US" dirty="0"/>
              <a:t>Cost – Are compilers and tools expensive, or are there reasonably priced or open-source options? </a:t>
            </a:r>
          </a:p>
          <a:p>
            <a:r>
              <a:rPr lang="en-US" dirty="0"/>
              <a:t>Standardization – Are there dozens of slightly-different versions for different platforms, or one standard version that everyone uses? </a:t>
            </a:r>
          </a:p>
          <a:p>
            <a:r>
              <a:rPr lang="en-US" dirty="0"/>
              <a:t>Development tools – Are there good debuggers, testing frameworks, profilers, etc., available at reasonable cost and ease of use? </a:t>
            </a:r>
          </a:p>
          <a:p>
            <a:endParaRPr lang="en-US" dirty="0">
              <a:solidFill>
                <a:srgbClr val="000000"/>
              </a:solidFill>
            </a:endParaRPr>
          </a:p>
          <a:p>
            <a:pPr lvl="1"/>
            <a:endParaRPr lang="en-US" dirty="0"/>
          </a:p>
          <a:p>
            <a:endParaRPr lang="en-US" dirty="0"/>
          </a:p>
        </p:txBody>
      </p:sp>
    </p:spTree>
    <p:extLst>
      <p:ext uri="{BB962C8B-B14F-4D97-AF65-F5344CB8AC3E}">
        <p14:creationId xmlns:p14="http://schemas.microsoft.com/office/powerpoint/2010/main" val="558737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413BFC-C01A-5146-910F-E391FB4DEA11}"/>
              </a:ext>
            </a:extLst>
          </p:cNvPr>
          <p:cNvSpPr>
            <a:spLocks noGrp="1"/>
          </p:cNvSpPr>
          <p:nvPr>
            <p:ph type="title"/>
          </p:nvPr>
        </p:nvSpPr>
        <p:spPr/>
        <p:txBody>
          <a:bodyPr/>
          <a:lstStyle/>
          <a:p>
            <a:r>
              <a:rPr lang="en-US" dirty="0"/>
              <a:t>Languages Involve a Core Set of Universal Concepts</a:t>
            </a:r>
          </a:p>
        </p:txBody>
      </p:sp>
      <p:sp>
        <p:nvSpPr>
          <p:cNvPr id="8" name="TextBox 7">
            <a:extLst>
              <a:ext uri="{FF2B5EF4-FFF2-40B4-BE49-F238E27FC236}">
                <a16:creationId xmlns:a16="http://schemas.microsoft.com/office/drawing/2014/main" id="{BA308E58-332C-4346-A62D-B90C21449335}"/>
              </a:ext>
            </a:extLst>
          </p:cNvPr>
          <p:cNvSpPr txBox="1"/>
          <p:nvPr/>
        </p:nvSpPr>
        <p:spPr>
          <a:xfrm>
            <a:off x="250583" y="1176976"/>
            <a:ext cx="3356043" cy="1477328"/>
          </a:xfrm>
          <a:prstGeom prst="rect">
            <a:avLst/>
          </a:prstGeom>
          <a:noFill/>
        </p:spPr>
        <p:txBody>
          <a:bodyPr wrap="square" rtlCol="0">
            <a:spAutoFit/>
          </a:bodyPr>
          <a:lstStyle/>
          <a:p>
            <a:r>
              <a:rPr lang="en-US" dirty="0"/>
              <a:t>Despite of their support for a variety programming styles, all computer languages involve a core set of universal concepts. </a:t>
            </a:r>
          </a:p>
          <a:p>
            <a:endParaRPr lang="en-US" dirty="0"/>
          </a:p>
        </p:txBody>
      </p:sp>
      <p:sp>
        <p:nvSpPr>
          <p:cNvPr id="10" name="TextBox 9">
            <a:extLst>
              <a:ext uri="{FF2B5EF4-FFF2-40B4-BE49-F238E27FC236}">
                <a16:creationId xmlns:a16="http://schemas.microsoft.com/office/drawing/2014/main" id="{610EC28A-7A4D-9046-B41E-11781C12B8A1}"/>
              </a:ext>
            </a:extLst>
          </p:cNvPr>
          <p:cNvSpPr txBox="1"/>
          <p:nvPr/>
        </p:nvSpPr>
        <p:spPr>
          <a:xfrm>
            <a:off x="6606540" y="2811780"/>
            <a:ext cx="3794760" cy="584775"/>
          </a:xfrm>
          <a:prstGeom prst="rect">
            <a:avLst/>
          </a:prstGeom>
          <a:noFill/>
        </p:spPr>
        <p:txBody>
          <a:bodyPr wrap="square" rtlCol="0">
            <a:spAutoFit/>
          </a:bodyPr>
          <a:lstStyle/>
          <a:p>
            <a:r>
              <a:rPr lang="en-US" sz="3200" dirty="0">
                <a:solidFill>
                  <a:srgbClr val="FF0000"/>
                </a:solidFill>
              </a:rPr>
              <a:t>&lt;Insert Figure 1.2&gt;</a:t>
            </a:r>
          </a:p>
        </p:txBody>
      </p:sp>
      <p:pic>
        <p:nvPicPr>
          <p:cNvPr id="11" name="Picture 2" descr="There are various languages for different programming styles. The languages fall under an umbrella of universal concepts, which are operationalized by interpreters. The universal concepts are bindings, syntax, semantics, scope, parameter passing, types, and control. The styles of programming are logic or declarative, object-oriented, concurrent, functional, web, scripting, imperative, concatenative, scientific, mathematical, and dataflow. The languages are R, MATLAB, Haskell, Swift, Erlang, Elixir, C sharp, Go, Lua, S Q L, C, Kotlin, M L, JavaScript, Factor, Ruby, Clojure, TypeScript, BASIC, Scheme, Java, Eiffel, C plus plus, Python, Perl, Julia, Mercury, Fortran, Common Lisp, Smalltalk, Scala, Dylan, Rust, and Prolog. Haskell, Smalltalk, Mercury, and Dylan have asterisk.&#10;" title="An illustration of different languages based on styles of programming and universal conce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895" y="2149857"/>
            <a:ext cx="4501927" cy="3525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87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B3944-E94C-0E4B-9DFE-0B055693C53D}"/>
              </a:ext>
            </a:extLst>
          </p:cNvPr>
          <p:cNvSpPr>
            <a:spLocks noGrp="1"/>
          </p:cNvSpPr>
          <p:nvPr>
            <p:ph type="title"/>
          </p:nvPr>
        </p:nvSpPr>
        <p:spPr/>
        <p:txBody>
          <a:bodyPr/>
          <a:lstStyle/>
          <a:p>
            <a:r>
              <a:rPr lang="en-US" dirty="0"/>
              <a:t>1.4.8 Thought Process for Problem Solving </a:t>
            </a:r>
            <a:r>
              <a:rPr lang="en-US" sz="2000" dirty="0"/>
              <a:t>(1 of 2)</a:t>
            </a:r>
          </a:p>
        </p:txBody>
      </p:sp>
      <p:sp>
        <p:nvSpPr>
          <p:cNvPr id="3" name="Content Placeholder 2">
            <a:extLst>
              <a:ext uri="{FF2B5EF4-FFF2-40B4-BE49-F238E27FC236}">
                <a16:creationId xmlns:a16="http://schemas.microsoft.com/office/drawing/2014/main" id="{B07F75D3-B813-8848-8FEF-AC2B6A8D2894}"/>
              </a:ext>
            </a:extLst>
          </p:cNvPr>
          <p:cNvSpPr>
            <a:spLocks noGrp="1"/>
          </p:cNvSpPr>
          <p:nvPr>
            <p:ph idx="1"/>
          </p:nvPr>
        </p:nvSpPr>
        <p:spPr/>
        <p:txBody>
          <a:bodyPr>
            <a:normAutofit/>
          </a:bodyPr>
          <a:lstStyle/>
          <a:p>
            <a:r>
              <a:rPr lang="en-US" dirty="0"/>
              <a:t>While most languages now support multiple styles of programming, use of the styles themselves involves a shift in one’s problem-solving thought process.</a:t>
            </a:r>
          </a:p>
          <a:p>
            <a:r>
              <a:rPr lang="en-US" dirty="0"/>
              <a:t>An advantageous outcome of learning to solve problems using an unfamiliar style of programming (e.g., functional, declarative) is that it involves a fundamental shift in one’s thought process toward problem decomposition and solving.</a:t>
            </a:r>
          </a:p>
          <a:p>
            <a:r>
              <a:rPr lang="en-US" dirty="0"/>
              <a:t>“A programming language that doesn’t affect the way you think about programming isn’t worth learning.”  -- Alan Perlis, founding faculty member of Carnegie Institute of Technology (now CMU), first Turing Award winner. </a:t>
            </a:r>
          </a:p>
          <a:p>
            <a:endParaRPr lang="en-US" dirty="0"/>
          </a:p>
        </p:txBody>
      </p:sp>
    </p:spTree>
    <p:extLst>
      <p:ext uri="{BB962C8B-B14F-4D97-AF65-F5344CB8AC3E}">
        <p14:creationId xmlns:p14="http://schemas.microsoft.com/office/powerpoint/2010/main" val="41329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B3944-E94C-0E4B-9DFE-0B055693C53D}"/>
              </a:ext>
            </a:extLst>
          </p:cNvPr>
          <p:cNvSpPr>
            <a:spLocks noGrp="1"/>
          </p:cNvSpPr>
          <p:nvPr>
            <p:ph type="title"/>
          </p:nvPr>
        </p:nvSpPr>
        <p:spPr/>
        <p:txBody>
          <a:bodyPr/>
          <a:lstStyle/>
          <a:p>
            <a:r>
              <a:rPr lang="en-US" dirty="0"/>
              <a:t>1.4.8 Thought Process for Problem Solving </a:t>
            </a:r>
            <a:r>
              <a:rPr lang="en-US" sz="2000" dirty="0"/>
              <a:t>(2 of 2)</a:t>
            </a:r>
          </a:p>
        </p:txBody>
      </p:sp>
      <p:sp>
        <p:nvSpPr>
          <p:cNvPr id="3" name="Content Placeholder 2">
            <a:extLst>
              <a:ext uri="{FF2B5EF4-FFF2-40B4-BE49-F238E27FC236}">
                <a16:creationId xmlns:a16="http://schemas.microsoft.com/office/drawing/2014/main" id="{B07F75D3-B813-8848-8FEF-AC2B6A8D2894}"/>
              </a:ext>
            </a:extLst>
          </p:cNvPr>
          <p:cNvSpPr>
            <a:spLocks noGrp="1"/>
          </p:cNvSpPr>
          <p:nvPr>
            <p:ph idx="1"/>
          </p:nvPr>
        </p:nvSpPr>
        <p:spPr/>
        <p:txBody>
          <a:bodyPr>
            <a:normAutofit/>
          </a:bodyPr>
          <a:lstStyle/>
          <a:p>
            <a:r>
              <a:rPr lang="en-US" dirty="0"/>
              <a:t>Indeed, a covert goal of this text or side effect of this course of study is to broaden the reader’s understanding of computation by developing additional avenues through which to both experience and describe/effect computation in a computer program (Figure 1.3).</a:t>
            </a:r>
          </a:p>
          <a:p>
            <a:r>
              <a:rPr lang="en-US" dirty="0"/>
              <a:t>Similarly, an understanding of both Lisp and the linguistic ideas central to it—and, more generally, the concepts of languages—will help you more easily learn new programming languages and make you a better programmer in your language of choice.</a:t>
            </a:r>
          </a:p>
          <a:p>
            <a:endParaRPr lang="en-US" dirty="0"/>
          </a:p>
        </p:txBody>
      </p:sp>
    </p:spTree>
    <p:extLst>
      <p:ext uri="{BB962C8B-B14F-4D97-AF65-F5344CB8AC3E}">
        <p14:creationId xmlns:p14="http://schemas.microsoft.com/office/powerpoint/2010/main" val="385238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8860E7-5B53-AE47-B7C3-48BF0AF67925}"/>
              </a:ext>
            </a:extLst>
          </p:cNvPr>
          <p:cNvSpPr>
            <a:spLocks noGrp="1"/>
          </p:cNvSpPr>
          <p:nvPr>
            <p:ph type="title"/>
          </p:nvPr>
        </p:nvSpPr>
        <p:spPr/>
        <p:txBody>
          <a:bodyPr/>
          <a:lstStyle/>
          <a:p>
            <a:r>
              <a:rPr lang="en-US" dirty="0"/>
              <a:t>Programming Languages Are Conduits into Computation</a:t>
            </a:r>
          </a:p>
        </p:txBody>
      </p:sp>
      <p:sp>
        <p:nvSpPr>
          <p:cNvPr id="12" name="TextBox 11">
            <a:extLst>
              <a:ext uri="{FF2B5EF4-FFF2-40B4-BE49-F238E27FC236}">
                <a16:creationId xmlns:a16="http://schemas.microsoft.com/office/drawing/2014/main" id="{AD30E319-0483-014D-99D1-0F3E9360C4C5}"/>
              </a:ext>
            </a:extLst>
          </p:cNvPr>
          <p:cNvSpPr txBox="1"/>
          <p:nvPr/>
        </p:nvSpPr>
        <p:spPr>
          <a:xfrm>
            <a:off x="305052" y="2170083"/>
            <a:ext cx="2324912" cy="2523768"/>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Programming languages and the styles of programming</a:t>
            </a:r>
          </a:p>
          <a:p>
            <a:r>
              <a:rPr lang="en-US" sz="2200" dirty="0">
                <a:latin typeface="Arial" panose="020B0604020202020204" pitchFamily="34" charset="0"/>
                <a:cs typeface="Arial" panose="020B0604020202020204" pitchFamily="34" charset="0"/>
              </a:rPr>
              <a:t>therein are conduits into computation</a:t>
            </a:r>
            <a:r>
              <a:rPr lang="en-US" sz="2600" dirty="0">
                <a:latin typeface="Arial" panose="020B0604020202020204" pitchFamily="34" charset="0"/>
                <a:cs typeface="Arial" panose="020B0604020202020204" pitchFamily="34" charset="0"/>
              </a:rPr>
              <a:t>.</a:t>
            </a:r>
          </a:p>
        </p:txBody>
      </p:sp>
      <p:pic>
        <p:nvPicPr>
          <p:cNvPr id="16" name="Picture 2" descr="Four styles of programming protrude from a vertical bar: Imperative extending upward and to the left, object-oriented and functional extending to the left, and logic or declarative extending downward and to the right. Computation is to the right of the programming styles. Two lines originate from a point to the left of the programming styles and extend upward to the right and downward to the right. A dashed line extends from the origin point of the lines. A curved arrow extends from the dashed line to the line extending downward, is labeled, a goal of this text, and includes functional and logical or declarative.&#10;" title="An illustration of the programming languages and the styles of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661" y="1520173"/>
            <a:ext cx="4773027" cy="2901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95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5932-14FA-DD46-B9F6-30A8D500AC3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9982B9D-C81B-A742-A4B3-75FB091FC8A4}"/>
              </a:ext>
            </a:extLst>
          </p:cNvPr>
          <p:cNvSpPr>
            <a:spLocks noGrp="1"/>
          </p:cNvSpPr>
          <p:nvPr>
            <p:ph idx="1"/>
          </p:nvPr>
        </p:nvSpPr>
        <p:spPr/>
        <p:txBody>
          <a:bodyPr>
            <a:normAutofit/>
          </a:bodyPr>
          <a:lstStyle/>
          <a:p>
            <a:r>
              <a:rPr lang="en-US" dirty="0"/>
              <a:t>1.1 Text Objectives</a:t>
            </a:r>
          </a:p>
          <a:p>
            <a:r>
              <a:rPr lang="en-US" dirty="0"/>
              <a:t>1.2 Chapter Objectives</a:t>
            </a:r>
          </a:p>
          <a:p>
            <a:r>
              <a:rPr lang="en-US" dirty="0"/>
              <a:t>1.3 The World of Programming Languages</a:t>
            </a:r>
          </a:p>
          <a:p>
            <a:r>
              <a:rPr lang="en-US" dirty="0"/>
              <a:t>1.4 Styles of Programming</a:t>
            </a:r>
          </a:p>
          <a:p>
            <a:r>
              <a:rPr lang="en-US" b="1" dirty="0"/>
              <a:t>1.5 Factors Influencing Language Development</a:t>
            </a:r>
          </a:p>
          <a:p>
            <a:r>
              <a:rPr lang="en-US" dirty="0"/>
              <a:t>1.6 Recurring Themes in the Study of Languages</a:t>
            </a:r>
          </a:p>
          <a:p>
            <a:r>
              <a:rPr lang="en-US" dirty="0"/>
              <a:t>1.7 What You Will Learn</a:t>
            </a:r>
          </a:p>
          <a:p>
            <a:r>
              <a:rPr lang="en-US" dirty="0"/>
              <a:t>1.8 Learning Outcomes</a:t>
            </a:r>
          </a:p>
          <a:p>
            <a:r>
              <a:rPr lang="en-US" dirty="0"/>
              <a:t>1.9 Thematic Takeaways</a:t>
            </a:r>
          </a:p>
          <a:p>
            <a:endParaRPr lang="en-US" dirty="0"/>
          </a:p>
          <a:p>
            <a:endParaRPr lang="en-US" dirty="0"/>
          </a:p>
        </p:txBody>
      </p:sp>
    </p:spTree>
    <p:extLst>
      <p:ext uri="{BB962C8B-B14F-4D97-AF65-F5344CB8AC3E}">
        <p14:creationId xmlns:p14="http://schemas.microsoft.com/office/powerpoint/2010/main" val="103996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 name="Title 2">
            <a:extLst>
              <a:ext uri="{FF2B5EF4-FFF2-40B4-BE49-F238E27FC236}">
                <a16:creationId xmlns:a16="http://schemas.microsoft.com/office/drawing/2014/main" id="{BC50E3DB-798D-4BF4-93EF-6779A3FA49EF}"/>
              </a:ext>
            </a:extLst>
          </p:cNvPr>
          <p:cNvSpPr>
            <a:spLocks noGrp="1"/>
          </p:cNvSpPr>
          <p:nvPr>
            <p:ph type="title"/>
          </p:nvPr>
        </p:nvSpPr>
        <p:spPr/>
        <p:txBody>
          <a:bodyPr/>
          <a:lstStyle/>
          <a:p>
            <a:r>
              <a:rPr lang="en-US" sz="3200" dirty="0"/>
              <a:t>1.5 Factors Influencing Language Development</a:t>
            </a:r>
            <a:endParaRPr lang="en-US" dirty="0"/>
          </a:p>
        </p:txBody>
      </p:sp>
      <p:sp>
        <p:nvSpPr>
          <p:cNvPr id="341" name="Google Shape;341;p54"/>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a:buClr>
                <a:srgbClr val="000000"/>
              </a:buClr>
            </a:pPr>
            <a:r>
              <a:rPr lang="en" dirty="0"/>
              <a:t>Why did programming languages evolve as they did?</a:t>
            </a:r>
          </a:p>
          <a:p>
            <a:r>
              <a:rPr lang="en-US" dirty="0"/>
              <a:t>Surprisingly enough, programming languages did not historically evolve based on the abilities of programmers (Weinberg 1988).</a:t>
            </a:r>
          </a:p>
          <a:p>
            <a:r>
              <a:rPr lang="en-US" dirty="0"/>
              <a:t>Historically, computer architecture influenced programming language design and implementation.</a:t>
            </a:r>
          </a:p>
          <a:p>
            <a:r>
              <a:rPr lang="en-US" dirty="0"/>
              <a:t>Use of the </a:t>
            </a:r>
            <a:r>
              <a:rPr lang="en-US" i="1" dirty="0"/>
              <a:t>von Neumann architecture </a:t>
            </a:r>
            <a:r>
              <a:rPr lang="en-US" dirty="0"/>
              <a:t>inspired the design of many early programming languages that dovetailed with that model.</a:t>
            </a:r>
            <a:endParaRPr dirty="0"/>
          </a:p>
        </p:txBody>
      </p:sp>
    </p:spTree>
    <p:extLst>
      <p:ext uri="{BB962C8B-B14F-4D97-AF65-F5344CB8AC3E}">
        <p14:creationId xmlns:p14="http://schemas.microsoft.com/office/powerpoint/2010/main" val="703654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55A2-87D2-6E47-9005-F99A51180BFC}"/>
              </a:ext>
            </a:extLst>
          </p:cNvPr>
          <p:cNvSpPr>
            <a:spLocks noGrp="1"/>
          </p:cNvSpPr>
          <p:nvPr>
            <p:ph type="title"/>
          </p:nvPr>
        </p:nvSpPr>
        <p:spPr/>
        <p:txBody>
          <a:bodyPr/>
          <a:lstStyle/>
          <a:p>
            <a:r>
              <a:rPr lang="en-US" dirty="0"/>
              <a:t>1.1 Text Objectives</a:t>
            </a:r>
          </a:p>
        </p:txBody>
      </p:sp>
      <p:sp>
        <p:nvSpPr>
          <p:cNvPr id="3" name="Content Placeholder 2">
            <a:extLst>
              <a:ext uri="{FF2B5EF4-FFF2-40B4-BE49-F238E27FC236}">
                <a16:creationId xmlns:a16="http://schemas.microsoft.com/office/drawing/2014/main" id="{E3DAD693-DD6F-B048-B791-487CAB5CD020}"/>
              </a:ext>
            </a:extLst>
          </p:cNvPr>
          <p:cNvSpPr>
            <a:spLocks noGrp="1"/>
          </p:cNvSpPr>
          <p:nvPr>
            <p:ph idx="1"/>
          </p:nvPr>
        </p:nvSpPr>
        <p:spPr/>
        <p:txBody>
          <a:bodyPr>
            <a:normAutofit/>
          </a:bodyPr>
          <a:lstStyle/>
          <a:p>
            <a:r>
              <a:rPr lang="en-US" dirty="0"/>
              <a:t>Establish an understanding of fundamental and universal language concepts and design/implementation options for them;</a:t>
            </a:r>
          </a:p>
          <a:p>
            <a:r>
              <a:rPr lang="en-US" dirty="0"/>
              <a:t>Establish an improved ability to understand new programming languages and an improved background for selecting appropriate languages; and</a:t>
            </a:r>
          </a:p>
          <a:p>
            <a:r>
              <a:rPr lang="en-US" dirty="0"/>
              <a:t>Expose readers to alternate styles of programming and exotic ways of affecting computation so to establish</a:t>
            </a:r>
          </a:p>
          <a:p>
            <a:pPr lvl="1"/>
            <a:r>
              <a:rPr lang="en-US" dirty="0"/>
              <a:t>an increased capacity for describing computation in a program,</a:t>
            </a:r>
          </a:p>
          <a:p>
            <a:pPr lvl="1"/>
            <a:r>
              <a:rPr lang="en-US" dirty="0"/>
              <a:t>a richer toolbox of techniques from which to solve problems, and</a:t>
            </a:r>
          </a:p>
          <a:p>
            <a:pPr lvl="1"/>
            <a:r>
              <a:rPr lang="en-US" dirty="0"/>
              <a:t>a more holistic picture of computing.</a:t>
            </a:r>
          </a:p>
          <a:p>
            <a:endParaRPr lang="en-US" dirty="0"/>
          </a:p>
        </p:txBody>
      </p:sp>
    </p:spTree>
    <p:extLst>
      <p:ext uri="{BB962C8B-B14F-4D97-AF65-F5344CB8AC3E}">
        <p14:creationId xmlns:p14="http://schemas.microsoft.com/office/powerpoint/2010/main" val="246163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4" name="Title 3">
            <a:extLst>
              <a:ext uri="{FF2B5EF4-FFF2-40B4-BE49-F238E27FC236}">
                <a16:creationId xmlns:a16="http://schemas.microsoft.com/office/drawing/2014/main" id="{B2BB1E67-8F17-410B-AEA9-F6CB96BDD23D}"/>
              </a:ext>
            </a:extLst>
          </p:cNvPr>
          <p:cNvSpPr>
            <a:spLocks noGrp="1"/>
          </p:cNvSpPr>
          <p:nvPr>
            <p:ph type="title"/>
          </p:nvPr>
        </p:nvSpPr>
        <p:spPr/>
        <p:txBody>
          <a:bodyPr/>
          <a:lstStyle/>
          <a:p>
            <a:r>
              <a:rPr lang="en-US" sz="3200" dirty="0"/>
              <a:t>Static Vis-à-Vis Dynamic Languages</a:t>
            </a:r>
            <a:endParaRPr lang="en-US" dirty="0"/>
          </a:p>
        </p:txBody>
      </p:sp>
      <p:sp>
        <p:nvSpPr>
          <p:cNvPr id="341" name="Google Shape;341;p54"/>
          <p:cNvSpPr txBox="1">
            <a:spLocks noGrp="1"/>
          </p:cNvSpPr>
          <p:nvPr>
            <p:ph idx="1"/>
          </p:nvPr>
        </p:nvSpPr>
        <p:spPr>
          <a:prstGeom prst="rect">
            <a:avLst/>
          </a:prstGeom>
        </p:spPr>
        <p:txBody>
          <a:bodyPr spcFirstLastPara="1" vert="horz" wrap="square" lIns="121900" tIns="121900" rIns="121900" bIns="121900" rtlCol="0" anchor="t" anchorCtr="0">
            <a:noAutofit/>
          </a:bodyPr>
          <a:lstStyle/>
          <a:p>
            <a:r>
              <a:rPr lang="en-US" dirty="0"/>
              <a:t>On the one hand, the need to develop applications with ever-evolving requirements rapidly has attracted attention to the speed of development as a more prominent criterion in the design of programming languages and has continued to nourish the development of languages adopting more dynamic bindings (e.g., Python).</a:t>
            </a:r>
          </a:p>
          <a:p>
            <a:r>
              <a:rPr lang="en-US" dirty="0"/>
              <a:t>The more dynamic bindings a language supports, the fewer the number of commitments the programmer must make during program development.</a:t>
            </a:r>
          </a:p>
          <a:p>
            <a:r>
              <a:rPr lang="en-US" dirty="0"/>
              <a:t>There has been an incremental and ongoing shift toward support for more dynamic bindings in programming languages to enable the creation of malleable programs.</a:t>
            </a:r>
          </a:p>
          <a:p>
            <a:endParaRPr lang="en-US" dirty="0"/>
          </a:p>
          <a:p>
            <a:endParaRPr lang="en-US" dirty="0"/>
          </a:p>
          <a:p>
            <a:endParaRPr lang="en-US" dirty="0"/>
          </a:p>
          <a:p>
            <a:endParaRPr lang="en-US" dirty="0"/>
          </a:p>
          <a:p>
            <a:endParaRPr lang="en-US" dirty="0"/>
          </a:p>
          <a:p>
            <a:endParaRPr lang="en-US" dirty="0"/>
          </a:p>
          <a:p>
            <a:pPr>
              <a:buClr>
                <a:srgbClr val="000000"/>
              </a:buClr>
            </a:pPr>
            <a:endParaRPr dirty="0">
              <a:solidFill>
                <a:srgbClr val="000000"/>
              </a:solidFill>
            </a:endParaRPr>
          </a:p>
        </p:txBody>
      </p:sp>
      <p:sp>
        <p:nvSpPr>
          <p:cNvPr id="2" name="TextBox 1">
            <a:extLst>
              <a:ext uri="{FF2B5EF4-FFF2-40B4-BE49-F238E27FC236}">
                <a16:creationId xmlns:a16="http://schemas.microsoft.com/office/drawing/2014/main" id="{468A9A5A-2282-6840-8149-C78D5F7482A7}"/>
              </a:ext>
            </a:extLst>
          </p:cNvPr>
          <p:cNvSpPr txBox="1"/>
          <p:nvPr/>
        </p:nvSpPr>
        <p:spPr>
          <a:xfrm>
            <a:off x="925830" y="1270551"/>
            <a:ext cx="5172635" cy="369332"/>
          </a:xfrm>
          <a:prstGeom prst="rect">
            <a:avLst/>
          </a:prstGeom>
          <a:noFill/>
        </p:spPr>
        <p:txBody>
          <a:bodyPr wrap="square" rtlCol="0">
            <a:spAutoFit/>
          </a:bodyPr>
          <a:lstStyle/>
          <a:p>
            <a:r>
              <a:rPr lang="en-US" b="1" dirty="0"/>
              <a:t>Dynamic Languages</a:t>
            </a:r>
          </a:p>
        </p:txBody>
      </p:sp>
    </p:spTree>
    <p:extLst>
      <p:ext uri="{BB962C8B-B14F-4D97-AF65-F5344CB8AC3E}">
        <p14:creationId xmlns:p14="http://schemas.microsoft.com/office/powerpoint/2010/main" val="32857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4" name="Title 3">
            <a:extLst>
              <a:ext uri="{FF2B5EF4-FFF2-40B4-BE49-F238E27FC236}">
                <a16:creationId xmlns:a16="http://schemas.microsoft.com/office/drawing/2014/main" id="{5349A806-5907-40DE-986D-F22C0F17DA3D}"/>
              </a:ext>
            </a:extLst>
          </p:cNvPr>
          <p:cNvSpPr>
            <a:spLocks noGrp="1"/>
          </p:cNvSpPr>
          <p:nvPr>
            <p:ph type="title"/>
          </p:nvPr>
        </p:nvSpPr>
        <p:spPr/>
        <p:txBody>
          <a:bodyPr/>
          <a:lstStyle/>
          <a:p>
            <a:r>
              <a:rPr lang="en-US" sz="3200" dirty="0"/>
              <a:t>Static Vis-à-Vis Dynamic Languages</a:t>
            </a:r>
            <a:endParaRPr lang="en-US" dirty="0"/>
          </a:p>
        </p:txBody>
      </p:sp>
      <p:sp>
        <p:nvSpPr>
          <p:cNvPr id="341" name="Google Shape;341;p54"/>
          <p:cNvSpPr txBox="1">
            <a:spLocks noGrp="1"/>
          </p:cNvSpPr>
          <p:nvPr>
            <p:ph idx="1"/>
          </p:nvPr>
        </p:nvSpPr>
        <p:spPr>
          <a:prstGeom prst="rect">
            <a:avLst/>
          </a:prstGeom>
        </p:spPr>
        <p:txBody>
          <a:bodyPr spcFirstLastPara="1" vert="horz" wrap="square" lIns="121900" tIns="121900" rIns="121900" bIns="121900" rtlCol="0" anchor="t" anchorCtr="0">
            <a:noAutofit/>
          </a:bodyPr>
          <a:lstStyle/>
          <a:p>
            <a:r>
              <a:rPr lang="en-US" sz="2000" dirty="0"/>
              <a:t>On the other hand, static type systems support program evolution by automatically identifying the parts of a program affected by a change in a data structure, for example (Wright 2010).</a:t>
            </a:r>
          </a:p>
          <a:p>
            <a:r>
              <a:rPr lang="en-US" sz="2000" dirty="0"/>
              <a:t>Moreover, program safety and security are new applications of static bindings in languages (e.g., development of TypeScript as JavaScript with a safe type system).</a:t>
            </a:r>
          </a:p>
          <a:p>
            <a:r>
              <a:rPr lang="en-US" sz="2000" dirty="0"/>
              <a:t>Figure 1.4 depicts the (historical) development of contemporary languages with dynamic bindings and languages with static bindings—both supporting multiple styles of programming.</a:t>
            </a:r>
          </a:p>
          <a:p>
            <a:r>
              <a:rPr lang="en-US" sz="2000" dirty="0"/>
              <a:t>Languages reconciling the need for both safety and flexibility are also starting to emerge (e.g., Hack and Dart).</a:t>
            </a:r>
          </a:p>
          <a:p>
            <a:r>
              <a:rPr lang="en-US" sz="2000" dirty="0"/>
              <a:t>Figure 1.5 summarizes the factors influencing language design discussed here. </a:t>
            </a:r>
          </a:p>
          <a:p>
            <a:endParaRPr lang="en-US" sz="2000" dirty="0"/>
          </a:p>
          <a:p>
            <a:endParaRPr lang="en-US" sz="2000" dirty="0"/>
          </a:p>
          <a:p>
            <a:endParaRPr lang="en-US" sz="2000" dirty="0"/>
          </a:p>
          <a:p>
            <a:endParaRPr lang="en-US" sz="2000" dirty="0"/>
          </a:p>
          <a:p>
            <a:endParaRPr lang="en-US" sz="2000" dirty="0"/>
          </a:p>
          <a:p>
            <a:pPr>
              <a:buClr>
                <a:srgbClr val="000000"/>
              </a:buClr>
            </a:pPr>
            <a:endParaRPr sz="2000" dirty="0">
              <a:solidFill>
                <a:srgbClr val="000000"/>
              </a:solidFill>
            </a:endParaRPr>
          </a:p>
        </p:txBody>
      </p:sp>
      <p:sp>
        <p:nvSpPr>
          <p:cNvPr id="2" name="TextBox 1">
            <a:extLst>
              <a:ext uri="{FF2B5EF4-FFF2-40B4-BE49-F238E27FC236}">
                <a16:creationId xmlns:a16="http://schemas.microsoft.com/office/drawing/2014/main" id="{468A9A5A-2282-6840-8149-C78D5F7482A7}"/>
              </a:ext>
            </a:extLst>
          </p:cNvPr>
          <p:cNvSpPr txBox="1"/>
          <p:nvPr/>
        </p:nvSpPr>
        <p:spPr>
          <a:xfrm>
            <a:off x="923365" y="1261884"/>
            <a:ext cx="5172635" cy="369332"/>
          </a:xfrm>
          <a:prstGeom prst="rect">
            <a:avLst/>
          </a:prstGeom>
          <a:noFill/>
        </p:spPr>
        <p:txBody>
          <a:bodyPr wrap="square" rtlCol="0">
            <a:spAutoFit/>
          </a:bodyPr>
          <a:lstStyle/>
          <a:p>
            <a:r>
              <a:rPr lang="en-US" b="1" dirty="0"/>
              <a:t>Static Languages</a:t>
            </a:r>
          </a:p>
        </p:txBody>
      </p:sp>
    </p:spTree>
    <p:extLst>
      <p:ext uri="{BB962C8B-B14F-4D97-AF65-F5344CB8AC3E}">
        <p14:creationId xmlns:p14="http://schemas.microsoft.com/office/powerpoint/2010/main" val="141606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1BF595-E470-EF40-BB66-A3B59A9D1489}"/>
              </a:ext>
            </a:extLst>
          </p:cNvPr>
          <p:cNvSpPr>
            <a:spLocks noGrp="1"/>
          </p:cNvSpPr>
          <p:nvPr>
            <p:ph type="title"/>
          </p:nvPr>
        </p:nvSpPr>
        <p:spPr/>
        <p:txBody>
          <a:bodyPr/>
          <a:lstStyle/>
          <a:p>
            <a:r>
              <a:rPr lang="en-US" dirty="0"/>
              <a:t>Evolution of Programming Languages</a:t>
            </a:r>
          </a:p>
        </p:txBody>
      </p:sp>
      <p:sp>
        <p:nvSpPr>
          <p:cNvPr id="7" name="TextBox 6">
            <a:extLst>
              <a:ext uri="{FF2B5EF4-FFF2-40B4-BE49-F238E27FC236}">
                <a16:creationId xmlns:a16="http://schemas.microsoft.com/office/drawing/2014/main" id="{F4A2739C-A7FE-C34E-AE0A-B0CFA1F7A55A}"/>
              </a:ext>
            </a:extLst>
          </p:cNvPr>
          <p:cNvSpPr txBox="1"/>
          <p:nvPr/>
        </p:nvSpPr>
        <p:spPr>
          <a:xfrm>
            <a:off x="112137" y="2075501"/>
            <a:ext cx="4778846" cy="1785104"/>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Figure 1.4 Evolution of programming languages emphasizing multiple shifts in language development across a time axis.</a:t>
            </a:r>
          </a:p>
          <a:p>
            <a:r>
              <a:rPr lang="en-US" sz="2200" dirty="0">
                <a:latin typeface="Arial" panose="020B0604020202020204" pitchFamily="34" charset="0"/>
                <a:cs typeface="Arial" panose="020B0604020202020204" pitchFamily="34" charset="0"/>
              </a:rPr>
              <a:t>(Time axis not drawn to scale.)</a:t>
            </a:r>
          </a:p>
        </p:txBody>
      </p:sp>
      <p:pic>
        <p:nvPicPr>
          <p:cNvPr id="10" name="Picture 2" descr="Between 1960 and 1980: Pioneering interpreted meta languages with dynamic bindings, such as Lisp and Smalltalk. Compiled languages with static bindings supporting imperative programming and influenced by computer architecture and speed of execution, such as COBOL, Fortran, Ada, C, and C plus plus. Strongly typed languages with static bindings supporting functional programming and influenced by safety from Lisp and Smalltalk, such as M L and Haskell. Post-1990: Languages supporting multiple styles of programming such as Python, JavaScript, Ruby, Clojure, and Lua with dynamic bindings, Scala, Go, Swift, Kotlin, TypeScript, Java, Rust, and C sharp with static bindings, Dart, and Hack. The compiled languages, influenced by advent of W W W and speed of development, and interpreted metalanguages lead to languages with dynamic bindings, and strongly typed languages lead to languages with static bindings.&#10;" title="A timeline of the evolution of programming langu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7463" y="1477388"/>
            <a:ext cx="4498975" cy="431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54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6D006-9970-9E4E-882F-1B00BE4DFC47}"/>
              </a:ext>
            </a:extLst>
          </p:cNvPr>
          <p:cNvSpPr>
            <a:spLocks noGrp="1"/>
          </p:cNvSpPr>
          <p:nvPr>
            <p:ph type="title"/>
          </p:nvPr>
        </p:nvSpPr>
        <p:spPr/>
        <p:txBody>
          <a:bodyPr/>
          <a:lstStyle/>
          <a:p>
            <a:r>
              <a:rPr lang="en-US" dirty="0"/>
              <a:t>Figure 1.5 Factors Influencing Language Design</a:t>
            </a:r>
          </a:p>
        </p:txBody>
      </p:sp>
      <p:pic>
        <p:nvPicPr>
          <p:cNvPr id="9218" name="Picture 2" descr="Software crisis influences structured programming and literate programming. Literate programming, object-oriented programming, and Moore’s Law of faster processors lead to the awareness of speed of development as a language design criterion. Advent of the W W W influences need for portability and mobile or web apps. Awareness of speed of development and need for portability lead to increased emphasis on dynamic bindings. Mobile and web apps lead to awareness of safety and security as a language design criterion, which in turn renews the emphasis on static bindings.&#10;" title="A flow diagram of the factors influencing language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050" y="1484134"/>
            <a:ext cx="6659193" cy="44333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D5AC1DF-A044-D645-9E6E-D1974F8C9761}"/>
              </a:ext>
            </a:extLst>
          </p:cNvPr>
          <p:cNvSpPr txBox="1"/>
          <p:nvPr/>
        </p:nvSpPr>
        <p:spPr>
          <a:xfrm>
            <a:off x="4544657" y="5871672"/>
            <a:ext cx="3348680" cy="369332"/>
          </a:xfrm>
          <a:prstGeom prst="rect">
            <a:avLst/>
          </a:prstGeom>
          <a:noFill/>
        </p:spPr>
        <p:txBody>
          <a:bodyPr wrap="square" rtlCol="0">
            <a:spAutoFit/>
          </a:bodyPr>
          <a:lstStyle/>
          <a:p>
            <a:pPr algn="ctr"/>
            <a:r>
              <a:rPr lang="en-US" dirty="0"/>
              <a:t>Key: arrows indicate “led to.”</a:t>
            </a:r>
          </a:p>
        </p:txBody>
      </p:sp>
    </p:spTree>
    <p:extLst>
      <p:ext uri="{BB962C8B-B14F-4D97-AF65-F5344CB8AC3E}">
        <p14:creationId xmlns:p14="http://schemas.microsoft.com/office/powerpoint/2010/main" val="114989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5932-14FA-DD46-B9F6-30A8D500AC3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9982B9D-C81B-A742-A4B3-75FB091FC8A4}"/>
              </a:ext>
            </a:extLst>
          </p:cNvPr>
          <p:cNvSpPr>
            <a:spLocks noGrp="1"/>
          </p:cNvSpPr>
          <p:nvPr>
            <p:ph idx="1"/>
          </p:nvPr>
        </p:nvSpPr>
        <p:spPr/>
        <p:txBody>
          <a:bodyPr>
            <a:normAutofit/>
          </a:bodyPr>
          <a:lstStyle/>
          <a:p>
            <a:r>
              <a:rPr lang="en-US" dirty="0"/>
              <a:t>1.1 Text Objectives</a:t>
            </a:r>
          </a:p>
          <a:p>
            <a:r>
              <a:rPr lang="en-US" dirty="0"/>
              <a:t>1.2 Chapter Objectives</a:t>
            </a:r>
          </a:p>
          <a:p>
            <a:r>
              <a:rPr lang="en-US" dirty="0"/>
              <a:t>1.3 The World of Programming Languages</a:t>
            </a:r>
          </a:p>
          <a:p>
            <a:r>
              <a:rPr lang="en-US" dirty="0"/>
              <a:t>1.4 Styles of Programming</a:t>
            </a:r>
          </a:p>
          <a:p>
            <a:r>
              <a:rPr lang="en-US" dirty="0"/>
              <a:t>1.5 Factors Influencing Language Development</a:t>
            </a:r>
          </a:p>
          <a:p>
            <a:r>
              <a:rPr lang="en-US" b="1" dirty="0"/>
              <a:t>1.6 Recurring Themes in the Study of Languages</a:t>
            </a:r>
          </a:p>
          <a:p>
            <a:r>
              <a:rPr lang="en-US" dirty="0"/>
              <a:t>1.7 What You Will Learn</a:t>
            </a:r>
          </a:p>
          <a:p>
            <a:r>
              <a:rPr lang="en-US" dirty="0"/>
              <a:t>1.8 Learning Outcomes</a:t>
            </a:r>
          </a:p>
          <a:p>
            <a:r>
              <a:rPr lang="en-US" dirty="0"/>
              <a:t>1.9 Thematic Takeaways</a:t>
            </a:r>
          </a:p>
          <a:p>
            <a:endParaRPr lang="en-US" dirty="0"/>
          </a:p>
          <a:p>
            <a:endParaRPr lang="en-US" dirty="0"/>
          </a:p>
        </p:txBody>
      </p:sp>
    </p:spTree>
    <p:extLst>
      <p:ext uri="{BB962C8B-B14F-4D97-AF65-F5344CB8AC3E}">
        <p14:creationId xmlns:p14="http://schemas.microsoft.com/office/powerpoint/2010/main" val="344474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1263-4E3E-2547-A6A1-F9F2B8D719C3}"/>
              </a:ext>
            </a:extLst>
          </p:cNvPr>
          <p:cNvSpPr>
            <a:spLocks noGrp="1"/>
          </p:cNvSpPr>
          <p:nvPr>
            <p:ph type="title"/>
          </p:nvPr>
        </p:nvSpPr>
        <p:spPr/>
        <p:txBody>
          <a:bodyPr>
            <a:normAutofit/>
          </a:bodyPr>
          <a:lstStyle/>
          <a:p>
            <a:r>
              <a:rPr lang="en-US" dirty="0"/>
              <a:t>1.6 Recurring Themes in the Study of Languages </a:t>
            </a:r>
            <a:r>
              <a:rPr lang="en-US" sz="2000" dirty="0"/>
              <a:t>(1 of 3)</a:t>
            </a:r>
          </a:p>
        </p:txBody>
      </p:sp>
      <p:sp>
        <p:nvSpPr>
          <p:cNvPr id="3" name="Content Placeholder 2">
            <a:extLst>
              <a:ext uri="{FF2B5EF4-FFF2-40B4-BE49-F238E27FC236}">
                <a16:creationId xmlns:a16="http://schemas.microsoft.com/office/drawing/2014/main" id="{7C4EF5FA-02F1-5140-B01A-F1E92B5E4D94}"/>
              </a:ext>
            </a:extLst>
          </p:cNvPr>
          <p:cNvSpPr>
            <a:spLocks noGrp="1"/>
          </p:cNvSpPr>
          <p:nvPr>
            <p:ph idx="1"/>
          </p:nvPr>
        </p:nvSpPr>
        <p:spPr/>
        <p:txBody>
          <a:bodyPr>
            <a:normAutofit/>
          </a:bodyPr>
          <a:lstStyle/>
          <a:p>
            <a:r>
              <a:rPr lang="en-US" dirty="0"/>
              <a:t>A core set of language concepts are universal to all programming languages.</a:t>
            </a:r>
          </a:p>
          <a:p>
            <a:r>
              <a:rPr lang="en-US" dirty="0"/>
              <a:t>There are a variety of options for language concepts, and individual languages differ on the design and implementation options for (some of) these concepts.</a:t>
            </a:r>
          </a:p>
          <a:p>
            <a:r>
              <a:rPr lang="en-US" dirty="0"/>
              <a:t>The concept of binding is fundamental to many other concepts in programming languages.</a:t>
            </a:r>
          </a:p>
          <a:p>
            <a:r>
              <a:rPr lang="en-US" dirty="0"/>
              <a:t>Most issues in the design, implementation, and use of programming languages involve important practical trade-offs.</a:t>
            </a:r>
          </a:p>
          <a:p>
            <a:r>
              <a:rPr lang="en-US" dirty="0"/>
              <a:t>Side effects are often the underlying culprit of many programming perils.</a:t>
            </a:r>
          </a:p>
          <a:p>
            <a:endParaRPr lang="en-US" dirty="0"/>
          </a:p>
          <a:p>
            <a:endParaRPr lang="en-US" dirty="0"/>
          </a:p>
        </p:txBody>
      </p:sp>
    </p:spTree>
    <p:extLst>
      <p:ext uri="{BB962C8B-B14F-4D97-AF65-F5344CB8AC3E}">
        <p14:creationId xmlns:p14="http://schemas.microsoft.com/office/powerpoint/2010/main" val="1355464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1263-4E3E-2547-A6A1-F9F2B8D719C3}"/>
              </a:ext>
            </a:extLst>
          </p:cNvPr>
          <p:cNvSpPr>
            <a:spLocks noGrp="1"/>
          </p:cNvSpPr>
          <p:nvPr>
            <p:ph type="title"/>
          </p:nvPr>
        </p:nvSpPr>
        <p:spPr/>
        <p:txBody>
          <a:bodyPr>
            <a:normAutofit/>
          </a:bodyPr>
          <a:lstStyle/>
          <a:p>
            <a:r>
              <a:rPr lang="en-US" dirty="0"/>
              <a:t>1.6 Recurring Themes in the Study of Languages </a:t>
            </a:r>
            <a:r>
              <a:rPr lang="en-US" sz="2000" dirty="0"/>
              <a:t>(2 of 3)</a:t>
            </a:r>
            <a:endParaRPr lang="en-US" dirty="0"/>
          </a:p>
        </p:txBody>
      </p:sp>
      <p:sp>
        <p:nvSpPr>
          <p:cNvPr id="3" name="Content Placeholder 2">
            <a:extLst>
              <a:ext uri="{FF2B5EF4-FFF2-40B4-BE49-F238E27FC236}">
                <a16:creationId xmlns:a16="http://schemas.microsoft.com/office/drawing/2014/main" id="{7C4EF5FA-02F1-5140-B01A-F1E92B5E4D94}"/>
              </a:ext>
            </a:extLst>
          </p:cNvPr>
          <p:cNvSpPr>
            <a:spLocks noGrp="1"/>
          </p:cNvSpPr>
          <p:nvPr>
            <p:ph idx="1"/>
          </p:nvPr>
        </p:nvSpPr>
        <p:spPr/>
        <p:txBody>
          <a:bodyPr>
            <a:normAutofit/>
          </a:bodyPr>
          <a:lstStyle/>
          <a:p>
            <a:r>
              <a:rPr lang="en-US" dirty="0"/>
              <a:t>Like natural languages, programming languages have exceptions in how a language principle applies to entities in the language. Some languages are consistent (e.g., in Smalltalk everything is an object; Scheme uses prefix notation for built-in and user-defined functions and operators), while others are inconsistent (e.g., Java uses pass-by-value for primitives, but seemingly uses pass-by-reference for objects). There are fewer nuances to learn in consistent languages.</a:t>
            </a:r>
          </a:p>
          <a:p>
            <a:r>
              <a:rPr lang="en-US" dirty="0"/>
              <a:t>There is a relationship between languages and the capacity to express ideas about computation.</a:t>
            </a:r>
          </a:p>
          <a:p>
            <a:r>
              <a:rPr lang="en-US" dirty="0"/>
              <a:t>Languages are built on top of languages.</a:t>
            </a:r>
          </a:p>
          <a:p>
            <a:endParaRPr lang="en-US" dirty="0"/>
          </a:p>
          <a:p>
            <a:endParaRPr lang="en-US" dirty="0"/>
          </a:p>
        </p:txBody>
      </p:sp>
    </p:spTree>
    <p:extLst>
      <p:ext uri="{BB962C8B-B14F-4D97-AF65-F5344CB8AC3E}">
        <p14:creationId xmlns:p14="http://schemas.microsoft.com/office/powerpoint/2010/main" val="187337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1263-4E3E-2547-A6A1-F9F2B8D719C3}"/>
              </a:ext>
            </a:extLst>
          </p:cNvPr>
          <p:cNvSpPr>
            <a:spLocks noGrp="1"/>
          </p:cNvSpPr>
          <p:nvPr>
            <p:ph type="title"/>
          </p:nvPr>
        </p:nvSpPr>
        <p:spPr/>
        <p:txBody>
          <a:bodyPr>
            <a:normAutofit/>
          </a:bodyPr>
          <a:lstStyle/>
          <a:p>
            <a:r>
              <a:rPr lang="en-US" dirty="0"/>
              <a:t>1.6 Recurring Themes in the Study of Languages </a:t>
            </a:r>
            <a:r>
              <a:rPr lang="en-US" sz="2000" dirty="0"/>
              <a:t>(3 of 3)</a:t>
            </a:r>
            <a:endParaRPr lang="en-US" dirty="0"/>
          </a:p>
        </p:txBody>
      </p:sp>
      <p:sp>
        <p:nvSpPr>
          <p:cNvPr id="3" name="Content Placeholder 2">
            <a:extLst>
              <a:ext uri="{FF2B5EF4-FFF2-40B4-BE49-F238E27FC236}">
                <a16:creationId xmlns:a16="http://schemas.microsoft.com/office/drawing/2014/main" id="{7C4EF5FA-02F1-5140-B01A-F1E92B5E4D94}"/>
              </a:ext>
            </a:extLst>
          </p:cNvPr>
          <p:cNvSpPr>
            <a:spLocks noGrp="1"/>
          </p:cNvSpPr>
          <p:nvPr>
            <p:ph idx="1"/>
          </p:nvPr>
        </p:nvSpPr>
        <p:spPr/>
        <p:txBody>
          <a:bodyPr>
            <a:normAutofit/>
          </a:bodyPr>
          <a:lstStyle/>
          <a:p>
            <a:r>
              <a:rPr lang="en-US" dirty="0"/>
              <a:t>Languages evolve: The specific needs of application domains and development models influence language design and implementation options, and vice versa (e.g., speed of execution is less important as a design goal than it once was).</a:t>
            </a:r>
          </a:p>
          <a:p>
            <a:r>
              <a:rPr lang="en-US" dirty="0"/>
              <a:t>Programming is an art (Knuth 1974a), and programs are works of art. The goal is not just to produce a functional solution to a problem, but to create a beautiful and reconfigurable program. Consider that architects seek to design not only structurally sound buildings, but buildings and environments that are aesthetically pleasing and foster social interactions.</a:t>
            </a:r>
          </a:p>
          <a:p>
            <a:r>
              <a:rPr lang="en-US" dirty="0"/>
              <a:t>“Great software, likewise, requires a fanatical devotion to beauty’’ (Graham 2004b, p. 29).</a:t>
            </a:r>
          </a:p>
          <a:p>
            <a:r>
              <a:rPr lang="en-US" dirty="0"/>
              <a:t>Problem solving and subsequent programming implementation require pattern recognition and application, respectively.</a:t>
            </a:r>
          </a:p>
          <a:p>
            <a:endParaRPr lang="en-US" dirty="0"/>
          </a:p>
        </p:txBody>
      </p:sp>
    </p:spTree>
    <p:extLst>
      <p:ext uri="{BB962C8B-B14F-4D97-AF65-F5344CB8AC3E}">
        <p14:creationId xmlns:p14="http://schemas.microsoft.com/office/powerpoint/2010/main" val="240094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5932-14FA-DD46-B9F6-30A8D500AC3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9982B9D-C81B-A742-A4B3-75FB091FC8A4}"/>
              </a:ext>
            </a:extLst>
          </p:cNvPr>
          <p:cNvSpPr>
            <a:spLocks noGrp="1"/>
          </p:cNvSpPr>
          <p:nvPr>
            <p:ph idx="1"/>
          </p:nvPr>
        </p:nvSpPr>
        <p:spPr/>
        <p:txBody>
          <a:bodyPr>
            <a:normAutofit/>
          </a:bodyPr>
          <a:lstStyle/>
          <a:p>
            <a:r>
              <a:rPr lang="en-US" dirty="0"/>
              <a:t>1.1 Text Objectives</a:t>
            </a:r>
          </a:p>
          <a:p>
            <a:r>
              <a:rPr lang="en-US" dirty="0"/>
              <a:t>1.2 Chapter Objectives</a:t>
            </a:r>
          </a:p>
          <a:p>
            <a:r>
              <a:rPr lang="en-US" dirty="0"/>
              <a:t>1.3 The World of Programming Languages</a:t>
            </a:r>
          </a:p>
          <a:p>
            <a:r>
              <a:rPr lang="en-US" dirty="0"/>
              <a:t>1.4 Styles of Programming</a:t>
            </a:r>
          </a:p>
          <a:p>
            <a:r>
              <a:rPr lang="en-US" dirty="0"/>
              <a:t>1.5 Factors Influencing Language Development</a:t>
            </a:r>
          </a:p>
          <a:p>
            <a:r>
              <a:rPr lang="en-US" dirty="0"/>
              <a:t>1.6 Recurring Themes in the Study of Languages</a:t>
            </a:r>
          </a:p>
          <a:p>
            <a:r>
              <a:rPr lang="en-US" b="1" dirty="0"/>
              <a:t>1.7 What You Will Learn</a:t>
            </a:r>
          </a:p>
          <a:p>
            <a:r>
              <a:rPr lang="en-US" dirty="0"/>
              <a:t>1.8 Learning Outcomes</a:t>
            </a:r>
          </a:p>
          <a:p>
            <a:r>
              <a:rPr lang="en-US" dirty="0"/>
              <a:t>1.9 Thematic Takeaways</a:t>
            </a:r>
          </a:p>
          <a:p>
            <a:endParaRPr lang="en-US" dirty="0"/>
          </a:p>
          <a:p>
            <a:endParaRPr lang="en-US" dirty="0"/>
          </a:p>
        </p:txBody>
      </p:sp>
    </p:spTree>
    <p:extLst>
      <p:ext uri="{BB962C8B-B14F-4D97-AF65-F5344CB8AC3E}">
        <p14:creationId xmlns:p14="http://schemas.microsoft.com/office/powerpoint/2010/main" val="161641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A0F9-8406-F541-ABD8-52C0A323439C}"/>
              </a:ext>
            </a:extLst>
          </p:cNvPr>
          <p:cNvSpPr>
            <a:spLocks noGrp="1"/>
          </p:cNvSpPr>
          <p:nvPr>
            <p:ph type="title"/>
          </p:nvPr>
        </p:nvSpPr>
        <p:spPr>
          <a:xfrm>
            <a:off x="0" y="121033"/>
            <a:ext cx="12192000" cy="1002089"/>
          </a:xfrm>
        </p:spPr>
        <p:txBody>
          <a:bodyPr/>
          <a:lstStyle/>
          <a:p>
            <a:r>
              <a:rPr lang="en-US" dirty="0"/>
              <a:t>1.7 What You Will Learn</a:t>
            </a:r>
          </a:p>
        </p:txBody>
      </p:sp>
      <p:sp>
        <p:nvSpPr>
          <p:cNvPr id="3" name="Content Placeholder 2">
            <a:extLst>
              <a:ext uri="{FF2B5EF4-FFF2-40B4-BE49-F238E27FC236}">
                <a16:creationId xmlns:a16="http://schemas.microsoft.com/office/drawing/2014/main" id="{E69EEC7F-9A77-634E-91DB-847A2E91B44D}"/>
              </a:ext>
            </a:extLst>
          </p:cNvPr>
          <p:cNvSpPr>
            <a:spLocks noGrp="1"/>
          </p:cNvSpPr>
          <p:nvPr>
            <p:ph idx="1"/>
          </p:nvPr>
        </p:nvSpPr>
        <p:spPr>
          <a:xfrm>
            <a:off x="925830" y="1490870"/>
            <a:ext cx="10287000" cy="4699047"/>
          </a:xfrm>
        </p:spPr>
        <p:txBody>
          <a:bodyPr>
            <a:normAutofit fontScale="92500" lnSpcReduction="20000"/>
          </a:bodyPr>
          <a:lstStyle/>
          <a:p>
            <a:r>
              <a:rPr lang="en-US" dirty="0"/>
              <a:t>Fundamental and universal concepts of programming languages (e.g., scope and parameter passing) and the options available for them (e.g., lexical scoping, pass-by-name/lazy evaluation), especially from an implementation-oriented perspective</a:t>
            </a:r>
          </a:p>
          <a:p>
            <a:r>
              <a:rPr lang="en-US" dirty="0"/>
              <a:t>Language definition and description methods (e.g., grammars)</a:t>
            </a:r>
          </a:p>
          <a:p>
            <a:r>
              <a:rPr lang="en-US" dirty="0"/>
              <a:t>How to design and implement language interpreters, and implementation strategies (e.g., inductive data types, data abstraction and representation)</a:t>
            </a:r>
          </a:p>
          <a:p>
            <a:r>
              <a:rPr lang="en-US" dirty="0"/>
              <a:t>Different styles of programming (e.g., functional, declarative, concurrent programming) and how to program using languages supporting those styles (e.g., Python, Scheme, ML, Haskell, and Prolog)</a:t>
            </a:r>
          </a:p>
          <a:p>
            <a:r>
              <a:rPr lang="en-US" dirty="0"/>
              <a:t>Types and type systems (through Python, ML, and Haskell)</a:t>
            </a:r>
          </a:p>
          <a:p>
            <a:r>
              <a:rPr lang="en-US" dirty="0"/>
              <a:t>Other concepts of programming languages (e.g., type inference, higher-order functions, currying)</a:t>
            </a:r>
          </a:p>
          <a:p>
            <a:r>
              <a:rPr lang="en-US" dirty="0"/>
              <a:t>Control abstraction, including </a:t>
            </a:r>
            <a:r>
              <a:rPr lang="en-US"/>
              <a:t>first-class continuations</a:t>
            </a:r>
            <a:endParaRPr lang="en-US" dirty="0"/>
          </a:p>
        </p:txBody>
      </p:sp>
    </p:spTree>
    <p:extLst>
      <p:ext uri="{BB962C8B-B14F-4D97-AF65-F5344CB8AC3E}">
        <p14:creationId xmlns:p14="http://schemas.microsoft.com/office/powerpoint/2010/main" val="370022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D510-D39C-BA44-AC2F-C7D506F4EA31}"/>
              </a:ext>
            </a:extLst>
          </p:cNvPr>
          <p:cNvSpPr>
            <a:spLocks noGrp="1"/>
          </p:cNvSpPr>
          <p:nvPr>
            <p:ph type="title"/>
          </p:nvPr>
        </p:nvSpPr>
        <p:spPr/>
        <p:txBody>
          <a:bodyPr/>
          <a:lstStyle/>
          <a:p>
            <a:r>
              <a:rPr lang="en-US" dirty="0"/>
              <a:t>Outcomes</a:t>
            </a:r>
          </a:p>
        </p:txBody>
      </p:sp>
      <p:sp>
        <p:nvSpPr>
          <p:cNvPr id="3" name="Content Placeholder 2">
            <a:extLst>
              <a:ext uri="{FF2B5EF4-FFF2-40B4-BE49-F238E27FC236}">
                <a16:creationId xmlns:a16="http://schemas.microsoft.com/office/drawing/2014/main" id="{6C837A17-6AF8-BF4B-B441-5599EB931CA2}"/>
              </a:ext>
            </a:extLst>
          </p:cNvPr>
          <p:cNvSpPr>
            <a:spLocks noGrp="1"/>
          </p:cNvSpPr>
          <p:nvPr>
            <p:ph idx="1"/>
          </p:nvPr>
        </p:nvSpPr>
        <p:spPr>
          <a:xfrm>
            <a:off x="838200" y="1799617"/>
            <a:ext cx="10515600" cy="4377346"/>
          </a:xfrm>
        </p:spPr>
        <p:txBody>
          <a:bodyPr>
            <a:normAutofit/>
          </a:bodyPr>
          <a:lstStyle/>
          <a:p>
            <a:pPr marL="0" indent="0">
              <a:buNone/>
            </a:pPr>
            <a:r>
              <a:rPr lang="en-US" dirty="0"/>
              <a:t>Given a (new) language, one can:</a:t>
            </a:r>
          </a:p>
          <a:p>
            <a:pPr marL="571500" indent="-571500">
              <a:buFont typeface="+mj-lt"/>
              <a:buAutoNum type="romanLcPeriod"/>
            </a:pPr>
            <a:endParaRPr lang="en-US" dirty="0"/>
          </a:p>
          <a:p>
            <a:pPr marL="571500" indent="-571500">
              <a:buFont typeface="+mj-lt"/>
              <a:buAutoNum type="romanLcPeriod"/>
            </a:pPr>
            <a:r>
              <a:rPr lang="en-US" dirty="0"/>
              <a:t>deconstruct it into its essential concepts and determine the implementation options for these concepts;</a:t>
            </a:r>
          </a:p>
          <a:p>
            <a:pPr marL="571500" indent="-571500">
              <a:buFont typeface="+mj-lt"/>
              <a:buAutoNum type="romanLcPeriod"/>
            </a:pPr>
            <a:r>
              <a:rPr lang="en-US" dirty="0"/>
              <a:t>focus on the big picture (i.e., core concepts/features and options) and not language nuisances or minutia (e.g., syntax);</a:t>
            </a:r>
          </a:p>
          <a:p>
            <a:pPr marL="571500" indent="-571500">
              <a:buFont typeface="+mj-lt"/>
              <a:buAutoNum type="romanLcPeriod"/>
            </a:pPr>
            <a:r>
              <a:rPr lang="en-US" dirty="0"/>
              <a:t>discern in which contexts (e.g., application domains) it is an appropriate or ideal language of choice; and, thus,</a:t>
            </a:r>
          </a:p>
          <a:p>
            <a:pPr marL="571500" indent="-571500">
              <a:buFont typeface="+mj-lt"/>
              <a:buAutoNum type="romanLcPeriod"/>
            </a:pPr>
            <a:r>
              <a:rPr lang="en-US" dirty="0"/>
              <a:t>learn to use, assimilate, and harness the strengths of the language quicker.</a:t>
            </a:r>
          </a:p>
        </p:txBody>
      </p:sp>
    </p:spTree>
    <p:extLst>
      <p:ext uri="{BB962C8B-B14F-4D97-AF65-F5344CB8AC3E}">
        <p14:creationId xmlns:p14="http://schemas.microsoft.com/office/powerpoint/2010/main" val="10494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5932-14FA-DD46-B9F6-30A8D500AC3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9982B9D-C81B-A742-A4B3-75FB091FC8A4}"/>
              </a:ext>
            </a:extLst>
          </p:cNvPr>
          <p:cNvSpPr>
            <a:spLocks noGrp="1"/>
          </p:cNvSpPr>
          <p:nvPr>
            <p:ph idx="1"/>
          </p:nvPr>
        </p:nvSpPr>
        <p:spPr/>
        <p:txBody>
          <a:bodyPr>
            <a:normAutofit/>
          </a:bodyPr>
          <a:lstStyle/>
          <a:p>
            <a:r>
              <a:rPr lang="en-US" dirty="0"/>
              <a:t>1.1 Text Objectives</a:t>
            </a:r>
          </a:p>
          <a:p>
            <a:r>
              <a:rPr lang="en-US" dirty="0"/>
              <a:t>1.2 Chapter Objectives</a:t>
            </a:r>
          </a:p>
          <a:p>
            <a:r>
              <a:rPr lang="en-US" dirty="0"/>
              <a:t>1.3 The World of Programming Languages</a:t>
            </a:r>
          </a:p>
          <a:p>
            <a:r>
              <a:rPr lang="en-US" dirty="0"/>
              <a:t>1.4 Styles of Programming</a:t>
            </a:r>
          </a:p>
          <a:p>
            <a:r>
              <a:rPr lang="en-US" dirty="0"/>
              <a:t>1.5 Factors Influencing Language Development</a:t>
            </a:r>
          </a:p>
          <a:p>
            <a:r>
              <a:rPr lang="en-US" dirty="0"/>
              <a:t>1.6 Recurring Themes in the Study of Languages</a:t>
            </a:r>
          </a:p>
          <a:p>
            <a:r>
              <a:rPr lang="en-US" dirty="0"/>
              <a:t>1.7 What You Will Learn</a:t>
            </a:r>
          </a:p>
          <a:p>
            <a:r>
              <a:rPr lang="en-US" b="1" dirty="0"/>
              <a:t>1.8 Learning Outcomes</a:t>
            </a:r>
          </a:p>
          <a:p>
            <a:r>
              <a:rPr lang="en-US" dirty="0"/>
              <a:t>1.9 Thematic Takeaways</a:t>
            </a:r>
          </a:p>
          <a:p>
            <a:endParaRPr lang="en-US" dirty="0"/>
          </a:p>
          <a:p>
            <a:endParaRPr lang="en-US" dirty="0"/>
          </a:p>
        </p:txBody>
      </p:sp>
    </p:spTree>
    <p:extLst>
      <p:ext uri="{BB962C8B-B14F-4D97-AF65-F5344CB8AC3E}">
        <p14:creationId xmlns:p14="http://schemas.microsoft.com/office/powerpoint/2010/main" val="191995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C886-A407-6244-B3DC-E8D96E96DF9C}"/>
              </a:ext>
            </a:extLst>
          </p:cNvPr>
          <p:cNvSpPr>
            <a:spLocks noGrp="1"/>
          </p:cNvSpPr>
          <p:nvPr>
            <p:ph type="title"/>
          </p:nvPr>
        </p:nvSpPr>
        <p:spPr/>
        <p:txBody>
          <a:bodyPr/>
          <a:lstStyle/>
          <a:p>
            <a:r>
              <a:rPr lang="en-US" dirty="0"/>
              <a:t>1.8 Learning Outcomes </a:t>
            </a:r>
            <a:r>
              <a:rPr lang="en-US" sz="2000" dirty="0"/>
              <a:t>(1 of 2)</a:t>
            </a:r>
          </a:p>
        </p:txBody>
      </p:sp>
      <p:sp>
        <p:nvSpPr>
          <p:cNvPr id="3" name="Content Placeholder 2">
            <a:extLst>
              <a:ext uri="{FF2B5EF4-FFF2-40B4-BE49-F238E27FC236}">
                <a16:creationId xmlns:a16="http://schemas.microsoft.com/office/drawing/2014/main" id="{FD048982-0C9F-8942-AC70-C5CC6C0ABB43}"/>
              </a:ext>
            </a:extLst>
          </p:cNvPr>
          <p:cNvSpPr>
            <a:spLocks noGrp="1"/>
          </p:cNvSpPr>
          <p:nvPr>
            <p:ph idx="1"/>
          </p:nvPr>
        </p:nvSpPr>
        <p:spPr/>
        <p:txBody>
          <a:bodyPr>
            <a:noAutofit/>
          </a:bodyPr>
          <a:lstStyle/>
          <a:p>
            <a:pPr marL="0" indent="0">
              <a:buNone/>
            </a:pPr>
            <a:r>
              <a:rPr lang="en-US" dirty="0"/>
              <a:t>Satisfying the text objectives outlined in Section 1.1 will lead to the following learning outcomes:</a:t>
            </a:r>
          </a:p>
          <a:p>
            <a:r>
              <a:rPr lang="en-US" dirty="0"/>
              <a:t>An understanding of fundamental and universal language concepts, and design/implementation options for them</a:t>
            </a:r>
          </a:p>
          <a:p>
            <a:r>
              <a:rPr lang="en-US" dirty="0"/>
              <a:t>An ability to deconstruct a language into its essential concepts and determine the implementation options for these concepts</a:t>
            </a:r>
          </a:p>
          <a:p>
            <a:r>
              <a:rPr lang="en-US" dirty="0"/>
              <a:t>An ability to focus on the big picture (i.e., core concepts/features and options) and not the minutia (e.g., syntax)</a:t>
            </a:r>
          </a:p>
          <a:p>
            <a:pPr lvl="0"/>
            <a:r>
              <a:rPr lang="en-US" dirty="0">
                <a:solidFill>
                  <a:srgbClr val="3C4743"/>
                </a:solidFill>
              </a:rPr>
              <a:t>An ability to (more rapidly) understand (new or unfamiliar) programming languages</a:t>
            </a:r>
          </a:p>
        </p:txBody>
      </p:sp>
    </p:spTree>
    <p:extLst>
      <p:ext uri="{BB962C8B-B14F-4D97-AF65-F5344CB8AC3E}">
        <p14:creationId xmlns:p14="http://schemas.microsoft.com/office/powerpoint/2010/main" val="253395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C886-A407-6244-B3DC-E8D96E96DF9C}"/>
              </a:ext>
            </a:extLst>
          </p:cNvPr>
          <p:cNvSpPr>
            <a:spLocks noGrp="1"/>
          </p:cNvSpPr>
          <p:nvPr>
            <p:ph type="title"/>
          </p:nvPr>
        </p:nvSpPr>
        <p:spPr/>
        <p:txBody>
          <a:bodyPr/>
          <a:lstStyle/>
          <a:p>
            <a:r>
              <a:rPr lang="en-US" dirty="0"/>
              <a:t>1.8 Learning Outcomes </a:t>
            </a:r>
            <a:r>
              <a:rPr lang="en-US" sz="2000" dirty="0"/>
              <a:t>(2 of 2)</a:t>
            </a:r>
          </a:p>
        </p:txBody>
      </p:sp>
      <p:sp>
        <p:nvSpPr>
          <p:cNvPr id="3" name="Content Placeholder 2">
            <a:extLst>
              <a:ext uri="{FF2B5EF4-FFF2-40B4-BE49-F238E27FC236}">
                <a16:creationId xmlns:a16="http://schemas.microsoft.com/office/drawing/2014/main" id="{FD048982-0C9F-8942-AC70-C5CC6C0ABB43}"/>
              </a:ext>
            </a:extLst>
          </p:cNvPr>
          <p:cNvSpPr>
            <a:spLocks noGrp="1"/>
          </p:cNvSpPr>
          <p:nvPr>
            <p:ph idx="1"/>
          </p:nvPr>
        </p:nvSpPr>
        <p:spPr/>
        <p:txBody>
          <a:bodyPr>
            <a:noAutofit/>
          </a:bodyPr>
          <a:lstStyle/>
          <a:p>
            <a:r>
              <a:rPr lang="en-US" dirty="0">
                <a:solidFill>
                  <a:srgbClr val="3C4743"/>
                </a:solidFill>
              </a:rPr>
              <a:t>An improved background and richer context for discerning appropriate languages for particular programming problems or application domains</a:t>
            </a:r>
          </a:p>
          <a:p>
            <a:pPr lvl="0"/>
            <a:r>
              <a:rPr lang="en-US" dirty="0">
                <a:solidFill>
                  <a:srgbClr val="3C4743"/>
                </a:solidFill>
              </a:rPr>
              <a:t>An understanding of and experience with a variety of programming styles or, in other words, an increased capacity to describe computational ideas</a:t>
            </a:r>
          </a:p>
          <a:p>
            <a:r>
              <a:rPr lang="en-US" dirty="0"/>
              <a:t>A larger and richer arsenal of programming techniques to bring to bear upon problem-solving and programming tasks, which will make you a better programmer, in any language</a:t>
            </a:r>
          </a:p>
          <a:p>
            <a:r>
              <a:rPr lang="en-US" dirty="0"/>
              <a:t>An increased ability to design and implement new languages</a:t>
            </a:r>
          </a:p>
          <a:p>
            <a:r>
              <a:rPr lang="en-US" dirty="0"/>
              <a:t>An improved understanding of the (historical) context in which languages exist and evolve</a:t>
            </a:r>
          </a:p>
          <a:p>
            <a:r>
              <a:rPr lang="en-US" dirty="0"/>
              <a:t>A more holistic view of computer science</a:t>
            </a:r>
            <a:endParaRPr lang="en-US" dirty="0">
              <a:solidFill>
                <a:srgbClr val="3C4743"/>
              </a:solidFill>
            </a:endParaRPr>
          </a:p>
          <a:p>
            <a:pPr lvl="0"/>
            <a:endParaRPr lang="en-US" sz="2600" dirty="0">
              <a:solidFill>
                <a:srgbClr val="3C4743"/>
              </a:solidFill>
            </a:endParaRPr>
          </a:p>
          <a:p>
            <a:endParaRPr lang="en-US" sz="1600" dirty="0"/>
          </a:p>
        </p:txBody>
      </p:sp>
    </p:spTree>
    <p:extLst>
      <p:ext uri="{BB962C8B-B14F-4D97-AF65-F5344CB8AC3E}">
        <p14:creationId xmlns:p14="http://schemas.microsoft.com/office/powerpoint/2010/main" val="310197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5932-14FA-DD46-B9F6-30A8D500AC3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9982B9D-C81B-A742-A4B3-75FB091FC8A4}"/>
              </a:ext>
            </a:extLst>
          </p:cNvPr>
          <p:cNvSpPr>
            <a:spLocks noGrp="1"/>
          </p:cNvSpPr>
          <p:nvPr>
            <p:ph idx="1"/>
          </p:nvPr>
        </p:nvSpPr>
        <p:spPr/>
        <p:txBody>
          <a:bodyPr>
            <a:normAutofit/>
          </a:bodyPr>
          <a:lstStyle/>
          <a:p>
            <a:r>
              <a:rPr lang="en-US" dirty="0"/>
              <a:t>1.1 Text Objectives</a:t>
            </a:r>
          </a:p>
          <a:p>
            <a:r>
              <a:rPr lang="en-US" dirty="0"/>
              <a:t>1.2 Chapter Objectives</a:t>
            </a:r>
          </a:p>
          <a:p>
            <a:r>
              <a:rPr lang="en-US" dirty="0"/>
              <a:t>1.3 The World of Programming Languages</a:t>
            </a:r>
          </a:p>
          <a:p>
            <a:r>
              <a:rPr lang="en-US" dirty="0"/>
              <a:t>1.4 Styles of Programming</a:t>
            </a:r>
          </a:p>
          <a:p>
            <a:r>
              <a:rPr lang="en-US" dirty="0"/>
              <a:t>1.5 Factors Influencing Language Development</a:t>
            </a:r>
          </a:p>
          <a:p>
            <a:r>
              <a:rPr lang="en-US" dirty="0"/>
              <a:t>1.6 Recurring Themes in the Study of Languages</a:t>
            </a:r>
          </a:p>
          <a:p>
            <a:r>
              <a:rPr lang="en-US" dirty="0"/>
              <a:t>1.7 What You Will Learn</a:t>
            </a:r>
          </a:p>
          <a:p>
            <a:r>
              <a:rPr lang="en-US" dirty="0"/>
              <a:t>1.8 Learning Outcomes</a:t>
            </a:r>
          </a:p>
          <a:p>
            <a:r>
              <a:rPr lang="en-US" b="1" dirty="0"/>
              <a:t>1.9 Thematic Takeaways</a:t>
            </a:r>
          </a:p>
          <a:p>
            <a:endParaRPr lang="en-US" dirty="0"/>
          </a:p>
          <a:p>
            <a:endParaRPr lang="en-US" dirty="0"/>
          </a:p>
        </p:txBody>
      </p:sp>
    </p:spTree>
    <p:extLst>
      <p:ext uri="{BB962C8B-B14F-4D97-AF65-F5344CB8AC3E}">
        <p14:creationId xmlns:p14="http://schemas.microsoft.com/office/powerpoint/2010/main" val="175649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0B63-DBDE-8847-9177-AFE960ABE771}"/>
              </a:ext>
            </a:extLst>
          </p:cNvPr>
          <p:cNvSpPr>
            <a:spLocks noGrp="1"/>
          </p:cNvSpPr>
          <p:nvPr>
            <p:ph type="title"/>
          </p:nvPr>
        </p:nvSpPr>
        <p:spPr/>
        <p:txBody>
          <a:bodyPr/>
          <a:lstStyle/>
          <a:p>
            <a:r>
              <a:rPr lang="en-US" dirty="0"/>
              <a:t>1.9 Thematic Takeaways </a:t>
            </a:r>
            <a:r>
              <a:rPr lang="en-US" sz="2000" dirty="0"/>
              <a:t>(1 of 2)</a:t>
            </a:r>
          </a:p>
        </p:txBody>
      </p:sp>
      <p:sp>
        <p:nvSpPr>
          <p:cNvPr id="3" name="Content Placeholder 2">
            <a:extLst>
              <a:ext uri="{FF2B5EF4-FFF2-40B4-BE49-F238E27FC236}">
                <a16:creationId xmlns:a16="http://schemas.microsoft.com/office/drawing/2014/main" id="{015A9991-9C75-FC41-BAF4-84ADB3B6FB65}"/>
              </a:ext>
            </a:extLst>
          </p:cNvPr>
          <p:cNvSpPr>
            <a:spLocks noGrp="1"/>
          </p:cNvSpPr>
          <p:nvPr>
            <p:ph idx="1"/>
          </p:nvPr>
        </p:nvSpPr>
        <p:spPr/>
        <p:txBody>
          <a:bodyPr>
            <a:normAutofit lnSpcReduction="10000"/>
          </a:bodyPr>
          <a:lstStyle/>
          <a:p>
            <a:r>
              <a:rPr lang="en-US" dirty="0"/>
              <a:t>This course of study is about concepts of programming languages.</a:t>
            </a:r>
          </a:p>
          <a:p>
            <a:r>
              <a:rPr lang="en-US" dirty="0"/>
              <a:t>There is a universal lexicon for discussing the concepts of languages and for, more generally, engaging in this course of study, including the terms binding, side effect, and first-class entity.</a:t>
            </a:r>
          </a:p>
          <a:p>
            <a:r>
              <a:rPr lang="en-US" dirty="0"/>
              <a:t>Programming languages differ in their design and implementation options for supporting a variety of concepts from a host of programming styles, including imperative, functional, object-oriented, and logic/declarative programming.</a:t>
            </a:r>
          </a:p>
          <a:p>
            <a:r>
              <a:rPr lang="en-US" dirty="0"/>
              <a:t>The support for multiple styles of programming in a single language provides programmers with a richer palette in that language for expressing ideas about computation.</a:t>
            </a:r>
          </a:p>
          <a:p>
            <a:r>
              <a:rPr lang="en-US" dirty="0"/>
              <a:t>Programming languages and the various styles of programming used therein are conduits into computation (Figure 1.3).</a:t>
            </a:r>
          </a:p>
        </p:txBody>
      </p:sp>
    </p:spTree>
    <p:extLst>
      <p:ext uri="{BB962C8B-B14F-4D97-AF65-F5344CB8AC3E}">
        <p14:creationId xmlns:p14="http://schemas.microsoft.com/office/powerpoint/2010/main" val="233533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0B63-DBDE-8847-9177-AFE960ABE771}"/>
              </a:ext>
            </a:extLst>
          </p:cNvPr>
          <p:cNvSpPr>
            <a:spLocks noGrp="1"/>
          </p:cNvSpPr>
          <p:nvPr>
            <p:ph type="title"/>
          </p:nvPr>
        </p:nvSpPr>
        <p:spPr/>
        <p:txBody>
          <a:bodyPr/>
          <a:lstStyle/>
          <a:p>
            <a:r>
              <a:rPr lang="en-US" dirty="0"/>
              <a:t>1.9 Thematic Takeaways </a:t>
            </a:r>
            <a:r>
              <a:rPr lang="en-US" sz="2000" dirty="0"/>
              <a:t>(2 of 2)</a:t>
            </a:r>
          </a:p>
        </p:txBody>
      </p:sp>
      <p:sp>
        <p:nvSpPr>
          <p:cNvPr id="3" name="Content Placeholder 2">
            <a:extLst>
              <a:ext uri="{FF2B5EF4-FFF2-40B4-BE49-F238E27FC236}">
                <a16:creationId xmlns:a16="http://schemas.microsoft.com/office/drawing/2014/main" id="{015A9991-9C75-FC41-BAF4-84ADB3B6FB65}"/>
              </a:ext>
            </a:extLst>
          </p:cNvPr>
          <p:cNvSpPr>
            <a:spLocks noGrp="1"/>
          </p:cNvSpPr>
          <p:nvPr>
            <p:ph idx="1"/>
          </p:nvPr>
        </p:nvSpPr>
        <p:spPr/>
        <p:txBody>
          <a:bodyPr>
            <a:normAutofit/>
          </a:bodyPr>
          <a:lstStyle/>
          <a:p>
            <a:r>
              <a:rPr lang="en-US" dirty="0"/>
              <a:t>Within the context of their support for a variety of programming styles, all languages involve a core set of universal concepts that are operationalized through an interpreter and provide a basis for (comparative) evaluation (Figure 1.2).</a:t>
            </a:r>
          </a:p>
          <a:p>
            <a:r>
              <a:rPr lang="en-US" dirty="0"/>
              <a:t>The diversity of design and implementation options across programming languages provides fertile ground for comparative language analysis.</a:t>
            </a:r>
          </a:p>
          <a:p>
            <a:r>
              <a:rPr lang="en-US" dirty="0"/>
              <a:t>A variety of factors influence the design and development of programming languages, including (historically) computer architecture, abilities of programmers, and development methodologies.</a:t>
            </a:r>
          </a:p>
          <a:p>
            <a:r>
              <a:rPr lang="en-US" dirty="0"/>
              <a:t>The evolution of programming languages bifurcated into languages involving primarily static binding and those involving primarily dynamic bindings (Figure 1.4).</a:t>
            </a:r>
          </a:p>
          <a:p>
            <a:endParaRPr lang="en-US" dirty="0"/>
          </a:p>
        </p:txBody>
      </p:sp>
    </p:spTree>
    <p:extLst>
      <p:ext uri="{BB962C8B-B14F-4D97-AF65-F5344CB8AC3E}">
        <p14:creationId xmlns:p14="http://schemas.microsoft.com/office/powerpoint/2010/main" val="376225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5932-14FA-DD46-B9F6-30A8D500AC3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9982B9D-C81B-A742-A4B3-75FB091FC8A4}"/>
              </a:ext>
            </a:extLst>
          </p:cNvPr>
          <p:cNvSpPr>
            <a:spLocks noGrp="1"/>
          </p:cNvSpPr>
          <p:nvPr>
            <p:ph idx="1"/>
          </p:nvPr>
        </p:nvSpPr>
        <p:spPr/>
        <p:txBody>
          <a:bodyPr>
            <a:normAutofit/>
          </a:bodyPr>
          <a:lstStyle/>
          <a:p>
            <a:r>
              <a:rPr lang="en-US" dirty="0"/>
              <a:t>1.1 Text Objectives</a:t>
            </a:r>
          </a:p>
          <a:p>
            <a:r>
              <a:rPr lang="en-US" b="1" dirty="0"/>
              <a:t>1.2 Chapter Objectives</a:t>
            </a:r>
          </a:p>
          <a:p>
            <a:r>
              <a:rPr lang="en-US" dirty="0"/>
              <a:t>1.3 The World of Programming Languages</a:t>
            </a:r>
          </a:p>
          <a:p>
            <a:r>
              <a:rPr lang="en-US" dirty="0"/>
              <a:t>1.4 Styles of Programming</a:t>
            </a:r>
          </a:p>
          <a:p>
            <a:r>
              <a:rPr lang="en-US" dirty="0"/>
              <a:t>1.5 Factors Influencing Language Development</a:t>
            </a:r>
          </a:p>
          <a:p>
            <a:r>
              <a:rPr lang="en-US" dirty="0"/>
              <a:t>1.6 Recurring Themes in the Study of Languages</a:t>
            </a:r>
          </a:p>
          <a:p>
            <a:r>
              <a:rPr lang="en-US" dirty="0"/>
              <a:t>1.7 What You Will Learn</a:t>
            </a:r>
          </a:p>
          <a:p>
            <a:r>
              <a:rPr lang="en-US" dirty="0"/>
              <a:t>1.8 Learning Outcomes</a:t>
            </a:r>
          </a:p>
          <a:p>
            <a:r>
              <a:rPr lang="en-US" dirty="0"/>
              <a:t>1.9 Thematic Takeaways</a:t>
            </a:r>
          </a:p>
          <a:p>
            <a:endParaRPr lang="en-US" dirty="0"/>
          </a:p>
          <a:p>
            <a:endParaRPr lang="en-US" dirty="0"/>
          </a:p>
        </p:txBody>
      </p:sp>
    </p:spTree>
    <p:extLst>
      <p:ext uri="{BB962C8B-B14F-4D97-AF65-F5344CB8AC3E}">
        <p14:creationId xmlns:p14="http://schemas.microsoft.com/office/powerpoint/2010/main" val="152051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8D9A-08E7-6F4D-9184-905F5BEDE0F7}"/>
              </a:ext>
            </a:extLst>
          </p:cNvPr>
          <p:cNvSpPr>
            <a:spLocks noGrp="1"/>
          </p:cNvSpPr>
          <p:nvPr>
            <p:ph type="title"/>
          </p:nvPr>
        </p:nvSpPr>
        <p:spPr/>
        <p:txBody>
          <a:bodyPr/>
          <a:lstStyle/>
          <a:p>
            <a:r>
              <a:rPr lang="en-US" dirty="0"/>
              <a:t>1.2 Chapter Objectives</a:t>
            </a:r>
          </a:p>
        </p:txBody>
      </p:sp>
      <p:sp>
        <p:nvSpPr>
          <p:cNvPr id="3" name="Content Placeholder 2">
            <a:extLst>
              <a:ext uri="{FF2B5EF4-FFF2-40B4-BE49-F238E27FC236}">
                <a16:creationId xmlns:a16="http://schemas.microsoft.com/office/drawing/2014/main" id="{AA8AFC0A-C6DE-394F-83CF-644C2E96B634}"/>
              </a:ext>
            </a:extLst>
          </p:cNvPr>
          <p:cNvSpPr>
            <a:spLocks noGrp="1"/>
          </p:cNvSpPr>
          <p:nvPr>
            <p:ph idx="1"/>
          </p:nvPr>
        </p:nvSpPr>
        <p:spPr/>
        <p:txBody>
          <a:bodyPr>
            <a:normAutofit/>
          </a:bodyPr>
          <a:lstStyle/>
          <a:p>
            <a:r>
              <a:rPr lang="en-US" dirty="0"/>
              <a:t>Establish a foundation for the study of concepts of programming languages. </a:t>
            </a:r>
          </a:p>
          <a:p>
            <a:r>
              <a:rPr lang="en-US" dirty="0"/>
              <a:t>Introduce a variety of styles of programming. </a:t>
            </a:r>
          </a:p>
          <a:p>
            <a:r>
              <a:rPr lang="en-US" dirty="0"/>
              <a:t>Establish the historical context in which programming languages evolved. </a:t>
            </a:r>
          </a:p>
          <a:p>
            <a:r>
              <a:rPr lang="en-US" dirty="0"/>
              <a:t>Establish an understanding of the factors that (historically) influence language design and development and how those factors have changed over time. </a:t>
            </a:r>
          </a:p>
          <a:p>
            <a:r>
              <a:rPr lang="en-US" dirty="0"/>
              <a:t>Establish objectives and learning outcomes for the study of programming languages. </a:t>
            </a:r>
          </a:p>
          <a:p>
            <a:endParaRPr lang="en-US" dirty="0"/>
          </a:p>
        </p:txBody>
      </p:sp>
    </p:spTree>
    <p:extLst>
      <p:ext uri="{BB962C8B-B14F-4D97-AF65-F5344CB8AC3E}">
        <p14:creationId xmlns:p14="http://schemas.microsoft.com/office/powerpoint/2010/main" val="152897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5932-14FA-DD46-B9F6-30A8D500AC3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9982B9D-C81B-A742-A4B3-75FB091FC8A4}"/>
              </a:ext>
            </a:extLst>
          </p:cNvPr>
          <p:cNvSpPr>
            <a:spLocks noGrp="1"/>
          </p:cNvSpPr>
          <p:nvPr>
            <p:ph idx="1"/>
          </p:nvPr>
        </p:nvSpPr>
        <p:spPr/>
        <p:txBody>
          <a:bodyPr>
            <a:normAutofit/>
          </a:bodyPr>
          <a:lstStyle/>
          <a:p>
            <a:r>
              <a:rPr lang="en-US" dirty="0"/>
              <a:t>1.1 Text Objectives</a:t>
            </a:r>
          </a:p>
          <a:p>
            <a:r>
              <a:rPr lang="en-US" dirty="0"/>
              <a:t>1.2 Chapter Objectives</a:t>
            </a:r>
          </a:p>
          <a:p>
            <a:r>
              <a:rPr lang="en-US" b="1" dirty="0"/>
              <a:t>1.3 The World of Programming Languages</a:t>
            </a:r>
          </a:p>
          <a:p>
            <a:r>
              <a:rPr lang="en-US" dirty="0"/>
              <a:t>1.4 Styles of Programming</a:t>
            </a:r>
          </a:p>
          <a:p>
            <a:r>
              <a:rPr lang="en-US" dirty="0"/>
              <a:t>1.5 Factors Influencing Language Development</a:t>
            </a:r>
          </a:p>
          <a:p>
            <a:r>
              <a:rPr lang="en-US" dirty="0"/>
              <a:t>1.6 Recurring Themes in the Study of Languages</a:t>
            </a:r>
          </a:p>
          <a:p>
            <a:r>
              <a:rPr lang="en-US" dirty="0"/>
              <a:t>1.7 What You Will Learn</a:t>
            </a:r>
          </a:p>
          <a:p>
            <a:r>
              <a:rPr lang="en-US" dirty="0"/>
              <a:t>1.8 Learning Outcomes</a:t>
            </a:r>
          </a:p>
          <a:p>
            <a:r>
              <a:rPr lang="en-US" dirty="0"/>
              <a:t>1.9 Thematic Takeaways</a:t>
            </a:r>
          </a:p>
          <a:p>
            <a:endParaRPr lang="en-US" dirty="0"/>
          </a:p>
          <a:p>
            <a:endParaRPr lang="en-US" dirty="0"/>
          </a:p>
        </p:txBody>
      </p:sp>
    </p:spTree>
    <p:extLst>
      <p:ext uri="{BB962C8B-B14F-4D97-AF65-F5344CB8AC3E}">
        <p14:creationId xmlns:p14="http://schemas.microsoft.com/office/powerpoint/2010/main" val="390313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16C0-F682-9B43-AD27-81F653C5AA6A}"/>
              </a:ext>
            </a:extLst>
          </p:cNvPr>
          <p:cNvSpPr>
            <a:spLocks noGrp="1"/>
          </p:cNvSpPr>
          <p:nvPr>
            <p:ph type="title"/>
          </p:nvPr>
        </p:nvSpPr>
        <p:spPr/>
        <p:txBody>
          <a:bodyPr/>
          <a:lstStyle/>
          <a:p>
            <a:r>
              <a:rPr lang="en-US" dirty="0"/>
              <a:t>1.3 The World of Programming Languages</a:t>
            </a:r>
          </a:p>
        </p:txBody>
      </p:sp>
      <p:sp>
        <p:nvSpPr>
          <p:cNvPr id="3" name="Content Placeholder 2">
            <a:extLst>
              <a:ext uri="{FF2B5EF4-FFF2-40B4-BE49-F238E27FC236}">
                <a16:creationId xmlns:a16="http://schemas.microsoft.com/office/drawing/2014/main" id="{F6DCEE91-4315-B245-BF17-E7A2FCCDDD74}"/>
              </a:ext>
            </a:extLst>
          </p:cNvPr>
          <p:cNvSpPr>
            <a:spLocks noGrp="1"/>
          </p:cNvSpPr>
          <p:nvPr>
            <p:ph idx="1"/>
          </p:nvPr>
        </p:nvSpPr>
        <p:spPr/>
        <p:txBody>
          <a:bodyPr>
            <a:normAutofit/>
          </a:bodyPr>
          <a:lstStyle/>
          <a:p>
            <a:r>
              <a:rPr lang="en-US" dirty="0"/>
              <a:t>1.3.1 Fundamental Questions</a:t>
            </a:r>
          </a:p>
          <a:p>
            <a:r>
              <a:rPr lang="en-US" dirty="0"/>
              <a:t>1.3.2 Bindings: Static and Dynamic</a:t>
            </a:r>
          </a:p>
          <a:p>
            <a:r>
              <a:rPr lang="en-US" dirty="0"/>
              <a:t>1.3.3 Programming Language Concepts</a:t>
            </a:r>
          </a:p>
        </p:txBody>
      </p:sp>
    </p:spTree>
    <p:extLst>
      <p:ext uri="{BB962C8B-B14F-4D97-AF65-F5344CB8AC3E}">
        <p14:creationId xmlns:p14="http://schemas.microsoft.com/office/powerpoint/2010/main" val="41089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47856</TotalTime>
  <Words>4286</Words>
  <Application>Microsoft Office PowerPoint</Application>
  <PresentationFormat>Widescreen</PresentationFormat>
  <Paragraphs>377</Paragraphs>
  <Slides>55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Courier New</vt:lpstr>
      <vt:lpstr>Wingdings</vt:lpstr>
      <vt:lpstr>Educational subjects 16x9</vt:lpstr>
      <vt:lpstr>Introduction</vt:lpstr>
      <vt:lpstr>Chapter 1: Introduction</vt:lpstr>
      <vt:lpstr>Outline</vt:lpstr>
      <vt:lpstr>1.1 Text Objectives</vt:lpstr>
      <vt:lpstr>Outcomes</vt:lpstr>
      <vt:lpstr>Outline</vt:lpstr>
      <vt:lpstr>1.2 Chapter Objectives</vt:lpstr>
      <vt:lpstr>Outline</vt:lpstr>
      <vt:lpstr>1.3 The World of Programming Languages</vt:lpstr>
      <vt:lpstr>1.3.1 Fundamental Questions</vt:lpstr>
      <vt:lpstr>What Influences Language Design?</vt:lpstr>
      <vt:lpstr>Sapir–Whorf Hypothesis</vt:lpstr>
      <vt:lpstr>1.3.2 Bindings: Static and Dynamic (1 of 2)</vt:lpstr>
      <vt:lpstr>1.3.2 Bindings: Static and Dynamic (2 of 2)</vt:lpstr>
      <vt:lpstr>Static Vis-à-Vis Dynamic Bindings</vt:lpstr>
      <vt:lpstr>1.3.3 Programming Language Concepts</vt:lpstr>
      <vt:lpstr>Outline</vt:lpstr>
      <vt:lpstr>1.4 Styles of Programming</vt:lpstr>
      <vt:lpstr>1.4.1 Imperative Programming</vt:lpstr>
      <vt:lpstr>Expressions Vis-à-Vis Statements</vt:lpstr>
      <vt:lpstr>Key Terms Discussed in Section 1.4 (1 of 2)</vt:lpstr>
      <vt:lpstr>First-Class Entity</vt:lpstr>
      <vt:lpstr>Key Terms Discussed in Section 1.4 (2 of 2)</vt:lpstr>
      <vt:lpstr>1.4.2 Functional Programming</vt:lpstr>
      <vt:lpstr>1.4.3 Object-Oriented Programming (OOP) (1 of 2)</vt:lpstr>
      <vt:lpstr>1.4.3 Object-Oriented Programming (OOP) (2 of 2)</vt:lpstr>
      <vt:lpstr>1.4.4 Logic/Declarative Programming</vt:lpstr>
      <vt:lpstr>Purity in Programming Languages</vt:lpstr>
      <vt:lpstr> Practical/Conceptual/Theoretical Basis for Dominant Styles of Programming </vt:lpstr>
      <vt:lpstr>1.4.5 Bottom-up Programming</vt:lpstr>
      <vt:lpstr>1.4.7 Language Evaluation Criteria</vt:lpstr>
      <vt:lpstr>1.4.7 Language Evaluation Criteria – Full List</vt:lpstr>
      <vt:lpstr>1.4.7 Language Evaluation Criteria – Full List</vt:lpstr>
      <vt:lpstr>Languages Involve a Core Set of Universal Concepts</vt:lpstr>
      <vt:lpstr>1.4.8 Thought Process for Problem Solving (1 of 2)</vt:lpstr>
      <vt:lpstr>1.4.8 Thought Process for Problem Solving (2 of 2)</vt:lpstr>
      <vt:lpstr>Programming Languages Are Conduits into Computation</vt:lpstr>
      <vt:lpstr>Outline</vt:lpstr>
      <vt:lpstr>1.5 Factors Influencing Language Development</vt:lpstr>
      <vt:lpstr>Static Vis-à-Vis Dynamic Languages</vt:lpstr>
      <vt:lpstr>Static Vis-à-Vis Dynamic Languages</vt:lpstr>
      <vt:lpstr>Evolution of Programming Languages</vt:lpstr>
      <vt:lpstr>Figure 1.5 Factors Influencing Language Design</vt:lpstr>
      <vt:lpstr>Outline</vt:lpstr>
      <vt:lpstr>1.6 Recurring Themes in the Study of Languages (1 of 3)</vt:lpstr>
      <vt:lpstr>1.6 Recurring Themes in the Study of Languages (2 of 3)</vt:lpstr>
      <vt:lpstr>1.6 Recurring Themes in the Study of Languages (3 of 3)</vt:lpstr>
      <vt:lpstr>Outline</vt:lpstr>
      <vt:lpstr>1.7 What You Will Learn</vt:lpstr>
      <vt:lpstr>Outline</vt:lpstr>
      <vt:lpstr>1.8 Learning Outcomes (1 of 2)</vt:lpstr>
      <vt:lpstr>1.8 Learning Outcomes (2 of 2)</vt:lpstr>
      <vt:lpstr>Outline</vt:lpstr>
      <vt:lpstr>1.9 Thematic Takeaways (1 of 2)</vt:lpstr>
      <vt:lpstr>1.9 Thematic Takeaways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Kristin Parker</dc:creator>
  <cp:lastModifiedBy>Hare, Brian</cp:lastModifiedBy>
  <cp:revision>158</cp:revision>
  <dcterms:created xsi:type="dcterms:W3CDTF">2019-03-08T18:11:57Z</dcterms:created>
  <dcterms:modified xsi:type="dcterms:W3CDTF">2024-05-24T18:23:52Z</dcterms:modified>
</cp:coreProperties>
</file>