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258" r:id="rId2"/>
    <p:sldId id="406" r:id="rId3"/>
    <p:sldId id="333" r:id="rId4"/>
    <p:sldId id="334" r:id="rId5"/>
    <p:sldId id="385" r:id="rId6"/>
    <p:sldId id="336" r:id="rId7"/>
    <p:sldId id="405" r:id="rId8"/>
    <p:sldId id="408" r:id="rId9"/>
    <p:sldId id="335" r:id="rId10"/>
    <p:sldId id="383" r:id="rId11"/>
    <p:sldId id="384" r:id="rId12"/>
    <p:sldId id="388" r:id="rId13"/>
    <p:sldId id="386" r:id="rId14"/>
    <p:sldId id="387" r:id="rId15"/>
    <p:sldId id="342" r:id="rId16"/>
    <p:sldId id="389" r:id="rId17"/>
    <p:sldId id="390" r:id="rId18"/>
    <p:sldId id="409" r:id="rId19"/>
    <p:sldId id="410" r:id="rId20"/>
    <p:sldId id="392" r:id="rId21"/>
    <p:sldId id="391" r:id="rId22"/>
    <p:sldId id="393" r:id="rId23"/>
    <p:sldId id="411" r:id="rId24"/>
    <p:sldId id="394" r:id="rId25"/>
    <p:sldId id="395" r:id="rId26"/>
    <p:sldId id="412" r:id="rId27"/>
    <p:sldId id="413" r:id="rId28"/>
    <p:sldId id="396" r:id="rId29"/>
    <p:sldId id="397" r:id="rId30"/>
    <p:sldId id="399" r:id="rId31"/>
    <p:sldId id="400" r:id="rId32"/>
    <p:sldId id="403" r:id="rId33"/>
    <p:sldId id="40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86C86D-20D1-4052-B391-48AF7A63C856}" v="18" dt="2022-02-27T23:03:46.93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94598" autoAdjust="0"/>
  </p:normalViewPr>
  <p:slideViewPr>
    <p:cSldViewPr snapToGrid="0">
      <p:cViewPr varScale="1">
        <p:scale>
          <a:sx n="79" d="100"/>
          <a:sy n="79" d="100"/>
        </p:scale>
        <p:origin x="96" y="144"/>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5/16/2024</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ed904a1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ed904a1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28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ed904a1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ed904a1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82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ed904a1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ed904a1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6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bed904a1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bed904a1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22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ed904a1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ed904a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65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ed904a1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ed904a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85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ed904a1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ed904a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45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ed904a1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ed904a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219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bed904a1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bed904a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1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r>
              <a:rPr lang="en-US" sz="800" dirty="0">
                <a:solidFill>
                  <a:schemeClr val="bg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2020 by Jones &amp; Bartlett Learning, LLC an Ascend Learning Company. www.jblearning.com. Background texture © </a:t>
            </a:r>
            <a:r>
              <a:rPr lang="en-US" sz="800" dirty="0" err="1">
                <a:latin typeface="Arial" panose="020B0604020202020204" pitchFamily="34" charset="0"/>
                <a:cs typeface="Arial" panose="020B0604020202020204" pitchFamily="34" charset="0"/>
              </a:rPr>
              <a:t>Bunphot</a:t>
            </a:r>
            <a:r>
              <a:rPr lang="en-US" sz="800" dirty="0">
                <a:latin typeface="Arial" panose="020B0604020202020204" pitchFamily="34" charset="0"/>
                <a:cs typeface="Arial" panose="020B0604020202020204" pitchFamily="34" charset="0"/>
              </a:rPr>
              <a: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Google Shape;19;p4">
            <a:extLst>
              <a:ext uri="{FF2B5EF4-FFF2-40B4-BE49-F238E27FC236}">
                <a16:creationId xmlns:a16="http://schemas.microsoft.com/office/drawing/2014/main" id="{754E6A87-69E8-0A4F-A446-1A5A4FC31D4E}"/>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6" name="TextBox 5">
            <a:extLst>
              <a:ext uri="{FF2B5EF4-FFF2-40B4-BE49-F238E27FC236}">
                <a16:creationId xmlns:a16="http://schemas.microsoft.com/office/drawing/2014/main" id="{F37B9AE7-8638-41B1-A922-EB8DB5AD103E}"/>
              </a:ext>
            </a:extLst>
          </p:cNvPr>
          <p:cNvSpPr txBox="1"/>
          <p:nvPr userDrawn="1"/>
        </p:nvSpPr>
        <p:spPr>
          <a:xfrm>
            <a:off x="703732" y="6174049"/>
            <a:ext cx="663964" cy="369332"/>
          </a:xfrm>
          <a:prstGeom prst="rect">
            <a:avLst/>
          </a:prstGeom>
          <a:noFill/>
        </p:spPr>
        <p:txBody>
          <a:bodyPr wrap="none" rtlCol="0">
            <a:spAutoFit/>
          </a:bodyPr>
          <a:lstStyle/>
          <a:p>
            <a:r>
              <a:rPr lang="en-US" dirty="0">
                <a:solidFill>
                  <a:schemeClr val="accent4">
                    <a:lumMod val="75000"/>
                  </a:schemeClr>
                </a:solidFill>
              </a:rPr>
              <a:t>of 33</a:t>
            </a: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
        <p:nvSpPr>
          <p:cNvPr id="7" name="Google Shape;19;p4">
            <a:extLst>
              <a:ext uri="{FF2B5EF4-FFF2-40B4-BE49-F238E27FC236}">
                <a16:creationId xmlns:a16="http://schemas.microsoft.com/office/drawing/2014/main" id="{2B7157FC-0070-AA4D-9B89-954056061DF9}"/>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8" name="TextBox 7">
            <a:extLst>
              <a:ext uri="{FF2B5EF4-FFF2-40B4-BE49-F238E27FC236}">
                <a16:creationId xmlns:a16="http://schemas.microsoft.com/office/drawing/2014/main" id="{4AB5A3CF-577E-447F-8CE5-5A338BCECD71}"/>
              </a:ext>
            </a:extLst>
          </p:cNvPr>
          <p:cNvSpPr txBox="1"/>
          <p:nvPr userDrawn="1"/>
        </p:nvSpPr>
        <p:spPr>
          <a:xfrm>
            <a:off x="703732" y="6174049"/>
            <a:ext cx="663964" cy="369332"/>
          </a:xfrm>
          <a:prstGeom prst="rect">
            <a:avLst/>
          </a:prstGeom>
          <a:noFill/>
        </p:spPr>
        <p:txBody>
          <a:bodyPr wrap="none" rtlCol="0">
            <a:spAutoFit/>
          </a:bodyPr>
          <a:lstStyle/>
          <a:p>
            <a:r>
              <a:rPr lang="en-US" dirty="0">
                <a:solidFill>
                  <a:schemeClr val="accent4">
                    <a:lumMod val="75000"/>
                  </a:schemeClr>
                </a:solidFill>
              </a:rPr>
              <a:t>of 33</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a:p>
        </p:txBody>
      </p:sp>
      <p:sp>
        <p:nvSpPr>
          <p:cNvPr id="6" name="Google Shape;19;p4">
            <a:extLst>
              <a:ext uri="{FF2B5EF4-FFF2-40B4-BE49-F238E27FC236}">
                <a16:creationId xmlns:a16="http://schemas.microsoft.com/office/drawing/2014/main" id="{E64093C0-523D-2E4A-8870-8504CE1C1C96}"/>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7" name="TextBox 6">
            <a:extLst>
              <a:ext uri="{FF2B5EF4-FFF2-40B4-BE49-F238E27FC236}">
                <a16:creationId xmlns:a16="http://schemas.microsoft.com/office/drawing/2014/main" id="{E0B0EB1C-3CB9-450C-BF9A-3BFC46E17939}"/>
              </a:ext>
            </a:extLst>
          </p:cNvPr>
          <p:cNvSpPr txBox="1"/>
          <p:nvPr userDrawn="1"/>
        </p:nvSpPr>
        <p:spPr>
          <a:xfrm>
            <a:off x="703732" y="6174049"/>
            <a:ext cx="663964" cy="369332"/>
          </a:xfrm>
          <a:prstGeom prst="rect">
            <a:avLst/>
          </a:prstGeom>
          <a:noFill/>
        </p:spPr>
        <p:txBody>
          <a:bodyPr wrap="none" rtlCol="0">
            <a:spAutoFit/>
          </a:bodyPr>
          <a:lstStyle/>
          <a:p>
            <a:r>
              <a:rPr lang="en-US" dirty="0">
                <a:solidFill>
                  <a:schemeClr val="accent4">
                    <a:lumMod val="75000"/>
                  </a:schemeClr>
                </a:solidFill>
              </a:rPr>
              <a:t>of 33</a:t>
            </a: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6" name="Google Shape;19;p4">
            <a:extLst>
              <a:ext uri="{FF2B5EF4-FFF2-40B4-BE49-F238E27FC236}">
                <a16:creationId xmlns:a16="http://schemas.microsoft.com/office/drawing/2014/main" id="{612C2D66-2F0D-DF4B-99AB-A3C42CDBB771}"/>
              </a:ext>
            </a:extLst>
          </p:cNvPr>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9" name="TextBox 8">
            <a:extLst>
              <a:ext uri="{FF2B5EF4-FFF2-40B4-BE49-F238E27FC236}">
                <a16:creationId xmlns:a16="http://schemas.microsoft.com/office/drawing/2014/main" id="{F3BB138C-CE2D-4563-96F0-12296B131799}"/>
              </a:ext>
            </a:extLst>
          </p:cNvPr>
          <p:cNvSpPr txBox="1"/>
          <p:nvPr userDrawn="1"/>
        </p:nvSpPr>
        <p:spPr>
          <a:xfrm>
            <a:off x="703732" y="6174049"/>
            <a:ext cx="663964" cy="369332"/>
          </a:xfrm>
          <a:prstGeom prst="rect">
            <a:avLst/>
          </a:prstGeom>
          <a:noFill/>
        </p:spPr>
        <p:txBody>
          <a:bodyPr wrap="none" rtlCol="0">
            <a:spAutoFit/>
          </a:bodyPr>
          <a:lstStyle/>
          <a:p>
            <a:r>
              <a:rPr lang="en-US" dirty="0">
                <a:solidFill>
                  <a:schemeClr val="accent4">
                    <a:lumMod val="75000"/>
                  </a:schemeClr>
                </a:solidFill>
              </a:rPr>
              <a:t>of 33</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415532" y="6091833"/>
            <a:ext cx="5501200" cy="524800"/>
          </a:xfrm>
          <a:prstGeom prst="rect">
            <a:avLst/>
          </a:prstGeom>
        </p:spPr>
        <p:txBody>
          <a:bodyPr spcFirstLastPara="1" wrap="square" lIns="91425" tIns="91425" rIns="91425" bIns="91425" anchor="ctr" anchorCtr="0">
            <a:noAutofit/>
          </a:bodyPr>
          <a:lstStyle>
            <a:lvl1pPr lvl="0" algn="l">
              <a:buNone/>
              <a:defRPr sz="1867"/>
            </a:lvl1pPr>
            <a:lvl2pPr lvl="1" algn="l">
              <a:buNone/>
              <a:defRPr sz="1867"/>
            </a:lvl2pPr>
            <a:lvl3pPr lvl="2" algn="l">
              <a:buNone/>
              <a:defRPr sz="1867"/>
            </a:lvl3pPr>
            <a:lvl4pPr lvl="3" algn="l">
              <a:buNone/>
              <a:defRPr sz="1867"/>
            </a:lvl4pPr>
            <a:lvl5pPr lvl="4" algn="l">
              <a:buNone/>
              <a:defRPr sz="1867"/>
            </a:lvl5pPr>
            <a:lvl6pPr lvl="5" algn="l">
              <a:buNone/>
              <a:defRPr sz="1867"/>
            </a:lvl6pPr>
            <a:lvl7pPr lvl="6" algn="l">
              <a:buNone/>
              <a:defRPr sz="1867"/>
            </a:lvl7pPr>
            <a:lvl8pPr lvl="7" algn="l">
              <a:buNone/>
              <a:defRPr sz="1867"/>
            </a:lvl8pPr>
            <a:lvl9pPr lvl="8" algn="l">
              <a:buNone/>
              <a:defRPr sz="1867"/>
            </a:lvl9pPr>
          </a:lstStyle>
          <a:p>
            <a:fld id="{00000000-1234-1234-1234-123412341234}" type="slidenum">
              <a:rPr lang="en" smtClean="0"/>
              <a:pPr/>
              <a:t>‹#›</a:t>
            </a:fld>
            <a:endParaRPr lang="en"/>
          </a:p>
        </p:txBody>
      </p:sp>
      <p:sp>
        <p:nvSpPr>
          <p:cNvPr id="5" name="TextBox 4">
            <a:extLst>
              <a:ext uri="{FF2B5EF4-FFF2-40B4-BE49-F238E27FC236}">
                <a16:creationId xmlns:a16="http://schemas.microsoft.com/office/drawing/2014/main" id="{371C246B-C0C3-49C8-8505-BF9935CFACAC}"/>
              </a:ext>
            </a:extLst>
          </p:cNvPr>
          <p:cNvSpPr txBox="1"/>
          <p:nvPr userDrawn="1"/>
        </p:nvSpPr>
        <p:spPr>
          <a:xfrm>
            <a:off x="703732" y="6174049"/>
            <a:ext cx="663964" cy="369332"/>
          </a:xfrm>
          <a:prstGeom prst="rect">
            <a:avLst/>
          </a:prstGeom>
          <a:noFill/>
        </p:spPr>
        <p:txBody>
          <a:bodyPr wrap="none" rtlCol="0">
            <a:spAutoFit/>
          </a:bodyPr>
          <a:lstStyle/>
          <a:p>
            <a:r>
              <a:rPr lang="en-US" dirty="0">
                <a:solidFill>
                  <a:schemeClr val="accent4">
                    <a:lumMod val="75000"/>
                  </a:schemeClr>
                </a:solidFill>
              </a:rPr>
              <a:t>of 33</a:t>
            </a:r>
          </a:p>
        </p:txBody>
      </p:sp>
    </p:spTree>
    <p:extLst>
      <p:ext uri="{BB962C8B-B14F-4D97-AF65-F5344CB8AC3E}">
        <p14:creationId xmlns:p14="http://schemas.microsoft.com/office/powerpoint/2010/main" val="289412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234D694-7A9E-ED42-B651-079C53859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514EF334-8905-DF4B-BD1D-1E62B7D01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6802B-779D-CA4E-A508-63705E1CCB3A}" type="slidenum">
              <a:rPr lang="en-US" smtClean="0"/>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3</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Scanning and Parsing</a:t>
            </a:r>
          </a:p>
        </p:txBody>
      </p:sp>
      <p:pic>
        <p:nvPicPr>
          <p:cNvPr id="23" name="Picture Placeholder 22" descr="A photo shows the cover of the book Programming Languages: Concepts and Implementation, by Saverio Perugini.">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822142" y="-158764"/>
            <a:ext cx="5889548" cy="7185072"/>
          </a:xfrm>
        </p:spPr>
      </p:pic>
      <p:sp>
        <p:nvSpPr>
          <p:cNvPr id="2" name="TextBox 1">
            <a:extLst>
              <a:ext uri="{FF2B5EF4-FFF2-40B4-BE49-F238E27FC236}">
                <a16:creationId xmlns:a16="http://schemas.microsoft.com/office/drawing/2014/main" id="{1FB407D1-2561-0A23-1F63-A52EC67B6E61}"/>
              </a:ext>
            </a:extLst>
          </p:cNvPr>
          <p:cNvSpPr txBox="1"/>
          <p:nvPr/>
        </p:nvSpPr>
        <p:spPr>
          <a:xfrm>
            <a:off x="882217" y="5090279"/>
            <a:ext cx="4591991" cy="369332"/>
          </a:xfrm>
          <a:prstGeom prst="rect">
            <a:avLst/>
          </a:prstGeom>
          <a:noFill/>
        </p:spPr>
        <p:txBody>
          <a:bodyPr wrap="square" rtlCol="0">
            <a:spAutoFit/>
          </a:bodyPr>
          <a:lstStyle/>
          <a:p>
            <a:r>
              <a:rPr lang="en-US" dirty="0"/>
              <a:t>Additional Material: Brian Hare, UMKC </a:t>
            </a:r>
          </a:p>
        </p:txBody>
      </p:sp>
    </p:spTree>
    <p:extLst>
      <p:ext uri="{BB962C8B-B14F-4D97-AF65-F5344CB8AC3E}">
        <p14:creationId xmlns:p14="http://schemas.microsoft.com/office/powerpoint/2010/main" val="32535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E3441332-5799-8048-95D2-B8F66208B84A}"/>
              </a:ext>
            </a:extLst>
          </p:cNvPr>
          <p:cNvSpPr>
            <a:spLocks noGrp="1"/>
          </p:cNvSpPr>
          <p:nvPr>
            <p:ph type="title"/>
          </p:nvPr>
        </p:nvSpPr>
        <p:spPr/>
        <p:txBody>
          <a:bodyPr/>
          <a:lstStyle/>
          <a:p>
            <a:r>
              <a:rPr lang="en-US" dirty="0"/>
              <a:t>Figure 3.2 More Detailed View of Scanning and Parsing</a:t>
            </a:r>
          </a:p>
        </p:txBody>
      </p:sp>
      <p:pic>
        <p:nvPicPr>
          <p:cNvPr id="3074" name="Picture 2" descr="The source program, which is given as a string and is a concrete representation, for example n equals x asterisk y plus z, is input to a scanner that outputs a list of tokens, which would be i d 1 equals i d 2 asterisk i d 3 plus i d 4 for the prior example. The tokens are then input to a parser, which outputs an abstract-syntax tree. The abstract-syntax tree for the prior example would consist of an equal sign at the root that leads to i d 1 and plus sign. Plus sign leads to asterisk and i d 4. Asterisk sign leads to i d 2 and i d 3.&#10;" title="A flow diagram of a more detailed view of scanning and par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453" y="1485623"/>
            <a:ext cx="4440382" cy="464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27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1C17AFE4-5EE3-0D48-AA78-38608C4B20DA}"/>
              </a:ext>
            </a:extLst>
          </p:cNvPr>
          <p:cNvSpPr>
            <a:spLocks noGrp="1"/>
          </p:cNvSpPr>
          <p:nvPr>
            <p:ph type="title"/>
          </p:nvPr>
        </p:nvSpPr>
        <p:spPr/>
        <p:txBody>
          <a:bodyPr/>
          <a:lstStyle/>
          <a:p>
            <a:r>
              <a:rPr lang="en-US" dirty="0"/>
              <a:t>Figure 3.3 A Finite-State Automaton for a Legal Identifier and Positive Integer in C</a:t>
            </a:r>
          </a:p>
        </p:txBody>
      </p:sp>
      <p:pic>
        <p:nvPicPr>
          <p:cNvPr id="4098" name="Picture 2" descr="An illustration of a finite-state automaton.&#10;&#10;There are three states: 1, denoted by a single circle, and 2 and 3, denoted by double circles. An arrow points toward state 1 and cyclic arrows point toward states 2 and 3. Underscore plus alphabetic from state 1 to state 2 results in underscore plus alpha plus digit. Non-zero digit from state 1 to state 3 results in a digit. Alphabetic equals lowercase a plus lowercase b plus ellipsis plus lowercase y plus lowercase z plus uppercase A plus uppercase B plus ellipsis plus uppercase Y plus uppercase Z. Non-zero digit equals 1 plus 2 plus ellipsis plus 8 plus 9. Digit equals 0 plus 1 ellipsis plus 8 plus 9.&#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613" y="1583915"/>
            <a:ext cx="5269583" cy="460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40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6" name="Title 5">
            <a:extLst>
              <a:ext uri="{FF2B5EF4-FFF2-40B4-BE49-F238E27FC236}">
                <a16:creationId xmlns:a16="http://schemas.microsoft.com/office/drawing/2014/main" id="{13F9B606-3B8C-8F45-B326-5E61F0FA9752}"/>
              </a:ext>
            </a:extLst>
          </p:cNvPr>
          <p:cNvSpPr>
            <a:spLocks noGrp="1"/>
          </p:cNvSpPr>
          <p:nvPr>
            <p:ph type="title"/>
          </p:nvPr>
        </p:nvSpPr>
        <p:spPr/>
        <p:txBody>
          <a:bodyPr/>
          <a:lstStyle/>
          <a:p>
            <a:r>
              <a:rPr lang="en-US" dirty="0"/>
              <a:t>Table 3.2 Two-Dimensional Array Modeling a Finite-State Automaton for a Legal Identifier and Positive Integer in C</a:t>
            </a:r>
          </a:p>
        </p:txBody>
      </p:sp>
      <p:pic>
        <p:nvPicPr>
          <p:cNvPr id="5122" name="Picture 2" descr="The table shows four columns: Input character, current state 1, current state 2, and current state 3. The row entries are as follows. Row 1: Underscore, 2, 2, ERROR. Row 2: Lowercase a plus lowercase b plus ellipsis plus lowercase y plus lowercase z, 2, 2, ERROR. Row 3: Uppercase A plus uppercase B plus ellipsis plus uppercase Y plus uppercase Z, 2, 2, ERROR. Row 4: 0, ERROR, 2, 3. Row 5: 1 plus 2 plus ellipsis plus 8 plus 9, 3, 2, 3.&#10;" title="A table of three current states for different input charac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54" y="1481310"/>
            <a:ext cx="10156337" cy="4373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67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dirty="0">
                <a:solidFill>
                  <a:schemeClr val="tx1"/>
                </a:solidFill>
              </a:rPr>
              <a:t>3.2 Scanning</a:t>
            </a:r>
          </a:p>
          <a:p>
            <a:r>
              <a:rPr lang="en-US" b="1"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39407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3.3 Parsing</a:t>
            </a:r>
          </a:p>
        </p:txBody>
      </p:sp>
      <p:sp>
        <p:nvSpPr>
          <p:cNvPr id="5" name="Text Placeholder 4">
            <a:extLst>
              <a:ext uri="{FF2B5EF4-FFF2-40B4-BE49-F238E27FC236}">
                <a16:creationId xmlns:a16="http://schemas.microsoft.com/office/drawing/2014/main" id="{8FD883B8-1A3F-3B4C-91F4-D27DEB796947}"/>
              </a:ext>
            </a:extLst>
          </p:cNvPr>
          <p:cNvSpPr>
            <a:spLocks noGrp="1"/>
          </p:cNvSpPr>
          <p:nvPr>
            <p:ph idx="1"/>
          </p:nvPr>
        </p:nvSpPr>
        <p:spPr>
          <a:xfrm>
            <a:off x="975133" y="1490870"/>
            <a:ext cx="10287000" cy="4699047"/>
          </a:xfrm>
        </p:spPr>
        <p:txBody>
          <a:bodyPr/>
          <a:lstStyle/>
          <a:p>
            <a:r>
              <a:rPr lang="en-US" i="1" dirty="0">
                <a:solidFill>
                  <a:schemeClr val="tx1"/>
                </a:solidFill>
              </a:rPr>
              <a:t>Parsing</a:t>
            </a:r>
            <a:r>
              <a:rPr lang="en-US" dirty="0">
                <a:solidFill>
                  <a:schemeClr val="tx1"/>
                </a:solidFill>
              </a:rPr>
              <a:t> (or </a:t>
            </a:r>
            <a:r>
              <a:rPr lang="en-US" i="1" dirty="0">
                <a:solidFill>
                  <a:schemeClr val="tx1"/>
                </a:solidFill>
              </a:rPr>
              <a:t>syntactic analysis</a:t>
            </a:r>
            <a:r>
              <a:rPr lang="en-US" dirty="0">
                <a:solidFill>
                  <a:schemeClr val="tx1"/>
                </a:solidFill>
              </a:rPr>
              <a:t>) is the process of determining whether a string is a sentence (in some language) and, if so, (typically) converting the </a:t>
            </a:r>
            <a:r>
              <a:rPr lang="en-US" i="1" dirty="0">
                <a:solidFill>
                  <a:schemeClr val="tx1"/>
                </a:solidFill>
              </a:rPr>
              <a:t>concrete representation </a:t>
            </a:r>
            <a:r>
              <a:rPr lang="en-US" dirty="0">
                <a:solidFill>
                  <a:schemeClr val="tx1"/>
                </a:solidFill>
              </a:rPr>
              <a:t>of it into an </a:t>
            </a:r>
            <a:r>
              <a:rPr lang="en-US" i="1" dirty="0">
                <a:solidFill>
                  <a:schemeClr val="tx1"/>
                </a:solidFill>
              </a:rPr>
              <a:t>abstract representation</a:t>
            </a:r>
            <a:r>
              <a:rPr lang="en-US" dirty="0">
                <a:solidFill>
                  <a:schemeClr val="tx1"/>
                </a:solidFill>
              </a:rPr>
              <a:t>, which generally facilitates the intended subsequent processing of it.</a:t>
            </a:r>
          </a:p>
          <a:p>
            <a:r>
              <a:rPr lang="en-US" dirty="0">
                <a:solidFill>
                  <a:schemeClr val="tx1"/>
                </a:solidFill>
              </a:rPr>
              <a:t>A </a:t>
            </a:r>
            <a:r>
              <a:rPr lang="en-US" i="1" dirty="0">
                <a:solidFill>
                  <a:schemeClr val="tx1"/>
                </a:solidFill>
              </a:rPr>
              <a:t>concrete-syntax representation </a:t>
            </a:r>
            <a:r>
              <a:rPr lang="en-US" dirty="0">
                <a:solidFill>
                  <a:schemeClr val="tx1"/>
                </a:solidFill>
              </a:rPr>
              <a:t>of a program is typically a string (or a parse tree as shown in Chapter 2, where the terminals along the fringe of the tree from left-to-right constitute the input string).</a:t>
            </a:r>
          </a:p>
          <a:p>
            <a:r>
              <a:rPr lang="en-US" dirty="0">
                <a:solidFill>
                  <a:schemeClr val="tx1"/>
                </a:solidFill>
              </a:rPr>
              <a:t>A </a:t>
            </a:r>
            <a:r>
              <a:rPr lang="en-US" i="1" dirty="0">
                <a:solidFill>
                  <a:schemeClr val="tx1"/>
                </a:solidFill>
              </a:rPr>
              <a:t>parse tree </a:t>
            </a:r>
            <a:r>
              <a:rPr lang="en-US" dirty="0">
                <a:solidFill>
                  <a:schemeClr val="tx1"/>
                </a:solidFill>
              </a:rPr>
              <a:t>and </a:t>
            </a:r>
            <a:r>
              <a:rPr lang="en-US" i="1" dirty="0">
                <a:solidFill>
                  <a:schemeClr val="tx1"/>
                </a:solidFill>
              </a:rPr>
              <a:t>abstract-syntax tree </a:t>
            </a:r>
            <a:r>
              <a:rPr lang="en-US" dirty="0">
                <a:solidFill>
                  <a:schemeClr val="tx1"/>
                </a:solidFill>
              </a:rPr>
              <a:t>are the syntactic analogs of a </a:t>
            </a:r>
            <a:r>
              <a:rPr lang="en-US" i="1" dirty="0">
                <a:solidFill>
                  <a:schemeClr val="tx1"/>
                </a:solidFill>
              </a:rPr>
              <a:t>lexeme</a:t>
            </a:r>
            <a:r>
              <a:rPr lang="en-US" dirty="0">
                <a:solidFill>
                  <a:schemeClr val="tx1"/>
                </a:solidFill>
              </a:rPr>
              <a:t> and </a:t>
            </a:r>
            <a:r>
              <a:rPr lang="en-US" i="1" dirty="0">
                <a:solidFill>
                  <a:schemeClr val="tx1"/>
                </a:solidFill>
              </a:rPr>
              <a:t>token</a:t>
            </a:r>
            <a:r>
              <a:rPr lang="en-US" dirty="0">
                <a:solidFill>
                  <a:schemeClr val="tx1"/>
                </a:solidFill>
              </a:rPr>
              <a:t> from </a:t>
            </a:r>
            <a:r>
              <a:rPr lang="en-US" i="1" dirty="0" err="1">
                <a:solidFill>
                  <a:schemeClr val="tx1"/>
                </a:solidFill>
              </a:rPr>
              <a:t>lexics</a:t>
            </a:r>
            <a:r>
              <a:rPr lang="en-US" dirty="0">
                <a:solidFill>
                  <a:schemeClr val="tx1"/>
                </a:solidFill>
              </a:rPr>
              <a:t>, respectively (Table 3.3). (See Section 9.5 for more details on abstract-syntax representations.)</a:t>
            </a:r>
          </a:p>
          <a:p>
            <a:r>
              <a:rPr lang="en-US" dirty="0">
                <a:solidFill>
                  <a:schemeClr val="tx1"/>
                </a:solidFill>
              </a:rPr>
              <a:t>A </a:t>
            </a:r>
            <a:r>
              <a:rPr lang="en-US" i="1" dirty="0">
                <a:solidFill>
                  <a:schemeClr val="tx1"/>
                </a:solidFill>
              </a:rPr>
              <a:t>parser</a:t>
            </a:r>
            <a:r>
              <a:rPr lang="en-US" dirty="0">
                <a:solidFill>
                  <a:schemeClr val="tx1"/>
                </a:solidFill>
              </a:rPr>
              <a:t> (or </a:t>
            </a:r>
            <a:r>
              <a:rPr lang="en-US" i="1" dirty="0">
                <a:solidFill>
                  <a:schemeClr val="tx1"/>
                </a:solidFill>
              </a:rPr>
              <a:t>syntactic analyzer</a:t>
            </a:r>
            <a:r>
              <a:rPr lang="en-US" dirty="0">
                <a:solidFill>
                  <a:schemeClr val="tx1"/>
                </a:solidFill>
              </a:rPr>
              <a:t>) is the component of an interpreter or compiler that also typically converts the source program, once syntactically validated, into an abstract, or more easily manipulable, representation.</a:t>
            </a:r>
          </a:p>
        </p:txBody>
      </p:sp>
    </p:spTree>
    <p:extLst>
      <p:ext uri="{BB962C8B-B14F-4D97-AF65-F5344CB8AC3E}">
        <p14:creationId xmlns:p14="http://schemas.microsoft.com/office/powerpoint/2010/main" val="601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32FFAA7C-A429-C748-9F21-B0521D6D1B58}"/>
              </a:ext>
            </a:extLst>
          </p:cNvPr>
          <p:cNvSpPr>
            <a:spLocks noGrp="1"/>
          </p:cNvSpPr>
          <p:nvPr>
            <p:ph type="title"/>
          </p:nvPr>
        </p:nvSpPr>
        <p:spPr/>
        <p:txBody>
          <a:bodyPr/>
          <a:lstStyle/>
          <a:p>
            <a:r>
              <a:rPr lang="en-US" sz="2800" dirty="0"/>
              <a:t>Table 3.3 (Concrete) Lexemes and Parse Trees Vis-à-Vis (Abstract) Tokens and Abstract-Syntax Trees, Respectively</a:t>
            </a:r>
          </a:p>
        </p:txBody>
      </p:sp>
      <p:pic>
        <p:nvPicPr>
          <p:cNvPr id="6146" name="Picture 2" descr=" The table consists of two columns. In the first column, concrete at the top leads to abstract at the bottom. In the second column, there are two headers: Lexics on the left and syntax on the right. Under lexics, scanning from the left side causes lexeme at the top to lead to the token at the bottom. Under syntax, parsing from the right side causes parse tree at the top to lead to the abstract-syntax tree at the bottom. An element of set sign is between lexeme and parse tree and between token and abstract-syntax tree.&#10;" title="A table of different conversions and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283" y="2143089"/>
            <a:ext cx="10210741" cy="178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8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b="1"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387212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3.4 Recursive-Descent Parsing</a:t>
            </a:r>
          </a:p>
        </p:txBody>
      </p:sp>
      <p:sp>
        <p:nvSpPr>
          <p:cNvPr id="5" name="Text Placeholder 4">
            <a:extLst>
              <a:ext uri="{FF2B5EF4-FFF2-40B4-BE49-F238E27FC236}">
                <a16:creationId xmlns:a16="http://schemas.microsoft.com/office/drawing/2014/main" id="{8FD883B8-1A3F-3B4C-91F4-D27DEB796947}"/>
              </a:ext>
            </a:extLst>
          </p:cNvPr>
          <p:cNvSpPr>
            <a:spLocks noGrp="1"/>
          </p:cNvSpPr>
          <p:nvPr>
            <p:ph idx="1"/>
          </p:nvPr>
        </p:nvSpPr>
        <p:spPr/>
        <p:txBody>
          <a:bodyPr/>
          <a:lstStyle/>
          <a:p>
            <a:pPr>
              <a:buClr>
                <a:srgbClr val="000000"/>
              </a:buClr>
            </a:pPr>
            <a:r>
              <a:rPr lang="en-US" dirty="0">
                <a:solidFill>
                  <a:schemeClr val="tx1"/>
                </a:solidFill>
              </a:rPr>
              <a:t>3.4.1 A Complete Recursive-Descent Parser</a:t>
            </a:r>
          </a:p>
          <a:p>
            <a:pPr>
              <a:buClr>
                <a:srgbClr val="000000"/>
              </a:buClr>
            </a:pPr>
            <a:r>
              <a:rPr lang="en-US" dirty="0">
                <a:solidFill>
                  <a:schemeClr val="tx1"/>
                </a:solidFill>
              </a:rPr>
              <a:t>3.4.2 A Language Generator</a:t>
            </a:r>
          </a:p>
          <a:p>
            <a:pPr lvl="0">
              <a:buClr>
                <a:srgbClr val="000000"/>
              </a:buClr>
            </a:pPr>
            <a:endParaRPr lang="en-US" dirty="0">
              <a:solidFill>
                <a:srgbClr val="000000"/>
              </a:solidFill>
            </a:endParaRPr>
          </a:p>
        </p:txBody>
      </p:sp>
    </p:spTree>
    <p:extLst>
      <p:ext uri="{BB962C8B-B14F-4D97-AF65-F5344CB8AC3E}">
        <p14:creationId xmlns:p14="http://schemas.microsoft.com/office/powerpoint/2010/main" val="128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C512-0FF8-424B-AE61-CEA6F5D8750F}"/>
              </a:ext>
            </a:extLst>
          </p:cNvPr>
          <p:cNvSpPr>
            <a:spLocks noGrp="1"/>
          </p:cNvSpPr>
          <p:nvPr>
            <p:ph type="title"/>
          </p:nvPr>
        </p:nvSpPr>
        <p:spPr/>
        <p:txBody>
          <a:bodyPr/>
          <a:lstStyle/>
          <a:p>
            <a:r>
              <a:rPr lang="en-US" dirty="0"/>
              <a:t>3.4.1 A Complete Recursive-Descent Parser</a:t>
            </a:r>
          </a:p>
        </p:txBody>
      </p:sp>
      <p:sp>
        <p:nvSpPr>
          <p:cNvPr id="3" name="Content Placeholder 2">
            <a:extLst>
              <a:ext uri="{FF2B5EF4-FFF2-40B4-BE49-F238E27FC236}">
                <a16:creationId xmlns:a16="http://schemas.microsoft.com/office/drawing/2014/main" id="{8AB243CB-4C62-42E4-8DEB-4311C87B8E76}"/>
              </a:ext>
            </a:extLst>
          </p:cNvPr>
          <p:cNvSpPr>
            <a:spLocks noGrp="1"/>
          </p:cNvSpPr>
          <p:nvPr>
            <p:ph idx="1"/>
          </p:nvPr>
        </p:nvSpPr>
        <p:spPr/>
        <p:txBody>
          <a:bodyPr/>
          <a:lstStyle/>
          <a:p>
            <a:pPr marL="0" indent="0">
              <a:buNone/>
            </a:pPr>
            <a:r>
              <a:rPr lang="en-US" dirty="0"/>
              <a:t>Python code for a parser, with an embedded scanner, for a language of S-expressions with atoms </a:t>
            </a:r>
            <a:r>
              <a:rPr lang="en-US" dirty="0">
                <a:latin typeface="Courier New" panose="02070309020205020404" pitchFamily="49" charset="0"/>
                <a:cs typeface="Courier New" panose="02070309020205020404" pitchFamily="49" charset="0"/>
              </a:rPr>
              <a:t>x</a:t>
            </a:r>
            <a:r>
              <a:rPr lang="en-US" dirty="0"/>
              <a:t>, </a:t>
            </a:r>
            <a:r>
              <a:rPr lang="en-US" dirty="0">
                <a:latin typeface="Courier New" panose="02070309020205020404" pitchFamily="49" charset="0"/>
                <a:cs typeface="Courier New" panose="02070309020205020404" pitchFamily="49" charset="0"/>
              </a:rPr>
              <a:t>y</a:t>
            </a:r>
            <a:r>
              <a:rPr lang="en-US" dirty="0"/>
              <a:t>, and </a:t>
            </a:r>
            <a:r>
              <a:rPr lang="en-US" dirty="0">
                <a:latin typeface="Courier New" panose="02070309020205020404" pitchFamily="49" charset="0"/>
                <a:cs typeface="Courier New" panose="02070309020205020404" pitchFamily="49" charset="0"/>
              </a:rPr>
              <a:t>z</a:t>
            </a:r>
            <a:endParaRPr lang="en-US" dirty="0"/>
          </a:p>
        </p:txBody>
      </p:sp>
    </p:spTree>
    <p:extLst>
      <p:ext uri="{BB962C8B-B14F-4D97-AF65-F5344CB8AC3E}">
        <p14:creationId xmlns:p14="http://schemas.microsoft.com/office/powerpoint/2010/main" val="366337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B1AB-D122-4844-A4FF-1A16FA177136}"/>
              </a:ext>
            </a:extLst>
          </p:cNvPr>
          <p:cNvSpPr>
            <a:spLocks noGrp="1"/>
          </p:cNvSpPr>
          <p:nvPr>
            <p:ph type="title"/>
          </p:nvPr>
        </p:nvSpPr>
        <p:spPr/>
        <p:txBody>
          <a:bodyPr/>
          <a:lstStyle/>
          <a:p>
            <a:r>
              <a:rPr lang="en-US" dirty="0"/>
              <a:t>3.4.2 A Language Generator</a:t>
            </a:r>
          </a:p>
        </p:txBody>
      </p:sp>
      <p:sp>
        <p:nvSpPr>
          <p:cNvPr id="3" name="Content Placeholder 2">
            <a:extLst>
              <a:ext uri="{FF2B5EF4-FFF2-40B4-BE49-F238E27FC236}">
                <a16:creationId xmlns:a16="http://schemas.microsoft.com/office/drawing/2014/main" id="{856B651B-1B78-48C7-B1B7-18DAE3E08A97}"/>
              </a:ext>
            </a:extLst>
          </p:cNvPr>
          <p:cNvSpPr>
            <a:spLocks noGrp="1"/>
          </p:cNvSpPr>
          <p:nvPr>
            <p:ph idx="1"/>
          </p:nvPr>
        </p:nvSpPr>
        <p:spPr/>
        <p:txBody>
          <a:bodyPr/>
          <a:lstStyle/>
          <a:p>
            <a:pPr marL="0" indent="0">
              <a:buNone/>
            </a:pPr>
            <a:r>
              <a:rPr lang="en-US" dirty="0"/>
              <a:t>A Python program that is a generator of sentences from the language of S-expressions with atoms </a:t>
            </a:r>
            <a:r>
              <a:rPr lang="en-US" dirty="0">
                <a:latin typeface="Courier New" panose="02070309020205020404" pitchFamily="49" charset="0"/>
                <a:cs typeface="Courier New" panose="02070309020205020404" pitchFamily="49" charset="0"/>
              </a:rPr>
              <a:t>x</a:t>
            </a:r>
            <a:r>
              <a:rPr lang="en-US" dirty="0"/>
              <a:t>, </a:t>
            </a:r>
            <a:r>
              <a:rPr lang="en-US" dirty="0">
                <a:latin typeface="Courier New" panose="02070309020205020404" pitchFamily="49" charset="0"/>
                <a:cs typeface="Courier New" panose="02070309020205020404" pitchFamily="49" charset="0"/>
              </a:rPr>
              <a:t>y</a:t>
            </a:r>
            <a:r>
              <a:rPr lang="en-US" dirty="0"/>
              <a:t>, and </a:t>
            </a:r>
            <a:r>
              <a:rPr lang="en-US" dirty="0">
                <a:latin typeface="Courier New" panose="02070309020205020404" pitchFamily="49" charset="0"/>
                <a:cs typeface="Courier New" panose="02070309020205020404" pitchFamily="49" charset="0"/>
              </a:rPr>
              <a:t>z</a:t>
            </a:r>
            <a:endParaRPr lang="en-US" dirty="0"/>
          </a:p>
        </p:txBody>
      </p:sp>
    </p:spTree>
    <p:extLst>
      <p:ext uri="{BB962C8B-B14F-4D97-AF65-F5344CB8AC3E}">
        <p14:creationId xmlns:p14="http://schemas.microsoft.com/office/powerpoint/2010/main" val="118963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BAA-ECE3-8044-9C88-CE7CBB55FB70}"/>
              </a:ext>
            </a:extLst>
          </p:cNvPr>
          <p:cNvSpPr>
            <a:spLocks noGrp="1"/>
          </p:cNvSpPr>
          <p:nvPr>
            <p:ph type="title"/>
          </p:nvPr>
        </p:nvSpPr>
        <p:spPr/>
        <p:txBody>
          <a:bodyPr/>
          <a:lstStyle/>
          <a:p>
            <a:r>
              <a:rPr lang="en-US" b="1" dirty="0"/>
              <a:t>Chapter 3: Scanning and Parsing</a:t>
            </a:r>
          </a:p>
        </p:txBody>
      </p:sp>
      <p:sp>
        <p:nvSpPr>
          <p:cNvPr id="3" name="Content Placeholder 2">
            <a:extLst>
              <a:ext uri="{FF2B5EF4-FFF2-40B4-BE49-F238E27FC236}">
                <a16:creationId xmlns:a16="http://schemas.microsoft.com/office/drawing/2014/main" id="{B0A87C0E-C929-6145-9805-F058E2C23A70}"/>
              </a:ext>
            </a:extLst>
          </p:cNvPr>
          <p:cNvSpPr>
            <a:spLocks noGrp="1"/>
          </p:cNvSpPr>
          <p:nvPr>
            <p:ph idx="1"/>
          </p:nvPr>
        </p:nvSpPr>
        <p:spPr>
          <a:xfrm>
            <a:off x="838200" y="1520253"/>
            <a:ext cx="10515600" cy="3553771"/>
          </a:xfrm>
        </p:spPr>
        <p:txBody>
          <a:bodyPr>
            <a:normAutofit/>
          </a:bodyPr>
          <a:lstStyle/>
          <a:p>
            <a:pPr marL="152396" indent="0">
              <a:buNone/>
            </a:pPr>
            <a:r>
              <a:rPr lang="en-US" i="1" dirty="0">
                <a:solidFill>
                  <a:schemeClr val="tx1"/>
                </a:solidFill>
              </a:rPr>
              <a:t>Although mathematical notation undoubtedly possesses parsing rules, they are rather loose, sometimes contradictory, and seldom clearly stated. . . .The proliferation of programming languages shows no more uniformity than mathematics. Nevertheless, programming languages do bring a different perspective. . . .Because of their application to a broad range of topics, their strict grammar, and their strict interpretation, programming languages can provide new insights into mathematical notation.</a:t>
            </a:r>
          </a:p>
          <a:p>
            <a:pPr marL="152396" indent="0" algn="r">
              <a:buNone/>
            </a:pPr>
            <a:r>
              <a:rPr lang="en-US" dirty="0">
                <a:solidFill>
                  <a:schemeClr val="tx1"/>
                </a:solidFill>
              </a:rPr>
              <a:t>—Kenneth E. Iverson</a:t>
            </a:r>
          </a:p>
          <a:p>
            <a:pPr marL="0" indent="0">
              <a:buNone/>
            </a:pPr>
            <a:endParaRPr lang="en-US" dirty="0"/>
          </a:p>
        </p:txBody>
      </p:sp>
      <p:sp>
        <p:nvSpPr>
          <p:cNvPr id="4" name="TextBox 3">
            <a:extLst>
              <a:ext uri="{FF2B5EF4-FFF2-40B4-BE49-F238E27FC236}">
                <a16:creationId xmlns:a16="http://schemas.microsoft.com/office/drawing/2014/main" id="{1AE54D6B-93D6-2944-A1E0-891A011A8800}"/>
              </a:ext>
            </a:extLst>
          </p:cNvPr>
          <p:cNvSpPr txBox="1"/>
          <p:nvPr/>
        </p:nvSpPr>
        <p:spPr>
          <a:xfrm>
            <a:off x="838201" y="5126477"/>
            <a:ext cx="10515601"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Any implementation of a programming language involves scanning and parsing the source program into a representation that can be subsequently processed (i.e., interpreted or compiled or a combination of both).</a:t>
            </a:r>
          </a:p>
        </p:txBody>
      </p:sp>
    </p:spTree>
    <p:extLst>
      <p:ext uri="{BB962C8B-B14F-4D97-AF65-F5344CB8AC3E}">
        <p14:creationId xmlns:p14="http://schemas.microsoft.com/office/powerpoint/2010/main" val="246653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3D312BA3-4CBE-B140-BBBF-29A5FB8A9AAB}"/>
              </a:ext>
            </a:extLst>
          </p:cNvPr>
          <p:cNvSpPr>
            <a:spLocks noGrp="1"/>
          </p:cNvSpPr>
          <p:nvPr>
            <p:ph type="title"/>
          </p:nvPr>
        </p:nvSpPr>
        <p:spPr/>
        <p:txBody>
          <a:bodyPr/>
          <a:lstStyle/>
          <a:p>
            <a:r>
              <a:rPr lang="en-US" dirty="0"/>
              <a:t>Table 3.4 Implementation Differences in Top-down Parsers: Table-Driven Vis à Vis Recursive-Descent</a:t>
            </a:r>
          </a:p>
        </p:txBody>
      </p:sp>
      <p:pic>
        <p:nvPicPr>
          <p:cNvPr id="7170" name="Picture 2" descr="The first table shows three columns: Type of top-down parser, parse table used, and parse stack used. The row entries are as follows. Row 1: Table-driven, explicit 2-D array data structure, explicit stack object in program. Row 2: Recursive-descent, implicit and embedded in the code, implicit call stack of program. The second table shows four columns: Type of top-down parser, construction complexity, program readability, and program efficiency. The row entries are as follows. Row 1: Table-driven, complex and use generator, less readable, efficient. Row 2: Recursive-driven, uncomplex and write by hand, more readable, efficient.&#10;" title="Two tables of implementation differences in two types of top-down pars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586" y="1533743"/>
            <a:ext cx="10201177" cy="401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85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type="body" idx="4294967295"/>
          </p:nvPr>
        </p:nvSpPr>
        <p:spPr>
          <a:xfrm>
            <a:off x="603115" y="1330208"/>
            <a:ext cx="11360150" cy="4554538"/>
          </a:xfrm>
        </p:spPr>
        <p:txBody>
          <a:bodyPr/>
          <a:lstStyle/>
          <a:p>
            <a:r>
              <a:rPr lang="en-US"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b="1"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p:txBody>
      </p:sp>
    </p:spTree>
    <p:extLst>
      <p:ext uri="{BB962C8B-B14F-4D97-AF65-F5344CB8AC3E}">
        <p14:creationId xmlns:p14="http://schemas.microsoft.com/office/powerpoint/2010/main" val="212290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6716-E6D4-F148-A351-760358B3FB0A}"/>
              </a:ext>
            </a:extLst>
          </p:cNvPr>
          <p:cNvSpPr>
            <a:spLocks noGrp="1"/>
          </p:cNvSpPr>
          <p:nvPr>
            <p:ph type="title"/>
          </p:nvPr>
        </p:nvSpPr>
        <p:spPr/>
        <p:txBody>
          <a:bodyPr/>
          <a:lstStyle/>
          <a:p>
            <a:br>
              <a:rPr lang="en-US" dirty="0"/>
            </a:br>
            <a:r>
              <a:rPr lang="en-US" dirty="0"/>
              <a:t>3.5 Bottom-up, Shift-Reduce Parsing and Parser Generators</a:t>
            </a:r>
            <a:br>
              <a:rPr lang="en-US" dirty="0"/>
            </a:br>
            <a:endParaRPr lang="en-US" dirty="0"/>
          </a:p>
        </p:txBody>
      </p:sp>
      <p:sp>
        <p:nvSpPr>
          <p:cNvPr id="3" name="Text Placeholder 2">
            <a:extLst>
              <a:ext uri="{FF2B5EF4-FFF2-40B4-BE49-F238E27FC236}">
                <a16:creationId xmlns:a16="http://schemas.microsoft.com/office/drawing/2014/main" id="{908F043E-BCE0-5D40-9BC4-7990AA0545CC}"/>
              </a:ext>
            </a:extLst>
          </p:cNvPr>
          <p:cNvSpPr>
            <a:spLocks noGrp="1"/>
          </p:cNvSpPr>
          <p:nvPr>
            <p:ph idx="1"/>
          </p:nvPr>
        </p:nvSpPr>
        <p:spPr/>
        <p:txBody>
          <a:bodyPr/>
          <a:lstStyle/>
          <a:p>
            <a:r>
              <a:rPr lang="en-US" dirty="0">
                <a:solidFill>
                  <a:schemeClr val="tx1"/>
                </a:solidFill>
              </a:rPr>
              <a:t>A p</a:t>
            </a:r>
            <a:r>
              <a:rPr lang="en-US" i="1" dirty="0">
                <a:solidFill>
                  <a:schemeClr val="tx1"/>
                </a:solidFill>
              </a:rPr>
              <a:t>arser generator </a:t>
            </a:r>
            <a:r>
              <a:rPr lang="en-US" dirty="0">
                <a:solidFill>
                  <a:schemeClr val="tx1"/>
                </a:solidFill>
              </a:rPr>
              <a:t>is a program that accepts a syntactic specification of a language in the form of a grammar and automatically generates a parser from it.</a:t>
            </a:r>
          </a:p>
          <a:p>
            <a:r>
              <a:rPr lang="en-US" dirty="0">
                <a:solidFill>
                  <a:schemeClr val="tx1"/>
                </a:solidFill>
              </a:rPr>
              <a:t>Parser generators are available for a wide variety of programming languages, including Python (PLY) and Scheme (SLLGEN). ANTLR (</a:t>
            </a:r>
            <a:r>
              <a:rPr lang="en-US" dirty="0" err="1">
                <a:solidFill>
                  <a:schemeClr val="tx1"/>
                </a:solidFill>
              </a:rPr>
              <a:t>ANother</a:t>
            </a:r>
            <a:r>
              <a:rPr lang="en-US" dirty="0">
                <a:solidFill>
                  <a:schemeClr val="tx1"/>
                </a:solidFill>
              </a:rPr>
              <a:t> Tool for Language Recognition) is a parser generator for a variety of target languages, including Java.</a:t>
            </a:r>
          </a:p>
          <a:p>
            <a:endParaRPr lang="en-US" dirty="0"/>
          </a:p>
        </p:txBody>
      </p:sp>
    </p:spTree>
    <p:extLst>
      <p:ext uri="{BB962C8B-B14F-4D97-AF65-F5344CB8AC3E}">
        <p14:creationId xmlns:p14="http://schemas.microsoft.com/office/powerpoint/2010/main" val="1815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8BB5-BE76-4B8D-B177-BFF3366B896C}"/>
              </a:ext>
            </a:extLst>
          </p:cNvPr>
          <p:cNvSpPr>
            <a:spLocks noGrp="1"/>
          </p:cNvSpPr>
          <p:nvPr>
            <p:ph type="title"/>
          </p:nvPr>
        </p:nvSpPr>
        <p:spPr/>
        <p:txBody>
          <a:bodyPr/>
          <a:lstStyle/>
          <a:p>
            <a:r>
              <a:rPr lang="en-US" dirty="0"/>
              <a:t>3.5 A Complete Example in </a:t>
            </a:r>
            <a:r>
              <a:rPr lang="en-US" dirty="0" err="1">
                <a:latin typeface="Courier New" panose="02070309020205020404" pitchFamily="49" charset="0"/>
                <a:cs typeface="Courier New" panose="02070309020205020404" pitchFamily="49" charset="0"/>
              </a:rPr>
              <a:t>lexx</a:t>
            </a:r>
            <a:r>
              <a:rPr lang="en-US" dirty="0"/>
              <a:t> and </a:t>
            </a:r>
            <a:r>
              <a:rPr lang="en-US" dirty="0" err="1">
                <a:latin typeface="Courier New" panose="02070309020205020404" pitchFamily="49" charset="0"/>
                <a:cs typeface="Courier New" panose="02070309020205020404" pitchFamily="49" charset="0"/>
              </a:rPr>
              <a:t>yacc</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3237609-4C49-4EEE-9408-919DB7D1AC0E}"/>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symexpr.l</a:t>
            </a:r>
            <a:r>
              <a:rPr lang="en-US" dirty="0"/>
              <a:t> and </a:t>
            </a:r>
            <a:r>
              <a:rPr lang="en-US" dirty="0" err="1">
                <a:latin typeface="Courier New" panose="02070309020205020404" pitchFamily="49" charset="0"/>
                <a:cs typeface="Courier New" panose="02070309020205020404" pitchFamily="49" charset="0"/>
              </a:rPr>
              <a:t>symexpr.y</a:t>
            </a:r>
            <a:r>
              <a:rPr lang="en-US" dirty="0">
                <a:latin typeface="Courier New" panose="02070309020205020404" pitchFamily="49" charset="0"/>
                <a:cs typeface="Courier New" panose="02070309020205020404" pitchFamily="49" charset="0"/>
              </a:rPr>
              <a:t>:</a:t>
            </a:r>
            <a:endParaRPr lang="en-US" dirty="0"/>
          </a:p>
          <a:p>
            <a:pPr marL="0" indent="0">
              <a:buNone/>
            </a:pPr>
            <a:r>
              <a:rPr lang="en-US" dirty="0"/>
              <a:t>Specifications for </a:t>
            </a:r>
            <a:r>
              <a:rPr lang="en-US" dirty="0">
                <a:latin typeface="Courier New" panose="02070309020205020404" pitchFamily="49" charset="0"/>
                <a:cs typeface="Courier New" panose="02070309020205020404" pitchFamily="49" charset="0"/>
              </a:rPr>
              <a:t>lex</a:t>
            </a:r>
            <a:r>
              <a:rPr lang="en-US" dirty="0"/>
              <a:t> and </a:t>
            </a:r>
            <a:r>
              <a:rPr lang="en-US" dirty="0" err="1">
                <a:latin typeface="Courier New" panose="02070309020205020404" pitchFamily="49" charset="0"/>
                <a:cs typeface="Courier New" panose="02070309020205020404" pitchFamily="49" charset="0"/>
              </a:rPr>
              <a:t>yacc</a:t>
            </a:r>
            <a:r>
              <a:rPr lang="en-US" dirty="0"/>
              <a:t> (respectively) that generate a shift-reduce, bottom-up parser for the symbolic expression language presented earlier in this chapter</a:t>
            </a:r>
          </a:p>
        </p:txBody>
      </p:sp>
    </p:spTree>
    <p:extLst>
      <p:ext uri="{BB962C8B-B14F-4D97-AF65-F5344CB8AC3E}">
        <p14:creationId xmlns:p14="http://schemas.microsoft.com/office/powerpoint/2010/main" val="427143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b="1" dirty="0">
                <a:solidFill>
                  <a:schemeClr val="tx1"/>
                </a:solidFill>
              </a:rPr>
              <a:t>3.6 PLY: Python Lex-</a:t>
            </a:r>
            <a:r>
              <a:rPr lang="en-US" b="1" dirty="0" err="1">
                <a:solidFill>
                  <a:schemeClr val="tx1"/>
                </a:solidFill>
              </a:rPr>
              <a:t>Yacc</a:t>
            </a:r>
            <a:endParaRPr lang="en-US" b="1"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75030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6716-E6D4-F148-A351-760358B3FB0A}"/>
              </a:ext>
            </a:extLst>
          </p:cNvPr>
          <p:cNvSpPr>
            <a:spLocks noGrp="1"/>
          </p:cNvSpPr>
          <p:nvPr>
            <p:ph type="title"/>
          </p:nvPr>
        </p:nvSpPr>
        <p:spPr>
          <a:xfrm>
            <a:off x="0" y="121033"/>
            <a:ext cx="12192000" cy="1002089"/>
          </a:xfrm>
        </p:spPr>
        <p:txBody>
          <a:bodyPr/>
          <a:lstStyle/>
          <a:p>
            <a:r>
              <a:rPr lang="en-US" dirty="0"/>
              <a:t>3.6 PLY: Python Lex-</a:t>
            </a:r>
            <a:r>
              <a:rPr lang="en-US" dirty="0" err="1"/>
              <a:t>Yacc</a:t>
            </a:r>
            <a:endParaRPr lang="en-US" dirty="0"/>
          </a:p>
        </p:txBody>
      </p:sp>
      <p:sp>
        <p:nvSpPr>
          <p:cNvPr id="3" name="Text Placeholder 2">
            <a:extLst>
              <a:ext uri="{FF2B5EF4-FFF2-40B4-BE49-F238E27FC236}">
                <a16:creationId xmlns:a16="http://schemas.microsoft.com/office/drawing/2014/main" id="{908F043E-BCE0-5D40-9BC4-7990AA0545CC}"/>
              </a:ext>
            </a:extLst>
          </p:cNvPr>
          <p:cNvSpPr>
            <a:spLocks noGrp="1"/>
          </p:cNvSpPr>
          <p:nvPr>
            <p:ph idx="1"/>
          </p:nvPr>
        </p:nvSpPr>
        <p:spPr>
          <a:xfrm>
            <a:off x="925830" y="1490870"/>
            <a:ext cx="10287000" cy="4699047"/>
          </a:xfrm>
        </p:spPr>
        <p:txBody>
          <a:bodyPr/>
          <a:lstStyle/>
          <a:p>
            <a:r>
              <a:rPr lang="en-US" dirty="0"/>
              <a:t>3.6.1 A Complete Example in PLY</a:t>
            </a:r>
          </a:p>
          <a:p>
            <a:r>
              <a:rPr lang="en-US" dirty="0"/>
              <a:t>3.6.2 Camille Scanner and Parser Generators in PLY</a:t>
            </a:r>
          </a:p>
          <a:p>
            <a:endParaRPr lang="en-US" dirty="0"/>
          </a:p>
        </p:txBody>
      </p:sp>
    </p:spTree>
    <p:extLst>
      <p:ext uri="{BB962C8B-B14F-4D97-AF65-F5344CB8AC3E}">
        <p14:creationId xmlns:p14="http://schemas.microsoft.com/office/powerpoint/2010/main" val="326369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5FD3-7947-44A5-A60A-AFCEE2672262}"/>
              </a:ext>
            </a:extLst>
          </p:cNvPr>
          <p:cNvSpPr>
            <a:spLocks noGrp="1"/>
          </p:cNvSpPr>
          <p:nvPr>
            <p:ph type="title"/>
          </p:nvPr>
        </p:nvSpPr>
        <p:spPr/>
        <p:txBody>
          <a:bodyPr/>
          <a:lstStyle/>
          <a:p>
            <a:r>
              <a:rPr lang="en-US" dirty="0"/>
              <a:t>3.6.1 A Complete Example in PLY</a:t>
            </a:r>
          </a:p>
        </p:txBody>
      </p:sp>
      <p:sp>
        <p:nvSpPr>
          <p:cNvPr id="3" name="Content Placeholder 2">
            <a:extLst>
              <a:ext uri="{FF2B5EF4-FFF2-40B4-BE49-F238E27FC236}">
                <a16:creationId xmlns:a16="http://schemas.microsoft.com/office/drawing/2014/main" id="{C8689033-C4CC-405A-A08F-58EBFFC5E0E0}"/>
              </a:ext>
            </a:extLst>
          </p:cNvPr>
          <p:cNvSpPr>
            <a:spLocks noGrp="1"/>
          </p:cNvSpPr>
          <p:nvPr>
            <p:ph idx="1"/>
          </p:nvPr>
        </p:nvSpPr>
        <p:spPr/>
        <p:txBody>
          <a:bodyPr/>
          <a:lstStyle/>
          <a:p>
            <a:pPr marL="0" indent="0">
              <a:buNone/>
            </a:pPr>
            <a:r>
              <a:rPr lang="en-US" dirty="0"/>
              <a:t>The PLY analog of the </a:t>
            </a:r>
            <a:r>
              <a:rPr lang="en-US" dirty="0">
                <a:latin typeface="Courier New" panose="02070309020205020404" pitchFamily="49" charset="0"/>
                <a:cs typeface="Courier New" panose="02070309020205020404" pitchFamily="49" charset="0"/>
              </a:rPr>
              <a:t>lex</a:t>
            </a:r>
            <a:r>
              <a:rPr lang="en-US" dirty="0"/>
              <a:t> and </a:t>
            </a:r>
            <a:r>
              <a:rPr lang="en-US" dirty="0" err="1">
                <a:latin typeface="Courier New" panose="02070309020205020404" pitchFamily="49" charset="0"/>
                <a:cs typeface="Courier New" panose="02070309020205020404" pitchFamily="49" charset="0"/>
              </a:rPr>
              <a:t>yacc</a:t>
            </a:r>
            <a:r>
              <a:rPr lang="en-US" dirty="0"/>
              <a:t> specifications from Section 3.5 to generate a parser for the symbolic expression language.</a:t>
            </a:r>
          </a:p>
        </p:txBody>
      </p:sp>
    </p:spTree>
    <p:extLst>
      <p:ext uri="{BB962C8B-B14F-4D97-AF65-F5344CB8AC3E}">
        <p14:creationId xmlns:p14="http://schemas.microsoft.com/office/powerpoint/2010/main" val="72064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4F3A-D53D-4C82-8CA0-359006ED9A46}"/>
              </a:ext>
            </a:extLst>
          </p:cNvPr>
          <p:cNvSpPr>
            <a:spLocks noGrp="1"/>
          </p:cNvSpPr>
          <p:nvPr>
            <p:ph type="title"/>
          </p:nvPr>
        </p:nvSpPr>
        <p:spPr/>
        <p:txBody>
          <a:bodyPr/>
          <a:lstStyle/>
          <a:p>
            <a:r>
              <a:rPr lang="en-US" dirty="0"/>
              <a:t>3.6.2 Camille Scanner and Parser Generators in PLY</a:t>
            </a:r>
          </a:p>
        </p:txBody>
      </p:sp>
      <p:sp>
        <p:nvSpPr>
          <p:cNvPr id="3" name="Content Placeholder 2">
            <a:extLst>
              <a:ext uri="{FF2B5EF4-FFF2-40B4-BE49-F238E27FC236}">
                <a16:creationId xmlns:a16="http://schemas.microsoft.com/office/drawing/2014/main" id="{6ECC849D-9869-4E8A-8E66-5EBF9648DCEB}"/>
              </a:ext>
            </a:extLst>
          </p:cNvPr>
          <p:cNvSpPr>
            <a:spLocks noGrp="1"/>
          </p:cNvSpPr>
          <p:nvPr>
            <p:ph idx="1"/>
          </p:nvPr>
        </p:nvSpPr>
        <p:spPr/>
        <p:txBody>
          <a:bodyPr/>
          <a:lstStyle/>
          <a:p>
            <a:pPr marL="0" indent="0">
              <a:buNone/>
            </a:pPr>
            <a:r>
              <a:rPr lang="en-US" dirty="0"/>
              <a:t>A PLY scanner specification for the tokens in the Camille language and a PLY parser specification for the Camille language defined by the grammar for a Camille version used </a:t>
            </a:r>
            <a:r>
              <a:rPr lang="en-US"/>
              <a:t>in Chapter </a:t>
            </a:r>
            <a:r>
              <a:rPr lang="en-US" dirty="0"/>
              <a:t>11.</a:t>
            </a:r>
          </a:p>
        </p:txBody>
      </p:sp>
    </p:spTree>
    <p:extLst>
      <p:ext uri="{BB962C8B-B14F-4D97-AF65-F5344CB8AC3E}">
        <p14:creationId xmlns:p14="http://schemas.microsoft.com/office/powerpoint/2010/main" val="356162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b="1"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181101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6716-E6D4-F148-A351-760358B3FB0A}"/>
              </a:ext>
            </a:extLst>
          </p:cNvPr>
          <p:cNvSpPr>
            <a:spLocks noGrp="1"/>
          </p:cNvSpPr>
          <p:nvPr>
            <p:ph type="title"/>
          </p:nvPr>
        </p:nvSpPr>
        <p:spPr>
          <a:xfrm>
            <a:off x="0" y="121033"/>
            <a:ext cx="12192000" cy="1002089"/>
          </a:xfrm>
        </p:spPr>
        <p:txBody>
          <a:bodyPr/>
          <a:lstStyle/>
          <a:p>
            <a:r>
              <a:rPr lang="en-US" dirty="0"/>
              <a:t>3.7 Top-Down Vis-à-Vis Bottom-up Parsing</a:t>
            </a:r>
          </a:p>
        </p:txBody>
      </p:sp>
      <p:sp>
        <p:nvSpPr>
          <p:cNvPr id="3" name="Text Placeholder 2">
            <a:extLst>
              <a:ext uri="{FF2B5EF4-FFF2-40B4-BE49-F238E27FC236}">
                <a16:creationId xmlns:a16="http://schemas.microsoft.com/office/drawing/2014/main" id="{908F043E-BCE0-5D40-9BC4-7990AA0545CC}"/>
              </a:ext>
            </a:extLst>
          </p:cNvPr>
          <p:cNvSpPr>
            <a:spLocks noGrp="1"/>
          </p:cNvSpPr>
          <p:nvPr>
            <p:ph idx="1"/>
          </p:nvPr>
        </p:nvSpPr>
        <p:spPr>
          <a:xfrm>
            <a:off x="925830" y="1490870"/>
            <a:ext cx="10287000" cy="4699047"/>
          </a:xfrm>
        </p:spPr>
        <p:txBody>
          <a:bodyPr/>
          <a:lstStyle/>
          <a:p>
            <a:r>
              <a:rPr lang="en-US" dirty="0"/>
              <a:t>A hierarchy of parsers can be developed based on properties of grammars used in them (Table 3.5).</a:t>
            </a:r>
          </a:p>
          <a:p>
            <a:r>
              <a:rPr lang="en-US" dirty="0"/>
              <a:t>Top-down and bottom-up parsers are classified as LL and LR parsers, respectively.</a:t>
            </a:r>
          </a:p>
          <a:p>
            <a:pPr lvl="1"/>
            <a:r>
              <a:rPr lang="en-US" dirty="0"/>
              <a:t>The first L indicates that both read the input string from Left-to-right.</a:t>
            </a:r>
          </a:p>
          <a:p>
            <a:pPr lvl="1"/>
            <a:r>
              <a:rPr lang="en-US" dirty="0"/>
              <a:t>The second character indicates the type of derivation the parser constructs:</a:t>
            </a:r>
          </a:p>
          <a:p>
            <a:pPr lvl="2"/>
            <a:r>
              <a:rPr lang="en-US" dirty="0"/>
              <a:t>Top-down parsers construct a Leftmost derivation.</a:t>
            </a:r>
          </a:p>
          <a:p>
            <a:pPr lvl="2"/>
            <a:r>
              <a:rPr lang="en-US" dirty="0"/>
              <a:t>Bottom-up parsers construct a Rightmost derivation.</a:t>
            </a:r>
          </a:p>
          <a:p>
            <a:endParaRPr lang="en-US" dirty="0"/>
          </a:p>
          <a:p>
            <a:endParaRPr lang="en-US" dirty="0"/>
          </a:p>
        </p:txBody>
      </p:sp>
    </p:spTree>
    <p:extLst>
      <p:ext uri="{BB962C8B-B14F-4D97-AF65-F5344CB8AC3E}">
        <p14:creationId xmlns:p14="http://schemas.microsoft.com/office/powerpoint/2010/main" val="336607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b="1"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276356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77FAD39F-E9A1-5D45-AB56-9C3926568173}"/>
              </a:ext>
            </a:extLst>
          </p:cNvPr>
          <p:cNvSpPr>
            <a:spLocks noGrp="1"/>
          </p:cNvSpPr>
          <p:nvPr>
            <p:ph type="title"/>
          </p:nvPr>
        </p:nvSpPr>
        <p:spPr/>
        <p:txBody>
          <a:bodyPr/>
          <a:lstStyle/>
          <a:p>
            <a:r>
              <a:rPr lang="en-US" dirty="0"/>
              <a:t>Table 3.5 Top-down Vis </a:t>
            </a:r>
            <a:r>
              <a:rPr lang="en-US" dirty="0" err="1"/>
              <a:t>à</a:t>
            </a:r>
            <a:r>
              <a:rPr lang="en-US" dirty="0"/>
              <a:t> Vis Bottom-up Parsers</a:t>
            </a:r>
          </a:p>
        </p:txBody>
      </p:sp>
      <p:sp>
        <p:nvSpPr>
          <p:cNvPr id="6" name="TextBox 5">
            <a:extLst>
              <a:ext uri="{FF2B5EF4-FFF2-40B4-BE49-F238E27FC236}">
                <a16:creationId xmlns:a16="http://schemas.microsoft.com/office/drawing/2014/main" id="{6EF23860-796F-0242-A0D8-81FEE5E8BD14}"/>
              </a:ext>
            </a:extLst>
          </p:cNvPr>
          <p:cNvSpPr txBox="1"/>
          <p:nvPr/>
        </p:nvSpPr>
        <p:spPr>
          <a:xfrm>
            <a:off x="4291963" y="6059418"/>
            <a:ext cx="7431931" cy="369332"/>
          </a:xfrm>
          <a:prstGeom prst="rect">
            <a:avLst/>
          </a:prstGeom>
          <a:noFill/>
        </p:spPr>
        <p:txBody>
          <a:bodyPr wrap="square" rtlCol="0">
            <a:spAutoFit/>
          </a:bodyPr>
          <a:lstStyle/>
          <a:p>
            <a:r>
              <a:rPr lang="en-US" dirty="0"/>
              <a:t>(Key: ‡ = requisite; † = preferred.)</a:t>
            </a:r>
          </a:p>
        </p:txBody>
      </p:sp>
      <p:pic>
        <p:nvPicPr>
          <p:cNvPr id="8194" name="Picture 2" descr="The table shows six columns: Description of parser, parser type, reads input, derivation constructed, requisite grammar, and recursion in rules. The row entries are as follows. Row 1: Bottom-up, L R, left-to-right, rightmost, unambiguous, left-recursive is requisite. Row 2: Top-down, L L, left-to-right, leftmost, unambiguous, right-recursive is preferred.&#10;" title="A table of the characteristics of different types of pars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108" y="1503885"/>
            <a:ext cx="10184920" cy="155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2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483249A0-5640-614B-B115-66F6B1B2D004}"/>
              </a:ext>
            </a:extLst>
          </p:cNvPr>
          <p:cNvSpPr>
            <a:spLocks noGrp="1"/>
          </p:cNvSpPr>
          <p:nvPr>
            <p:ph type="title"/>
          </p:nvPr>
        </p:nvSpPr>
        <p:spPr/>
        <p:txBody>
          <a:bodyPr/>
          <a:lstStyle/>
          <a:p>
            <a:r>
              <a:rPr lang="en-US" dirty="0"/>
              <a:t>Table 3.6 LL Vis-à-Vis LR Grammars (Note: LL ⊂ LR.)</a:t>
            </a:r>
          </a:p>
        </p:txBody>
      </p:sp>
      <p:sp>
        <p:nvSpPr>
          <p:cNvPr id="2" name="Slide Number Placeholder 1">
            <a:extLst>
              <a:ext uri="{FF2B5EF4-FFF2-40B4-BE49-F238E27FC236}">
                <a16:creationId xmlns:a16="http://schemas.microsoft.com/office/drawing/2014/main" id="{A77C5905-D8C4-8249-AB46-9073B6C4D4B5}"/>
              </a:ext>
            </a:extLst>
          </p:cNvPr>
          <p:cNvSpPr>
            <a:spLocks noGrp="1"/>
          </p:cNvSpPr>
          <p:nvPr>
            <p:ph type="sldNum" idx="4294967295"/>
          </p:nvPr>
        </p:nvSpPr>
        <p:spPr>
          <a:xfrm>
            <a:off x="415532" y="6091833"/>
            <a:ext cx="5501200" cy="524800"/>
          </a:xfrm>
        </p:spPr>
        <p:txBody>
          <a:bodyPr/>
          <a:lstStyle/>
          <a:p>
            <a:fld id="{00000000-1234-1234-1234-123412341234}" type="slidenum">
              <a:rPr lang="en" smtClean="0"/>
              <a:pPr/>
              <a:t>31</a:t>
            </a:fld>
            <a:endParaRPr lang="en"/>
          </a:p>
        </p:txBody>
      </p:sp>
      <p:pic>
        <p:nvPicPr>
          <p:cNvPr id="9218" name="Picture 2" descr="The table shows five columns: Grammar type, grammar ambiguity, recursion in rules, grammar construction, and grammar readability. The row entries are as follows. Row 1: L R, unambiguous, left- or right-recursive, less restrictive, reasonable and readable. Row 2: L L, unambiguous, right-recursive only, restrictive, readable.&#10;" title="A table of the characteristics of different types of gramm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561" y="1484934"/>
            <a:ext cx="10244367" cy="196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09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b="1"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40296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26A6-9416-6C4A-9B53-FF6F137C40D9}"/>
              </a:ext>
            </a:extLst>
          </p:cNvPr>
          <p:cNvSpPr>
            <a:spLocks noGrp="1"/>
          </p:cNvSpPr>
          <p:nvPr>
            <p:ph type="title"/>
          </p:nvPr>
        </p:nvSpPr>
        <p:spPr/>
        <p:txBody>
          <a:bodyPr/>
          <a:lstStyle/>
          <a:p>
            <a:r>
              <a:rPr lang="en-US"/>
              <a:t>3.8 Thematic Takeaways</a:t>
            </a:r>
            <a:endParaRPr lang="en-US" dirty="0"/>
          </a:p>
        </p:txBody>
      </p:sp>
      <p:sp>
        <p:nvSpPr>
          <p:cNvPr id="3" name="Text Placeholder 2">
            <a:extLst>
              <a:ext uri="{FF2B5EF4-FFF2-40B4-BE49-F238E27FC236}">
                <a16:creationId xmlns:a16="http://schemas.microsoft.com/office/drawing/2014/main" id="{8078C5BA-5712-2C4D-B5E0-5A1071F025DC}"/>
              </a:ext>
            </a:extLst>
          </p:cNvPr>
          <p:cNvSpPr>
            <a:spLocks noGrp="1"/>
          </p:cNvSpPr>
          <p:nvPr>
            <p:ph idx="1"/>
          </p:nvPr>
        </p:nvSpPr>
        <p:spPr/>
        <p:txBody>
          <a:bodyPr/>
          <a:lstStyle/>
          <a:p>
            <a:r>
              <a:rPr lang="en-US" dirty="0">
                <a:solidFill>
                  <a:schemeClr val="tx1"/>
                </a:solidFill>
              </a:rPr>
              <a:t>A </a:t>
            </a:r>
            <a:r>
              <a:rPr lang="en-US" dirty="0"/>
              <a:t>seminal</a:t>
            </a:r>
            <a:r>
              <a:rPr lang="en-US" dirty="0">
                <a:solidFill>
                  <a:schemeClr val="tx1"/>
                </a:solidFill>
              </a:rPr>
              <a:t> contribution to computer science is the discovery that grammars can be used as both </a:t>
            </a:r>
            <a:r>
              <a:rPr lang="en-US" i="1" dirty="0">
                <a:solidFill>
                  <a:schemeClr val="tx1"/>
                </a:solidFill>
              </a:rPr>
              <a:t>language-generation</a:t>
            </a:r>
            <a:r>
              <a:rPr lang="en-US" dirty="0">
                <a:solidFill>
                  <a:schemeClr val="tx1"/>
                </a:solidFill>
              </a:rPr>
              <a:t> devices and </a:t>
            </a:r>
            <a:r>
              <a:rPr lang="en-US" i="1" dirty="0">
                <a:solidFill>
                  <a:schemeClr val="tx1"/>
                </a:solidFill>
              </a:rPr>
              <a:t>language-recognition</a:t>
            </a:r>
            <a:r>
              <a:rPr lang="en-US" dirty="0">
                <a:solidFill>
                  <a:schemeClr val="tx1"/>
                </a:solidFill>
              </a:rPr>
              <a:t> devices.</a:t>
            </a:r>
          </a:p>
          <a:p>
            <a:r>
              <a:rPr lang="en-US" dirty="0">
                <a:solidFill>
                  <a:schemeClr val="tx1"/>
                </a:solidFill>
              </a:rPr>
              <a:t>The structure of a recursive-descent parser follows naturally from the structure of a grammar, but the grammar must be in the proper form.</a:t>
            </a:r>
          </a:p>
          <a:p>
            <a:pPr marL="152396" indent="0">
              <a:buNone/>
            </a:pPr>
            <a:endParaRPr lang="en-US" dirty="0"/>
          </a:p>
          <a:p>
            <a:endParaRPr lang="en-US" dirty="0"/>
          </a:p>
        </p:txBody>
      </p:sp>
    </p:spTree>
    <p:extLst>
      <p:ext uri="{BB962C8B-B14F-4D97-AF65-F5344CB8AC3E}">
        <p14:creationId xmlns:p14="http://schemas.microsoft.com/office/powerpoint/2010/main" val="244587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26A6-9416-6C4A-9B53-FF6F137C40D9}"/>
              </a:ext>
            </a:extLst>
          </p:cNvPr>
          <p:cNvSpPr>
            <a:spLocks noGrp="1"/>
          </p:cNvSpPr>
          <p:nvPr>
            <p:ph type="title"/>
          </p:nvPr>
        </p:nvSpPr>
        <p:spPr/>
        <p:txBody>
          <a:bodyPr/>
          <a:lstStyle/>
          <a:p>
            <a:r>
              <a:rPr lang="en-US"/>
              <a:t>3.1 Chapter Objectives</a:t>
            </a:r>
            <a:endParaRPr lang="en-US" dirty="0"/>
          </a:p>
        </p:txBody>
      </p:sp>
      <p:sp>
        <p:nvSpPr>
          <p:cNvPr id="3" name="Text Placeholder 2">
            <a:extLst>
              <a:ext uri="{FF2B5EF4-FFF2-40B4-BE49-F238E27FC236}">
                <a16:creationId xmlns:a16="http://schemas.microsoft.com/office/drawing/2014/main" id="{8078C5BA-5712-2C4D-B5E0-5A1071F025DC}"/>
              </a:ext>
            </a:extLst>
          </p:cNvPr>
          <p:cNvSpPr>
            <a:spLocks noGrp="1"/>
          </p:cNvSpPr>
          <p:nvPr>
            <p:ph idx="1"/>
          </p:nvPr>
        </p:nvSpPr>
        <p:spPr/>
        <p:txBody>
          <a:bodyPr/>
          <a:lstStyle/>
          <a:p>
            <a:r>
              <a:rPr lang="en-US" dirty="0">
                <a:solidFill>
                  <a:schemeClr val="tx1"/>
                </a:solidFill>
              </a:rPr>
              <a:t>Establish an understanding of </a:t>
            </a:r>
            <a:r>
              <a:rPr lang="en-US" i="1" dirty="0">
                <a:solidFill>
                  <a:schemeClr val="tx1"/>
                </a:solidFill>
              </a:rPr>
              <a:t>scanning</a:t>
            </a:r>
            <a:r>
              <a:rPr lang="en-US" dirty="0">
                <a:solidFill>
                  <a:schemeClr val="tx1"/>
                </a:solidFill>
              </a:rPr>
              <a:t>.</a:t>
            </a:r>
          </a:p>
          <a:p>
            <a:r>
              <a:rPr lang="en-US" dirty="0">
                <a:solidFill>
                  <a:schemeClr val="tx1"/>
                </a:solidFill>
              </a:rPr>
              <a:t>Establish an understanding of </a:t>
            </a:r>
            <a:r>
              <a:rPr lang="en-US" i="1" dirty="0">
                <a:solidFill>
                  <a:schemeClr val="tx1"/>
                </a:solidFill>
              </a:rPr>
              <a:t>parsing</a:t>
            </a:r>
            <a:r>
              <a:rPr lang="en-US" dirty="0">
                <a:solidFill>
                  <a:schemeClr val="tx1"/>
                </a:solidFill>
              </a:rPr>
              <a:t>.</a:t>
            </a:r>
          </a:p>
          <a:p>
            <a:r>
              <a:rPr lang="en-US" dirty="0">
                <a:solidFill>
                  <a:schemeClr val="tx1"/>
                </a:solidFill>
              </a:rPr>
              <a:t>Introduce </a:t>
            </a:r>
            <a:r>
              <a:rPr lang="en-US" i="1" dirty="0">
                <a:solidFill>
                  <a:schemeClr val="tx1"/>
                </a:solidFill>
              </a:rPr>
              <a:t>top-down parsing</a:t>
            </a:r>
            <a:r>
              <a:rPr lang="en-US" dirty="0">
                <a:solidFill>
                  <a:schemeClr val="tx1"/>
                </a:solidFill>
              </a:rPr>
              <a:t>.</a:t>
            </a:r>
          </a:p>
          <a:p>
            <a:r>
              <a:rPr lang="en-US" dirty="0">
                <a:solidFill>
                  <a:schemeClr val="tx1"/>
                </a:solidFill>
              </a:rPr>
              <a:t>Differentiate between </a:t>
            </a:r>
            <a:r>
              <a:rPr lang="en-US" i="1" dirty="0">
                <a:solidFill>
                  <a:schemeClr val="tx1"/>
                </a:solidFill>
              </a:rPr>
              <a:t>table-driven</a:t>
            </a:r>
            <a:r>
              <a:rPr lang="en-US" dirty="0">
                <a:solidFill>
                  <a:schemeClr val="tx1"/>
                </a:solidFill>
              </a:rPr>
              <a:t> and </a:t>
            </a:r>
            <a:r>
              <a:rPr lang="en-US" i="1" dirty="0">
                <a:solidFill>
                  <a:schemeClr val="tx1"/>
                </a:solidFill>
              </a:rPr>
              <a:t>recursive-descent </a:t>
            </a:r>
            <a:r>
              <a:rPr lang="en-US" dirty="0">
                <a:solidFill>
                  <a:schemeClr val="tx1"/>
                </a:solidFill>
              </a:rPr>
              <a:t>top-down parsers.</a:t>
            </a:r>
          </a:p>
          <a:p>
            <a:r>
              <a:rPr lang="en-US" dirty="0">
                <a:solidFill>
                  <a:schemeClr val="tx1"/>
                </a:solidFill>
              </a:rPr>
              <a:t>Illustrate the natural relationship between a </a:t>
            </a:r>
            <a:r>
              <a:rPr lang="en-US" i="1" dirty="0">
                <a:solidFill>
                  <a:schemeClr val="tx1"/>
                </a:solidFill>
              </a:rPr>
              <a:t>context-free grammar </a:t>
            </a:r>
            <a:r>
              <a:rPr lang="en-US" dirty="0">
                <a:solidFill>
                  <a:schemeClr val="tx1"/>
                </a:solidFill>
              </a:rPr>
              <a:t>and a </a:t>
            </a:r>
            <a:r>
              <a:rPr lang="en-US" i="1" dirty="0">
                <a:solidFill>
                  <a:schemeClr val="tx1"/>
                </a:solidFill>
              </a:rPr>
              <a:t>recursive-descent parser</a:t>
            </a:r>
            <a:r>
              <a:rPr lang="en-US" dirty="0">
                <a:solidFill>
                  <a:schemeClr val="tx1"/>
                </a:solidFill>
              </a:rPr>
              <a:t>.</a:t>
            </a:r>
          </a:p>
          <a:p>
            <a:r>
              <a:rPr lang="en-US" dirty="0">
                <a:solidFill>
                  <a:schemeClr val="tx1"/>
                </a:solidFill>
              </a:rPr>
              <a:t>Introduce </a:t>
            </a:r>
            <a:r>
              <a:rPr lang="en-US" i="1" dirty="0">
                <a:solidFill>
                  <a:schemeClr val="tx1"/>
                </a:solidFill>
              </a:rPr>
              <a:t>bottom-up, shift-reduce parsing</a:t>
            </a:r>
            <a:r>
              <a:rPr lang="en-US" dirty="0">
                <a:solidFill>
                  <a:schemeClr val="tx1"/>
                </a:solidFill>
              </a:rPr>
              <a:t>.</a:t>
            </a:r>
          </a:p>
          <a:p>
            <a:r>
              <a:rPr lang="en-US" dirty="0">
                <a:solidFill>
                  <a:schemeClr val="tx1"/>
                </a:solidFill>
              </a:rPr>
              <a:t>Introduce parser-generation tools (e.g., </a:t>
            </a:r>
            <a:r>
              <a:rPr lang="en-US" dirty="0">
                <a:solidFill>
                  <a:schemeClr val="tx1"/>
                </a:solidFill>
                <a:latin typeface="Courier New" panose="02070309020205020404" pitchFamily="49" charset="0"/>
                <a:cs typeface="Courier New" panose="02070309020205020404" pitchFamily="49" charset="0"/>
              </a:rPr>
              <a:t>lex</a:t>
            </a:r>
            <a:r>
              <a:rPr lang="en-US" dirty="0">
                <a:solidFill>
                  <a:schemeClr val="tx1"/>
                </a:solidFill>
              </a:rPr>
              <a:t>/</a:t>
            </a:r>
            <a:r>
              <a:rPr lang="en-US" dirty="0" err="1">
                <a:solidFill>
                  <a:schemeClr val="tx1"/>
                </a:solidFill>
                <a:latin typeface="Courier New" panose="02070309020205020404" pitchFamily="49" charset="0"/>
                <a:cs typeface="Courier New" panose="02070309020205020404" pitchFamily="49" charset="0"/>
              </a:rPr>
              <a:t>yacc</a:t>
            </a:r>
            <a:r>
              <a:rPr lang="en-US" dirty="0">
                <a:solidFill>
                  <a:schemeClr val="tx1"/>
                </a:solidFill>
              </a:rPr>
              <a:t>).</a:t>
            </a:r>
          </a:p>
          <a:p>
            <a:pPr marL="152396" indent="0">
              <a:buNone/>
            </a:pPr>
            <a:endParaRPr lang="en-US" dirty="0"/>
          </a:p>
          <a:p>
            <a:endParaRPr lang="en-US" dirty="0"/>
          </a:p>
        </p:txBody>
      </p:sp>
    </p:spTree>
    <p:extLst>
      <p:ext uri="{BB962C8B-B14F-4D97-AF65-F5344CB8AC3E}">
        <p14:creationId xmlns:p14="http://schemas.microsoft.com/office/powerpoint/2010/main" val="178645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E9CDA16D-FF39-064B-8D7F-EA9826489A23}"/>
              </a:ext>
            </a:extLst>
          </p:cNvPr>
          <p:cNvSpPr>
            <a:spLocks noGrp="1"/>
          </p:cNvSpPr>
          <p:nvPr>
            <p:ph idx="1"/>
          </p:nvPr>
        </p:nvSpPr>
        <p:spPr/>
        <p:txBody>
          <a:bodyPr/>
          <a:lstStyle/>
          <a:p>
            <a:r>
              <a:rPr lang="en-US" dirty="0">
                <a:solidFill>
                  <a:schemeClr val="tx1"/>
                </a:solidFill>
              </a:rPr>
              <a:t>3.1 Chapter Objectives</a:t>
            </a:r>
          </a:p>
          <a:p>
            <a:r>
              <a:rPr lang="en-US" b="1" dirty="0">
                <a:solidFill>
                  <a:schemeClr val="tx1"/>
                </a:solidFill>
              </a:rPr>
              <a:t>3.2 Scanning</a:t>
            </a:r>
          </a:p>
          <a:p>
            <a:r>
              <a:rPr lang="en-US" dirty="0">
                <a:solidFill>
                  <a:schemeClr val="tx1"/>
                </a:solidFill>
              </a:rPr>
              <a:t>3.3 Parsing</a:t>
            </a:r>
          </a:p>
          <a:p>
            <a:r>
              <a:rPr lang="en-US" dirty="0">
                <a:solidFill>
                  <a:schemeClr val="tx1"/>
                </a:solidFill>
              </a:rPr>
              <a:t>3.4 Recursive-Descent Parsing</a:t>
            </a:r>
          </a:p>
          <a:p>
            <a:r>
              <a:rPr lang="en-US" dirty="0">
                <a:solidFill>
                  <a:schemeClr val="tx1"/>
                </a:solidFill>
              </a:rPr>
              <a:t>3.5 Bottom-up, Shift-Reduce Parsing and Parser Generators</a:t>
            </a:r>
          </a:p>
          <a:p>
            <a:r>
              <a:rPr lang="en-US" dirty="0">
                <a:solidFill>
                  <a:schemeClr val="tx1"/>
                </a:solidFill>
              </a:rPr>
              <a:t>3.6 PLY: Python Lex-</a:t>
            </a:r>
            <a:r>
              <a:rPr lang="en-US" dirty="0" err="1">
                <a:solidFill>
                  <a:schemeClr val="tx1"/>
                </a:solidFill>
              </a:rPr>
              <a:t>Yacc</a:t>
            </a:r>
            <a:endParaRPr lang="en-US" dirty="0">
              <a:solidFill>
                <a:schemeClr val="tx1"/>
              </a:solidFill>
            </a:endParaRPr>
          </a:p>
          <a:p>
            <a:r>
              <a:rPr lang="en-US" dirty="0">
                <a:solidFill>
                  <a:schemeClr val="tx1"/>
                </a:solidFill>
              </a:rPr>
              <a:t>3.7 Top-down Vis-à-Vis Bottom-up Parsing</a:t>
            </a:r>
          </a:p>
          <a:p>
            <a:r>
              <a:rPr lang="en-US" dirty="0">
                <a:solidFill>
                  <a:schemeClr val="tx1"/>
                </a:solidFill>
              </a:rPr>
              <a:t>3.8 Thematic Takeaways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325605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3.2 Scanning </a:t>
            </a:r>
            <a:r>
              <a:rPr lang="en-US" sz="2000" dirty="0"/>
              <a:t>(1 of 2)</a:t>
            </a:r>
          </a:p>
        </p:txBody>
      </p:sp>
      <p:sp>
        <p:nvSpPr>
          <p:cNvPr id="5" name="Text Placeholder 4">
            <a:extLst>
              <a:ext uri="{FF2B5EF4-FFF2-40B4-BE49-F238E27FC236}">
                <a16:creationId xmlns:a16="http://schemas.microsoft.com/office/drawing/2014/main" id="{8FD883B8-1A3F-3B4C-91F4-D27DEB796947}"/>
              </a:ext>
            </a:extLst>
          </p:cNvPr>
          <p:cNvSpPr>
            <a:spLocks noGrp="1"/>
          </p:cNvSpPr>
          <p:nvPr>
            <p:ph idx="1"/>
          </p:nvPr>
        </p:nvSpPr>
        <p:spPr/>
        <p:txBody>
          <a:bodyPr/>
          <a:lstStyle/>
          <a:p>
            <a:r>
              <a:rPr lang="en-US" dirty="0">
                <a:solidFill>
                  <a:schemeClr val="tx1"/>
                </a:solidFill>
              </a:rPr>
              <a:t>The first step of </a:t>
            </a:r>
            <a:r>
              <a:rPr lang="en-US" i="1" dirty="0">
                <a:solidFill>
                  <a:schemeClr val="tx1"/>
                </a:solidFill>
              </a:rPr>
              <a:t>scanning</a:t>
            </a:r>
            <a:r>
              <a:rPr lang="en-US" dirty="0">
                <a:solidFill>
                  <a:schemeClr val="tx1"/>
                </a:solidFill>
              </a:rPr>
              <a:t> (also referred to as </a:t>
            </a:r>
            <a:r>
              <a:rPr lang="en-US" i="1" dirty="0">
                <a:solidFill>
                  <a:schemeClr val="tx1"/>
                </a:solidFill>
              </a:rPr>
              <a:t>lexical analysis</a:t>
            </a:r>
            <a:r>
              <a:rPr lang="en-US" dirty="0">
                <a:solidFill>
                  <a:schemeClr val="tx1"/>
                </a:solidFill>
              </a:rPr>
              <a:t>) is to parcel the characters (from the alphabet </a:t>
            </a:r>
            <a:r>
              <a:rPr lang="en-US" dirty="0" err="1"/>
              <a:t>Σ</a:t>
            </a:r>
            <a:r>
              <a:rPr lang="en-US" dirty="0">
                <a:solidFill>
                  <a:schemeClr val="tx1"/>
                </a:solidFill>
              </a:rPr>
              <a:t>) of the string representing the line of code into lexemes.</a:t>
            </a:r>
          </a:p>
          <a:p>
            <a:r>
              <a:rPr lang="en-US" dirty="0">
                <a:solidFill>
                  <a:schemeClr val="tx1"/>
                </a:solidFill>
              </a:rPr>
              <a:t>Lexemes can be formally described by </a:t>
            </a:r>
            <a:r>
              <a:rPr lang="en-US" i="1" dirty="0">
                <a:solidFill>
                  <a:schemeClr val="tx1"/>
                </a:solidFill>
              </a:rPr>
              <a:t>regular expressions </a:t>
            </a:r>
            <a:r>
              <a:rPr lang="en-US" dirty="0">
                <a:solidFill>
                  <a:schemeClr val="tx1"/>
                </a:solidFill>
              </a:rPr>
              <a:t>and </a:t>
            </a:r>
            <a:r>
              <a:rPr lang="en-US" i="1" dirty="0">
                <a:solidFill>
                  <a:schemeClr val="tx1"/>
                </a:solidFill>
              </a:rPr>
              <a:t>regular grammars</a:t>
            </a:r>
            <a:r>
              <a:rPr lang="en-US" dirty="0">
                <a:solidFill>
                  <a:schemeClr val="tx1"/>
                </a:solidFill>
              </a:rPr>
              <a:t>.</a:t>
            </a:r>
          </a:p>
          <a:p>
            <a:r>
              <a:rPr lang="en-US" i="1" dirty="0">
                <a:solidFill>
                  <a:schemeClr val="tx1"/>
                </a:solidFill>
              </a:rPr>
              <a:t>Lexical analysis </a:t>
            </a:r>
            <a:r>
              <a:rPr lang="en-US" dirty="0">
                <a:solidFill>
                  <a:schemeClr val="tx1"/>
                </a:solidFill>
              </a:rPr>
              <a:t>is the process of determining if a string (typically of a programming language) is lexically valid—that is, if all of the lexical units of the string are lexemes.</a:t>
            </a:r>
          </a:p>
          <a:p>
            <a:endParaRPr lang="en-US" dirty="0"/>
          </a:p>
          <a:p>
            <a:endParaRPr lang="en-US" dirty="0"/>
          </a:p>
          <a:p>
            <a:pPr lvl="0">
              <a:buClr>
                <a:srgbClr val="000000"/>
              </a:buClr>
            </a:pPr>
            <a:endParaRPr lang="en-US" dirty="0">
              <a:solidFill>
                <a:srgbClr val="000000"/>
              </a:solidFill>
            </a:endParaRPr>
          </a:p>
        </p:txBody>
      </p:sp>
    </p:spTree>
    <p:extLst>
      <p:ext uri="{BB962C8B-B14F-4D97-AF65-F5344CB8AC3E}">
        <p14:creationId xmlns:p14="http://schemas.microsoft.com/office/powerpoint/2010/main" val="369832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4683-B77A-F548-BA1C-CFB8E170171B}"/>
              </a:ext>
            </a:extLst>
          </p:cNvPr>
          <p:cNvSpPr>
            <a:spLocks noGrp="1"/>
          </p:cNvSpPr>
          <p:nvPr>
            <p:ph type="title"/>
          </p:nvPr>
        </p:nvSpPr>
        <p:spPr/>
        <p:txBody>
          <a:bodyPr/>
          <a:lstStyle/>
          <a:p>
            <a:r>
              <a:rPr lang="en-US" dirty="0"/>
              <a:t>3.2 Scanning </a:t>
            </a:r>
            <a:r>
              <a:rPr lang="en-US" sz="2000" dirty="0"/>
              <a:t>(2 of 2)</a:t>
            </a:r>
          </a:p>
        </p:txBody>
      </p:sp>
      <p:sp>
        <p:nvSpPr>
          <p:cNvPr id="5" name="Text Placeholder 4">
            <a:extLst>
              <a:ext uri="{FF2B5EF4-FFF2-40B4-BE49-F238E27FC236}">
                <a16:creationId xmlns:a16="http://schemas.microsoft.com/office/drawing/2014/main" id="{8FD883B8-1A3F-3B4C-91F4-D27DEB796947}"/>
              </a:ext>
            </a:extLst>
          </p:cNvPr>
          <p:cNvSpPr>
            <a:spLocks noGrp="1"/>
          </p:cNvSpPr>
          <p:nvPr>
            <p:ph idx="1"/>
          </p:nvPr>
        </p:nvSpPr>
        <p:spPr/>
        <p:txBody>
          <a:bodyPr/>
          <a:lstStyle/>
          <a:p>
            <a:r>
              <a:rPr lang="en-US" i="1" dirty="0">
                <a:solidFill>
                  <a:schemeClr val="tx1"/>
                </a:solidFill>
              </a:rPr>
              <a:t>Free-format languages </a:t>
            </a:r>
            <a:r>
              <a:rPr lang="en-US" dirty="0">
                <a:solidFill>
                  <a:schemeClr val="tx1"/>
                </a:solidFill>
              </a:rPr>
              <a:t>are languages where formatting has no effect on program structure—of course, other than use of some delimiter to determine where lexical units begin and end.</a:t>
            </a:r>
          </a:p>
          <a:p>
            <a:r>
              <a:rPr lang="en-US" dirty="0">
                <a:solidFill>
                  <a:schemeClr val="tx1"/>
                </a:solidFill>
              </a:rPr>
              <a:t>Languages where formatting has an effect on program structure, and where lexemes must occur in predetermined areas, are called </a:t>
            </a:r>
            <a:r>
              <a:rPr lang="en-US" i="1" dirty="0">
                <a:solidFill>
                  <a:schemeClr val="tx1"/>
                </a:solidFill>
              </a:rPr>
              <a:t>fixed-format languages</a:t>
            </a:r>
            <a:r>
              <a:rPr lang="en-US" dirty="0">
                <a:solidFill>
                  <a:schemeClr val="tx1"/>
                </a:solidFill>
              </a:rPr>
              <a:t>.</a:t>
            </a:r>
          </a:p>
          <a:p>
            <a:r>
              <a:rPr lang="en-US" dirty="0">
                <a:solidFill>
                  <a:schemeClr val="tx1"/>
                </a:solidFill>
              </a:rPr>
              <a:t>Other languages, including Python, Haskell, Miranda, and </a:t>
            </a:r>
            <a:r>
              <a:rPr lang="en-US" dirty="0" err="1">
                <a:solidFill>
                  <a:schemeClr val="tx1"/>
                </a:solidFill>
              </a:rPr>
              <a:t>Ocaml</a:t>
            </a:r>
            <a:r>
              <a:rPr lang="en-US" dirty="0">
                <a:solidFill>
                  <a:schemeClr val="tx1"/>
                </a:solidFill>
              </a:rPr>
              <a:t>, use </a:t>
            </a:r>
            <a:r>
              <a:rPr lang="en-US" i="1" dirty="0">
                <a:solidFill>
                  <a:schemeClr val="tx1"/>
                </a:solidFill>
              </a:rPr>
              <a:t>layout-based</a:t>
            </a:r>
            <a:r>
              <a:rPr lang="en-US" dirty="0">
                <a:solidFill>
                  <a:schemeClr val="tx1"/>
                </a:solidFill>
              </a:rPr>
              <a:t> syntactic grouping (i.e., indentation).</a:t>
            </a:r>
          </a:p>
          <a:p>
            <a:endParaRPr lang="en-US" dirty="0"/>
          </a:p>
          <a:p>
            <a:endParaRPr lang="en-US" dirty="0"/>
          </a:p>
          <a:p>
            <a:pPr lvl="0">
              <a:buClr>
                <a:srgbClr val="000000"/>
              </a:buClr>
            </a:pPr>
            <a:endParaRPr lang="en-US" dirty="0">
              <a:solidFill>
                <a:srgbClr val="000000"/>
              </a:solidFill>
            </a:endParaRPr>
          </a:p>
        </p:txBody>
      </p:sp>
    </p:spTree>
    <p:extLst>
      <p:ext uri="{BB962C8B-B14F-4D97-AF65-F5344CB8AC3E}">
        <p14:creationId xmlns:p14="http://schemas.microsoft.com/office/powerpoint/2010/main" val="368160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91332C1A-4082-DA44-933B-9C5563E69CD0}"/>
              </a:ext>
            </a:extLst>
          </p:cNvPr>
          <p:cNvSpPr>
            <a:spLocks noGrp="1"/>
          </p:cNvSpPr>
          <p:nvPr>
            <p:ph type="title"/>
          </p:nvPr>
        </p:nvSpPr>
        <p:spPr/>
        <p:txBody>
          <a:bodyPr/>
          <a:lstStyle/>
          <a:p>
            <a:r>
              <a:rPr lang="en-US" dirty="0"/>
              <a:t>Table 3.1 Parceling Lexemes into Tokens in the Sentence</a:t>
            </a:r>
            <a:br>
              <a:rPr lang="en-US" dirty="0"/>
            </a:b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20;</a:t>
            </a:r>
            <a:endParaRPr lang="en-US" dirty="0"/>
          </a:p>
        </p:txBody>
      </p:sp>
      <p:pic>
        <p:nvPicPr>
          <p:cNvPr id="1026" name="Picture 2" descr="The table shows two columns: Lexeme and token. The row entries are as follows. Row 1: i n t, reserved word. Row 2: i, identifier. Row 3: equals, special symbol. Row 4: 20, constant. Row 5: semicolon, special symbol.&#10;" title="A table of tokens for different lex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054" y="1504037"/>
            <a:ext cx="6297105" cy="4472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62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itle 2">
            <a:extLst>
              <a:ext uri="{FF2B5EF4-FFF2-40B4-BE49-F238E27FC236}">
                <a16:creationId xmlns:a16="http://schemas.microsoft.com/office/drawing/2014/main" id="{62079709-F9FC-684E-81C7-F76C1A9514C6}"/>
              </a:ext>
            </a:extLst>
          </p:cNvPr>
          <p:cNvSpPr>
            <a:spLocks noGrp="1"/>
          </p:cNvSpPr>
          <p:nvPr>
            <p:ph type="title"/>
          </p:nvPr>
        </p:nvSpPr>
        <p:spPr/>
        <p:txBody>
          <a:bodyPr/>
          <a:lstStyle/>
          <a:p>
            <a:r>
              <a:rPr lang="en-US" dirty="0"/>
              <a:t>Figure 3.1 Simplified View of Scanning and Parsing: The Front End</a:t>
            </a:r>
          </a:p>
        </p:txBody>
      </p:sp>
      <p:pic>
        <p:nvPicPr>
          <p:cNvPr id="2050" name="Picture 2" descr="The diagram flows as follows. The source program, which is given as string or list of lexemes and is a concrete representation is input to a scanner, which models a regular grammar.  The scanner outputs a list of tokens, which is then input to a parser, which models a context-free grammar.  The parser outputs an abstract-syntax tree.&#10;" title="A flow diagram of scanning and parsing at the front e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534" y="2782776"/>
            <a:ext cx="10199473" cy="137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2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30713</TotalTime>
  <Words>1326</Words>
  <Application>Microsoft Office PowerPoint</Application>
  <PresentationFormat>Widescreen</PresentationFormat>
  <Paragraphs>150</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Wingdings</vt:lpstr>
      <vt:lpstr>Educational subjects 16x9</vt:lpstr>
      <vt:lpstr>Scanning and Parsing</vt:lpstr>
      <vt:lpstr>Chapter 3: Scanning and Parsing</vt:lpstr>
      <vt:lpstr>Outline</vt:lpstr>
      <vt:lpstr>3.1 Chapter Objectives</vt:lpstr>
      <vt:lpstr>Outline</vt:lpstr>
      <vt:lpstr>3.2 Scanning (1 of 2)</vt:lpstr>
      <vt:lpstr>3.2 Scanning (2 of 2)</vt:lpstr>
      <vt:lpstr>Table 3.1 Parceling Lexemes into Tokens in the Sentence int i = 20;</vt:lpstr>
      <vt:lpstr>Figure 3.1 Simplified View of Scanning and Parsing: The Front End</vt:lpstr>
      <vt:lpstr>Figure 3.2 More Detailed View of Scanning and Parsing</vt:lpstr>
      <vt:lpstr>Figure 3.3 A Finite-State Automaton for a Legal Identifier and Positive Integer in C</vt:lpstr>
      <vt:lpstr>Table 3.2 Two-Dimensional Array Modeling a Finite-State Automaton for a Legal Identifier and Positive Integer in C</vt:lpstr>
      <vt:lpstr>Outline</vt:lpstr>
      <vt:lpstr>3.3 Parsing</vt:lpstr>
      <vt:lpstr>Table 3.3 (Concrete) Lexemes and Parse Trees Vis-à-Vis (Abstract) Tokens and Abstract-Syntax Trees, Respectively</vt:lpstr>
      <vt:lpstr>Outline</vt:lpstr>
      <vt:lpstr>3.4 Recursive-Descent Parsing</vt:lpstr>
      <vt:lpstr>3.4.1 A Complete Recursive-Descent Parser</vt:lpstr>
      <vt:lpstr>3.4.2 A Language Generator</vt:lpstr>
      <vt:lpstr>Table 3.4 Implementation Differences in Top-down Parsers: Table-Driven Vis à Vis Recursive-Descent</vt:lpstr>
      <vt:lpstr>Outline</vt:lpstr>
      <vt:lpstr> 3.5 Bottom-up, Shift-Reduce Parsing and Parser Generators </vt:lpstr>
      <vt:lpstr>3.5 A Complete Example in lexx and yacc</vt:lpstr>
      <vt:lpstr>Outline</vt:lpstr>
      <vt:lpstr>3.6 PLY: Python Lex-Yacc</vt:lpstr>
      <vt:lpstr>3.6.1 A Complete Example in PLY</vt:lpstr>
      <vt:lpstr>3.6.2 Camille Scanner and Parser Generators in PLY</vt:lpstr>
      <vt:lpstr>Outline</vt:lpstr>
      <vt:lpstr>3.7 Top-Down Vis-à-Vis Bottom-up Parsing</vt:lpstr>
      <vt:lpstr>Table 3.5 Top-down Vis à Vis Bottom-up Parsers</vt:lpstr>
      <vt:lpstr>Table 3.6 LL Vis-à-Vis LR Grammars (Note: LL ⊂ LR.)</vt:lpstr>
      <vt:lpstr>Outline</vt:lpstr>
      <vt:lpstr>3.8 Thematic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Hare, Brian</cp:lastModifiedBy>
  <cp:revision>96</cp:revision>
  <dcterms:created xsi:type="dcterms:W3CDTF">2019-03-08T18:11:57Z</dcterms:created>
  <dcterms:modified xsi:type="dcterms:W3CDTF">2024-05-16T19:01:21Z</dcterms:modified>
</cp:coreProperties>
</file>