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6"/>
  </p:notesMasterIdLst>
  <p:handoutMasterIdLst>
    <p:handoutMasterId r:id="rId27"/>
  </p:handoutMasterIdLst>
  <p:sldIdLst>
    <p:sldId id="258" r:id="rId2"/>
    <p:sldId id="265" r:id="rId3"/>
    <p:sldId id="291" r:id="rId4"/>
    <p:sldId id="290" r:id="rId5"/>
    <p:sldId id="299" r:id="rId6"/>
    <p:sldId id="313" r:id="rId7"/>
    <p:sldId id="280" r:id="rId8"/>
    <p:sldId id="281" r:id="rId9"/>
    <p:sldId id="298" r:id="rId10"/>
    <p:sldId id="283" r:id="rId11"/>
    <p:sldId id="300" r:id="rId12"/>
    <p:sldId id="292" r:id="rId13"/>
    <p:sldId id="284" r:id="rId14"/>
    <p:sldId id="285" r:id="rId15"/>
    <p:sldId id="289" r:id="rId16"/>
    <p:sldId id="304" r:id="rId17"/>
    <p:sldId id="301" r:id="rId18"/>
    <p:sldId id="287" r:id="rId19"/>
    <p:sldId id="302" r:id="rId20"/>
    <p:sldId id="296" r:id="rId21"/>
    <p:sldId id="310" r:id="rId22"/>
    <p:sldId id="306" r:id="rId23"/>
    <p:sldId id="297" r:id="rId24"/>
    <p:sldId id="30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4"/>
    <a:srgbClr val="FFFFFF"/>
    <a:srgbClr val="FFC425"/>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94598" autoAdjust="0"/>
  </p:normalViewPr>
  <p:slideViewPr>
    <p:cSldViewPr snapToGrid="0">
      <p:cViewPr>
        <p:scale>
          <a:sx n="90" d="100"/>
          <a:sy n="90" d="100"/>
        </p:scale>
        <p:origin x="-72" y="270"/>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t>5/16/2024</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5/16/2024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bd79b26cd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bd79b26cd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2023 by Jones &amp; Bartlett Learning, LLC an Ascend Learning Company. </a:t>
            </a:r>
            <a:r>
              <a:rPr lang="en-US" sz="800" dirty="0" err="1">
                <a:solidFill>
                  <a:schemeClr val="bg2"/>
                </a:solidFill>
                <a:latin typeface="Arial" panose="020B0604020202020204" pitchFamily="34" charset="0"/>
                <a:cs typeface="Arial" panose="020B0604020202020204" pitchFamily="34" charset="0"/>
              </a:rPr>
              <a:t>www.jblearning.com</a:t>
            </a:r>
            <a:r>
              <a:rPr lang="en-US" sz="800" dirty="0">
                <a:solidFill>
                  <a:schemeClr val="bg2"/>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626915-AFD1-1047-9DB8-2753BAEAAF4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769D4A98-51F9-A54F-BAA9-89D835FD81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377CFB-D76E-F340-A9DC-025D87BBED03}"/>
              </a:ext>
            </a:extLst>
          </p:cNvPr>
          <p:cNvSpPr>
            <a:spLocks noGrp="1"/>
          </p:cNvSpPr>
          <p:nvPr>
            <p:ph type="sldNum" sz="quarter" idx="12"/>
          </p:nvPr>
        </p:nvSpPr>
        <p:spPr/>
        <p:txBody>
          <a:bodyPr/>
          <a:lstStyle/>
          <a:p>
            <a:fld id="{7472195E-7F1F-364D-B366-AF312E19183E}" type="slidenum">
              <a:rPr lang="en-US" smtClean="0"/>
              <a:t>‹#›</a:t>
            </a:fld>
            <a:endParaRPr lang="en-US"/>
          </a:p>
        </p:txBody>
      </p:sp>
    </p:spTree>
    <p:extLst>
      <p:ext uri="{BB962C8B-B14F-4D97-AF65-F5344CB8AC3E}">
        <p14:creationId xmlns:p14="http://schemas.microsoft.com/office/powerpoint/2010/main" val="2064754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latin typeface="Arial" panose="020B0604020202020204" pitchFamily="34" charset="0"/>
                <a:cs typeface="Arial" panose="020B0604020202020204" pitchFamily="34" charset="0"/>
              </a:rPr>
              <a:t>Copyright © 2020 by Jones &amp; Bartlett Learning, LLC an Ascend Learning Company. www.jblearning.com. Background texture © </a:t>
            </a:r>
            <a:r>
              <a:rPr lang="en-US" sz="800" dirty="0" err="1">
                <a:latin typeface="Arial" panose="020B0604020202020204" pitchFamily="34" charset="0"/>
                <a:cs typeface="Arial" panose="020B0604020202020204" pitchFamily="34" charset="0"/>
              </a:rPr>
              <a:t>Bunphot</a:t>
            </a:r>
            <a:r>
              <a:rPr lang="en-US" sz="800" dirty="0">
                <a:latin typeface="Arial" panose="020B0604020202020204" pitchFamily="34" charset="0"/>
                <a:cs typeface="Arial" panose="020B0604020202020204" pitchFamily="34" charset="0"/>
              </a:rPr>
              <a: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4136280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2023 by Jones &amp; Bartlett Learning, LLC an Ascend Learning Company. </a:t>
            </a:r>
            <a:r>
              <a:rPr lang="en-US" sz="800" dirty="0" err="1">
                <a:latin typeface="Arial" panose="020B0604020202020204" pitchFamily="34" charset="0"/>
                <a:cs typeface="Arial" panose="020B0604020202020204" pitchFamily="34" charset="0"/>
              </a:rPr>
              <a:t>www.jblearning.com</a:t>
            </a:r>
            <a:endParaRPr lang="en-US" sz="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4845790D-3B96-3C4D-BAE2-2C6F8AA814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Slide Number Placeholder 4">
            <a:extLst>
              <a:ext uri="{FF2B5EF4-FFF2-40B4-BE49-F238E27FC236}">
                <a16:creationId xmlns:a16="http://schemas.microsoft.com/office/drawing/2014/main" id="{7F25D312-E2C1-394F-9910-0CCDD7FEA6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6D0709-B4A4-294F-978C-F07DFC26D579}" type="slidenum">
              <a:rPr lang="en-US" smtClean="0"/>
              <a:t>‹#›</a:t>
            </a:fld>
            <a:endParaRPr lang="en-US"/>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 id="2147483659" r:id="rId9"/>
    <p:sldLayoutId id="2147483660"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4</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Programming Language Implementation</a:t>
            </a:r>
          </a:p>
        </p:txBody>
      </p:sp>
      <p:pic>
        <p:nvPicPr>
          <p:cNvPr id="23" name="Picture Placeholder 22" descr="A photo shows the cover of the book Programming Languages: Concepts and Implementation, by Saverio Perugini.">
            <a:extLst>
              <a:ext uri="{FF2B5EF4-FFF2-40B4-BE49-F238E27FC236}">
                <a16:creationId xmlns:a16="http://schemas.microsoft.com/office/drawing/2014/main" id="{DE3B0E28-485E-BB45-B53C-65FC375BD23F}"/>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6822142" y="-158764"/>
            <a:ext cx="5889548" cy="7185072"/>
          </a:xfrm>
        </p:spPr>
      </p:pic>
      <p:sp>
        <p:nvSpPr>
          <p:cNvPr id="2" name="TextBox 1">
            <a:extLst>
              <a:ext uri="{FF2B5EF4-FFF2-40B4-BE49-F238E27FC236}">
                <a16:creationId xmlns:a16="http://schemas.microsoft.com/office/drawing/2014/main" id="{88EE6D66-4BA3-DC3C-C2D1-935020925D8E}"/>
              </a:ext>
            </a:extLst>
          </p:cNvPr>
          <p:cNvSpPr txBox="1"/>
          <p:nvPr/>
        </p:nvSpPr>
        <p:spPr>
          <a:xfrm>
            <a:off x="882217" y="5090279"/>
            <a:ext cx="4591991" cy="369332"/>
          </a:xfrm>
          <a:prstGeom prst="rect">
            <a:avLst/>
          </a:prstGeom>
          <a:noFill/>
        </p:spPr>
        <p:txBody>
          <a:bodyPr wrap="square" rtlCol="0">
            <a:spAutoFit/>
          </a:bodyPr>
          <a:lstStyle/>
          <a:p>
            <a:r>
              <a:rPr lang="en-US" dirty="0"/>
              <a:t>Additional Material: Brian Hare, UMKC </a:t>
            </a:r>
          </a:p>
        </p:txBody>
      </p:sp>
    </p:spTree>
    <p:extLst>
      <p:ext uri="{BB962C8B-B14F-4D97-AF65-F5344CB8AC3E}">
        <p14:creationId xmlns:p14="http://schemas.microsoft.com/office/powerpoint/2010/main" val="40311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6A6A79-8A34-2E40-AF2C-03408991701B}"/>
              </a:ext>
            </a:extLst>
          </p:cNvPr>
          <p:cNvSpPr>
            <a:spLocks noGrp="1"/>
          </p:cNvSpPr>
          <p:nvPr>
            <p:ph type="title"/>
          </p:nvPr>
        </p:nvSpPr>
        <p:spPr/>
        <p:txBody>
          <a:bodyPr/>
          <a:lstStyle/>
          <a:p>
            <a:r>
              <a:rPr lang="en-US" i="1" dirty="0"/>
              <a:t>Simple</a:t>
            </a:r>
            <a:r>
              <a:rPr lang="en-US" dirty="0"/>
              <a:t> Interpreter</a:t>
            </a:r>
          </a:p>
        </p:txBody>
      </p:sp>
      <p:sp>
        <p:nvSpPr>
          <p:cNvPr id="2" name="TextBox 1">
            <a:extLst>
              <a:ext uri="{FF2B5EF4-FFF2-40B4-BE49-F238E27FC236}">
                <a16:creationId xmlns:a16="http://schemas.microsoft.com/office/drawing/2014/main" id="{5C3B1733-5B18-7844-A09F-02C6E40938E1}"/>
              </a:ext>
            </a:extLst>
          </p:cNvPr>
          <p:cNvSpPr txBox="1"/>
          <p:nvPr/>
        </p:nvSpPr>
        <p:spPr>
          <a:xfrm>
            <a:off x="392375" y="5522261"/>
            <a:ext cx="11424863" cy="1046440"/>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Figure 4.3 Interpreter for the language </a:t>
            </a:r>
            <a:r>
              <a:rPr lang="en-US" sz="2200" i="1" dirty="0">
                <a:latin typeface="Arial" panose="020B0604020202020204" pitchFamily="34" charset="0"/>
                <a:cs typeface="Arial" panose="020B0604020202020204" pitchFamily="34" charset="0"/>
              </a:rPr>
              <a:t>simple</a:t>
            </a:r>
            <a:r>
              <a:rPr lang="en-US" sz="2200" dirty="0">
                <a:latin typeface="Arial" panose="020B0604020202020204" pitchFamily="34" charset="0"/>
                <a:cs typeface="Arial" panose="020B0604020202020204" pitchFamily="34" charset="0"/>
              </a:rPr>
              <a:t>, illustrating that the simple program becomes part of the running interpreter process.</a:t>
            </a:r>
          </a:p>
          <a:p>
            <a:endParaRPr lang="en-US" dirty="0"/>
          </a:p>
        </p:txBody>
      </p:sp>
      <p:pic>
        <p:nvPicPr>
          <p:cNvPr id="3074" name="Picture 2" descr="Simple program: 2 plus 3. Simple interpreter: A C program compiled into object code. String is 2 plus 3. Program is 2 plus 3. n u m 1 is 2, n u m 2 is 3, and sum is 5. Program output: 5.&#10;" title="An illustration of a simple program fed into a simple interpreter to produce a program outp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778" y="1930459"/>
            <a:ext cx="10133815" cy="3292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96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0AE6-58C1-D84E-A093-E066CFB1770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FE8A06A-CDFA-F248-A820-353B4324F556}"/>
              </a:ext>
            </a:extLst>
          </p:cNvPr>
          <p:cNvSpPr>
            <a:spLocks noGrp="1"/>
          </p:cNvSpPr>
          <p:nvPr>
            <p:ph idx="1"/>
          </p:nvPr>
        </p:nvSpPr>
        <p:spPr/>
        <p:txBody>
          <a:bodyPr>
            <a:normAutofit/>
          </a:bodyPr>
          <a:lstStyle/>
          <a:p>
            <a:r>
              <a:rPr lang="en-US" dirty="0"/>
              <a:t>4.1 Chapter Objectives</a:t>
            </a:r>
          </a:p>
          <a:p>
            <a:r>
              <a:rPr lang="en-US" dirty="0"/>
              <a:t>4.2 Interpretation Vis-à-Vis Compilation</a:t>
            </a:r>
          </a:p>
          <a:p>
            <a:r>
              <a:rPr lang="en-US" b="1" dirty="0"/>
              <a:t>4.3 Run-Time Systems: Methods of Executions</a:t>
            </a:r>
          </a:p>
          <a:p>
            <a:r>
              <a:rPr lang="en-US" dirty="0"/>
              <a:t>4.4 Comparison of Interpreters and Compilers</a:t>
            </a:r>
          </a:p>
          <a:p>
            <a:r>
              <a:rPr lang="en-US" dirty="0"/>
              <a:t>4.5 Influence of Language Goals on Implementation</a:t>
            </a:r>
          </a:p>
          <a:p>
            <a:r>
              <a:rPr lang="en-US" dirty="0"/>
              <a:t>4.6 Thematic Takeaways</a:t>
            </a:r>
          </a:p>
          <a:p>
            <a:endParaRPr lang="en-US" dirty="0"/>
          </a:p>
          <a:p>
            <a:pPr lvl="1"/>
            <a:endParaRPr lang="en-US" dirty="0"/>
          </a:p>
        </p:txBody>
      </p:sp>
    </p:spTree>
    <p:extLst>
      <p:ext uri="{BB962C8B-B14F-4D97-AF65-F5344CB8AC3E}">
        <p14:creationId xmlns:p14="http://schemas.microsoft.com/office/powerpoint/2010/main" val="65012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0AE6-58C1-D84E-A093-E066CFB1770F}"/>
              </a:ext>
            </a:extLst>
          </p:cNvPr>
          <p:cNvSpPr>
            <a:spLocks noGrp="1"/>
          </p:cNvSpPr>
          <p:nvPr>
            <p:ph type="title"/>
          </p:nvPr>
        </p:nvSpPr>
        <p:spPr/>
        <p:txBody>
          <a:bodyPr/>
          <a:lstStyle/>
          <a:p>
            <a:r>
              <a:rPr lang="en-US" dirty="0"/>
              <a:t>4.3 Run-Time Systems: Methods of Executions</a:t>
            </a:r>
          </a:p>
        </p:txBody>
      </p:sp>
      <p:sp>
        <p:nvSpPr>
          <p:cNvPr id="3" name="Content Placeholder 2">
            <a:extLst>
              <a:ext uri="{FF2B5EF4-FFF2-40B4-BE49-F238E27FC236}">
                <a16:creationId xmlns:a16="http://schemas.microsoft.com/office/drawing/2014/main" id="{2FE8A06A-CDFA-F248-A820-353B4324F556}"/>
              </a:ext>
            </a:extLst>
          </p:cNvPr>
          <p:cNvSpPr>
            <a:spLocks noGrp="1"/>
          </p:cNvSpPr>
          <p:nvPr>
            <p:ph idx="1"/>
          </p:nvPr>
        </p:nvSpPr>
        <p:spPr/>
        <p:txBody>
          <a:bodyPr>
            <a:normAutofit/>
          </a:bodyPr>
          <a:lstStyle/>
          <a:p>
            <a:pPr marL="514350" indent="-514350">
              <a:buFont typeface="+mj-lt"/>
              <a:buAutoNum type="arabicPeriod"/>
            </a:pPr>
            <a:r>
              <a:rPr lang="en-US" dirty="0"/>
              <a:t>Traditional compilation directly to object code (e.g., Fortran, C)</a:t>
            </a:r>
          </a:p>
          <a:p>
            <a:pPr marL="514350" indent="-514350">
              <a:buFont typeface="+mj-lt"/>
              <a:buAutoNum type="arabicPeriod"/>
            </a:pPr>
            <a:r>
              <a:rPr lang="en-US" dirty="0"/>
              <a:t>Hybrid systems: interpretation of a compiled, final representation through a compiled interpreter (e.g., Java, Python, Perl)</a:t>
            </a:r>
          </a:p>
          <a:p>
            <a:pPr marL="514350" indent="-514350">
              <a:buFont typeface="+mj-lt"/>
              <a:buAutoNum type="arabicPeriod"/>
            </a:pPr>
            <a:r>
              <a:rPr lang="en-US" dirty="0"/>
              <a:t>Pure interpretation of a source program through a compiled interpreter (e.g., Scheme, ML)</a:t>
            </a:r>
          </a:p>
          <a:p>
            <a:pPr marL="514350" indent="-514350">
              <a:buFont typeface="+mj-lt"/>
              <a:buAutoNum type="arabicPeriod"/>
            </a:pPr>
            <a:r>
              <a:rPr lang="en-US" dirty="0"/>
              <a:t>Interpretation of either a source program or a compiled final representation through a stack of interpreted software interpreters</a:t>
            </a:r>
          </a:p>
        </p:txBody>
      </p:sp>
    </p:spTree>
    <p:extLst>
      <p:ext uri="{BB962C8B-B14F-4D97-AF65-F5344CB8AC3E}">
        <p14:creationId xmlns:p14="http://schemas.microsoft.com/office/powerpoint/2010/main" val="219420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A64D-AD42-6F48-81A2-AA5DD64285A0}"/>
              </a:ext>
            </a:extLst>
          </p:cNvPr>
          <p:cNvSpPr>
            <a:spLocks noGrp="1"/>
          </p:cNvSpPr>
          <p:nvPr>
            <p:ph type="title"/>
          </p:nvPr>
        </p:nvSpPr>
        <p:spPr/>
        <p:txBody>
          <a:bodyPr/>
          <a:lstStyle/>
          <a:p>
            <a:r>
              <a:rPr lang="en-US" dirty="0"/>
              <a:t>Figure 4.4 Low-Level View of Execution by Compilation</a:t>
            </a:r>
          </a:p>
        </p:txBody>
      </p:sp>
      <p:pic>
        <p:nvPicPr>
          <p:cNvPr id="4098" name="Picture 2" descr="The diagram flows as follows. A source program, which is given as a string and is a concrete representation, is input to the front end, which outputs an abstract-syntax tree, which is input to a compiler to generate an assembly code. The code is input through an assembler to output an object code, which is then input to an interpreter. The mathematical expression n equals x asterisk y plus z is input to the front end. In the front end, the expression is input to the preprocessor to output a list of lexemes, n equals x asterisk y plus z, which is input to a scanner to output a list of tokens. The tokens are i d 1 equals i d 2 asterisk i d 3 plus i d 4 and they are inputted to a parser. The parser produces equals sign of the abstract-syntax tree, which leads to i d 1 and plus sign. Plus sign leads to asterisk and i d 4. Asterisk leads to i d 2 and i d 3. The tree is input to the semantic analyzer and code generator in the compiler to output an assembly code. The code is load i d 2, mul i d 3, add i d 4, and store i d 1. The code is inputted to an assembler to output the following object code: 0 0 1 1 0 1 0 1 0 1 1 0 1 1 0 0 0 0 1 1 0 1 0 1 0 1 0 1 1 1 1 1 1 1 0 0 0 1 1 1 0 0 1 0 1 0 1 0 1 0 1 0 1 0 1 0 1 0 1 0. The object code is input to the interpreter. The program input passes through the interpreter to produce a program output.&#10;" title="A flow diagram of low-level view of execution by compil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1356" y="1546948"/>
            <a:ext cx="2611470" cy="5020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972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7E366-F377-E14A-979D-B97D44B07AE9}"/>
              </a:ext>
            </a:extLst>
          </p:cNvPr>
          <p:cNvSpPr>
            <a:spLocks noGrp="1"/>
          </p:cNvSpPr>
          <p:nvPr>
            <p:ph type="title"/>
          </p:nvPr>
        </p:nvSpPr>
        <p:spPr/>
        <p:txBody>
          <a:bodyPr/>
          <a:lstStyle/>
          <a:p>
            <a:r>
              <a:rPr lang="en-US" dirty="0"/>
              <a:t>Figure 4.5 Alternative View of Execution by Interpretation</a:t>
            </a:r>
          </a:p>
        </p:txBody>
      </p:sp>
      <p:pic>
        <p:nvPicPr>
          <p:cNvPr id="5122" name="Picture 2" descr="The diagram flows as follows. Front end leads to interpreter. A source program, which is given as a string or list of lexemes and is a concrete representation, is input to the front end which models a regular grammar scanner. This outputs a list of tokens, which models a context-free grammar parser, also in the front end. The parser outputs an abstract-syntax tree, which is input to an interpreter. Program input, that is the input to the software interpreter, and software interpreter compiled to object code are fed to the interpreter, for example processor or virtual machine, which produces program output.&#10;" title="A flow diagram of an alternative view of execution by interpre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9560" y="1335317"/>
            <a:ext cx="3898911" cy="4653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89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0C1B-4FC4-CC42-906E-0F6AB5D8C7A2}"/>
              </a:ext>
            </a:extLst>
          </p:cNvPr>
          <p:cNvSpPr>
            <a:spLocks noGrp="1"/>
          </p:cNvSpPr>
          <p:nvPr>
            <p:ph type="title"/>
          </p:nvPr>
        </p:nvSpPr>
        <p:spPr/>
        <p:txBody>
          <a:bodyPr/>
          <a:lstStyle/>
          <a:p>
            <a:r>
              <a:rPr lang="en-US" dirty="0"/>
              <a:t>Figure 4.6 Four Different Approaches to Language Implementation</a:t>
            </a:r>
          </a:p>
        </p:txBody>
      </p:sp>
      <p:pic>
        <p:nvPicPr>
          <p:cNvPr id="6146" name="Picture 2" descr="During compilation, the source program is translated to intermediate representations. During interpretation, the intermediate representation is converted to a final representation, which then undergoes one of the following four approaches. 1. Traditional compilation: Static bindings and fast, for example Fortran and C. Final representation is executed by hardware interpreter to produce program output. 2. Hybrid systems: More dynamic and not as fast. For Example Java, Python, C sharp. The final representation combines with source program, passes to software interpreter, and is then compiled and executed by hardware interpreter to produce a program output. 3. Pure interpretation: Dynamic bindings and slow, for example Scheme, M L, and Haskell. Source program passes to software interpreter and is then compiled and executed by hardware interpreter to produce a program output. 4. Stack of interpreted software interpreters: The final representation is executed by a series of software interpreters, then by a hardware interpreter, to program output.&#10;" title="An illustration of four different approaches to language implem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2041" y="1512086"/>
            <a:ext cx="3805072" cy="4629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88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1740F-CEEF-7A4D-9CA7-354B83B834C1}"/>
              </a:ext>
            </a:extLst>
          </p:cNvPr>
          <p:cNvSpPr>
            <a:spLocks noGrp="1"/>
          </p:cNvSpPr>
          <p:nvPr>
            <p:ph type="title"/>
          </p:nvPr>
        </p:nvSpPr>
        <p:spPr/>
        <p:txBody>
          <a:bodyPr/>
          <a:lstStyle/>
          <a:p>
            <a:br>
              <a:rPr lang="en-US" dirty="0"/>
            </a:br>
            <a:r>
              <a:rPr lang="en-US" dirty="0"/>
              <a:t>Figure 4.7 Mutually Dependent Relationship Between Compilers and Interpreters</a:t>
            </a:r>
            <a:br>
              <a:rPr lang="en-US" dirty="0"/>
            </a:br>
            <a:endParaRPr lang="en-US" dirty="0"/>
          </a:p>
        </p:txBody>
      </p:sp>
      <p:pic>
        <p:nvPicPr>
          <p:cNvPr id="7170" name="Picture 2" descr="Compiler produces target code that can run on hardware interpreter or on software interpreter. Software interpreter consists of a stack of interpreters, is compiled with a compiler, and can run on hardware interpreter if written in object code.&#10;" title="An illustration of the relationships among compiler and interpr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984" y="2184437"/>
            <a:ext cx="10256362" cy="2972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73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0AE6-58C1-D84E-A093-E066CFB1770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FE8A06A-CDFA-F248-A820-353B4324F556}"/>
              </a:ext>
            </a:extLst>
          </p:cNvPr>
          <p:cNvSpPr>
            <a:spLocks noGrp="1"/>
          </p:cNvSpPr>
          <p:nvPr>
            <p:ph idx="1"/>
          </p:nvPr>
        </p:nvSpPr>
        <p:spPr/>
        <p:txBody>
          <a:bodyPr>
            <a:normAutofit/>
          </a:bodyPr>
          <a:lstStyle/>
          <a:p>
            <a:r>
              <a:rPr lang="en-US" dirty="0"/>
              <a:t>4.1 Chapter Objectives</a:t>
            </a:r>
          </a:p>
          <a:p>
            <a:r>
              <a:rPr lang="en-US" dirty="0"/>
              <a:t>4.2 Interpretation Vis-à-Vis Compilation</a:t>
            </a:r>
          </a:p>
          <a:p>
            <a:r>
              <a:rPr lang="en-US" dirty="0"/>
              <a:t>4.3 Run-Time Systems: Methods of Executions</a:t>
            </a:r>
          </a:p>
          <a:p>
            <a:r>
              <a:rPr lang="en-US" b="1" dirty="0"/>
              <a:t>4.4 Comparison of Interpreters and Compilers</a:t>
            </a:r>
          </a:p>
          <a:p>
            <a:r>
              <a:rPr lang="en-US" dirty="0"/>
              <a:t>4.5 Influence of Language Goals on Implementation</a:t>
            </a:r>
          </a:p>
          <a:p>
            <a:r>
              <a:rPr lang="en-US" dirty="0"/>
              <a:t>4.6 Thematic Takeaways</a:t>
            </a:r>
          </a:p>
          <a:p>
            <a:endParaRPr lang="en-US" dirty="0"/>
          </a:p>
          <a:p>
            <a:pPr lvl="1"/>
            <a:endParaRPr lang="en-US" dirty="0"/>
          </a:p>
        </p:txBody>
      </p:sp>
    </p:spTree>
    <p:extLst>
      <p:ext uri="{BB962C8B-B14F-4D97-AF65-F5344CB8AC3E}">
        <p14:creationId xmlns:p14="http://schemas.microsoft.com/office/powerpoint/2010/main" val="56829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E81652F-4AFD-314C-AE25-67D7C91C18D4}"/>
              </a:ext>
            </a:extLst>
          </p:cNvPr>
          <p:cNvSpPr>
            <a:spLocks noGrp="1"/>
          </p:cNvSpPr>
          <p:nvPr>
            <p:ph type="title"/>
          </p:nvPr>
        </p:nvSpPr>
        <p:spPr/>
        <p:txBody>
          <a:bodyPr/>
          <a:lstStyle/>
          <a:p>
            <a:r>
              <a:rPr lang="en-US" dirty="0"/>
              <a:t>Table 4.1 Advantages and Disadvantages of</a:t>
            </a:r>
            <a:br>
              <a:rPr lang="en-US" dirty="0"/>
            </a:br>
            <a:r>
              <a:rPr lang="en-US" dirty="0"/>
              <a:t>Compilers and Interpreters</a:t>
            </a:r>
          </a:p>
        </p:txBody>
      </p:sp>
      <p:pic>
        <p:nvPicPr>
          <p:cNvPr id="8194" name="Picture 2" descr="The table shows three columns: Implementation, advantages, and disadvantages. The row entries are as follows. Row 1. Implementation: Traditional compiler. Advantages: Fast execution, compile once, run repeatedly. Disadvantages: Inconvenient program development, no R E P L, less source-level debugging, and less run-time flexibility. Row 2. Implementation: Pure interpreter. Advantages: Convenient program development, R E P L, direct source-level debugging, and run-time flexibility. Disadvantages: Slow execution or decoding, often requires more run-time space.&#10;" title="A table of advantages and disadvantages of different implem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38" y="1534197"/>
            <a:ext cx="10218225" cy="296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39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0AE6-58C1-D84E-A093-E066CFB1770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FE8A06A-CDFA-F248-A820-353B4324F556}"/>
              </a:ext>
            </a:extLst>
          </p:cNvPr>
          <p:cNvSpPr>
            <a:spLocks noGrp="1"/>
          </p:cNvSpPr>
          <p:nvPr>
            <p:ph idx="1"/>
          </p:nvPr>
        </p:nvSpPr>
        <p:spPr/>
        <p:txBody>
          <a:bodyPr>
            <a:normAutofit/>
          </a:bodyPr>
          <a:lstStyle/>
          <a:p>
            <a:r>
              <a:rPr lang="en-US" dirty="0"/>
              <a:t>4.1 Chapter Objectives</a:t>
            </a:r>
          </a:p>
          <a:p>
            <a:r>
              <a:rPr lang="en-US" dirty="0"/>
              <a:t>4.2 Interpretation Vis-à-Vis Compilation</a:t>
            </a:r>
          </a:p>
          <a:p>
            <a:r>
              <a:rPr lang="en-US" dirty="0"/>
              <a:t>4.3 Run-Time Systems: Methods of Executions</a:t>
            </a:r>
          </a:p>
          <a:p>
            <a:r>
              <a:rPr lang="en-US" dirty="0"/>
              <a:t>4.4 Comparison of Interpreters and Compilers</a:t>
            </a:r>
          </a:p>
          <a:p>
            <a:r>
              <a:rPr lang="en-US" b="1" dirty="0"/>
              <a:t>4.5 Influence of Language Goals on Implementation</a:t>
            </a:r>
          </a:p>
          <a:p>
            <a:r>
              <a:rPr lang="en-US" dirty="0"/>
              <a:t>4.6 Thematic Takeaways</a:t>
            </a:r>
          </a:p>
          <a:p>
            <a:endParaRPr lang="en-US" dirty="0"/>
          </a:p>
          <a:p>
            <a:pPr lvl="1"/>
            <a:endParaRPr lang="en-US" dirty="0"/>
          </a:p>
        </p:txBody>
      </p:sp>
    </p:spTree>
    <p:extLst>
      <p:ext uri="{BB962C8B-B14F-4D97-AF65-F5344CB8AC3E}">
        <p14:creationId xmlns:p14="http://schemas.microsoft.com/office/powerpoint/2010/main" val="2148714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4BAA-ECE3-8044-9C88-CE7CBB55FB70}"/>
              </a:ext>
            </a:extLst>
          </p:cNvPr>
          <p:cNvSpPr>
            <a:spLocks noGrp="1"/>
          </p:cNvSpPr>
          <p:nvPr>
            <p:ph type="title"/>
          </p:nvPr>
        </p:nvSpPr>
        <p:spPr/>
        <p:txBody>
          <a:bodyPr/>
          <a:lstStyle/>
          <a:p>
            <a:r>
              <a:rPr lang="en-US" b="1" dirty="0"/>
              <a:t>Chapter 4: Programming Language Implementation</a:t>
            </a:r>
          </a:p>
        </p:txBody>
      </p:sp>
      <p:sp>
        <p:nvSpPr>
          <p:cNvPr id="3" name="Content Placeholder 2">
            <a:extLst>
              <a:ext uri="{FF2B5EF4-FFF2-40B4-BE49-F238E27FC236}">
                <a16:creationId xmlns:a16="http://schemas.microsoft.com/office/drawing/2014/main" id="{B0A87C0E-C929-6145-9805-F058E2C23A70}"/>
              </a:ext>
            </a:extLst>
          </p:cNvPr>
          <p:cNvSpPr>
            <a:spLocks noGrp="1"/>
          </p:cNvSpPr>
          <p:nvPr>
            <p:ph idx="1"/>
          </p:nvPr>
        </p:nvSpPr>
        <p:spPr/>
        <p:txBody>
          <a:bodyPr>
            <a:normAutofit/>
          </a:bodyPr>
          <a:lstStyle/>
          <a:p>
            <a:pPr marL="0" indent="0">
              <a:buNone/>
            </a:pPr>
            <a:r>
              <a:rPr lang="en-US" i="1" dirty="0"/>
              <a:t>So you are interpreters of interpreters?</a:t>
            </a:r>
          </a:p>
          <a:p>
            <a:pPr marL="0" indent="0" algn="r">
              <a:buNone/>
            </a:pPr>
            <a:r>
              <a:rPr lang="en-US" dirty="0"/>
              <a:t>—Socrates, </a:t>
            </a:r>
            <a:r>
              <a:rPr lang="en-US" i="1" dirty="0"/>
              <a:t>Io</a:t>
            </a:r>
            <a:r>
              <a:rPr lang="en-US" dirty="0"/>
              <a:t> </a:t>
            </a:r>
          </a:p>
          <a:p>
            <a:pPr marL="0" indent="0">
              <a:buNone/>
            </a:pPr>
            <a:endParaRPr lang="en-US" dirty="0"/>
          </a:p>
        </p:txBody>
      </p:sp>
      <p:sp>
        <p:nvSpPr>
          <p:cNvPr id="4" name="TextBox 3">
            <a:extLst>
              <a:ext uri="{FF2B5EF4-FFF2-40B4-BE49-F238E27FC236}">
                <a16:creationId xmlns:a16="http://schemas.microsoft.com/office/drawing/2014/main" id="{298B1568-56FB-7140-9865-768F848344CF}"/>
              </a:ext>
            </a:extLst>
          </p:cNvPr>
          <p:cNvSpPr txBox="1"/>
          <p:nvPr/>
        </p:nvSpPr>
        <p:spPr>
          <a:xfrm>
            <a:off x="257181" y="4596483"/>
            <a:ext cx="11450657" cy="1723549"/>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The front end of a programming language implementation consists of a scanner and a parser. The output of the </a:t>
            </a:r>
            <a:r>
              <a:rPr lang="en-US" sz="2200" i="1" dirty="0">
                <a:latin typeface="Arial" panose="020B0604020202020204" pitchFamily="34" charset="0"/>
                <a:cs typeface="Arial" panose="020B0604020202020204" pitchFamily="34" charset="0"/>
              </a:rPr>
              <a:t>front end </a:t>
            </a:r>
            <a:r>
              <a:rPr lang="en-US" sz="2200" dirty="0">
                <a:latin typeface="Arial" panose="020B0604020202020204" pitchFamily="34" charset="0"/>
                <a:cs typeface="Arial" panose="020B0604020202020204" pitchFamily="34" charset="0"/>
              </a:rPr>
              <a:t>is typically an abstract-syntax tree. The actions performed on that abstract-syntax tree determine whether the language implementation is an </a:t>
            </a:r>
            <a:r>
              <a:rPr lang="en-US" sz="2200" i="1" dirty="0">
                <a:latin typeface="Arial" panose="020B0604020202020204" pitchFamily="34" charset="0"/>
                <a:cs typeface="Arial" panose="020B0604020202020204" pitchFamily="34" charset="0"/>
              </a:rPr>
              <a:t>interpreter</a:t>
            </a:r>
            <a:r>
              <a:rPr lang="en-US" sz="2200" dirty="0">
                <a:latin typeface="Arial" panose="020B0604020202020204" pitchFamily="34" charset="0"/>
                <a:cs typeface="Arial" panose="020B0604020202020204" pitchFamily="34" charset="0"/>
              </a:rPr>
              <a:t> or a </a:t>
            </a:r>
            <a:r>
              <a:rPr lang="en-US" sz="2200" i="1" dirty="0">
                <a:latin typeface="Arial" panose="020B0604020202020204" pitchFamily="34" charset="0"/>
                <a:cs typeface="Arial" panose="020B0604020202020204" pitchFamily="34" charset="0"/>
              </a:rPr>
              <a:t>compiler</a:t>
            </a:r>
            <a:r>
              <a:rPr lang="en-US" sz="2200" dirty="0">
                <a:latin typeface="Arial" panose="020B0604020202020204" pitchFamily="34" charset="0"/>
                <a:cs typeface="Arial" panose="020B0604020202020204" pitchFamily="34" charset="0"/>
              </a:rPr>
              <a:t>, or a combination of both—the topic of this chapter.</a:t>
            </a:r>
          </a:p>
          <a:p>
            <a:endParaRPr lang="en-US" dirty="0"/>
          </a:p>
        </p:txBody>
      </p:sp>
    </p:spTree>
    <p:extLst>
      <p:ext uri="{BB962C8B-B14F-4D97-AF65-F5344CB8AC3E}">
        <p14:creationId xmlns:p14="http://schemas.microsoft.com/office/powerpoint/2010/main" val="4160647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ABBB-F1B7-934A-B65D-9D44C19C685B}"/>
              </a:ext>
            </a:extLst>
          </p:cNvPr>
          <p:cNvSpPr>
            <a:spLocks noGrp="1"/>
          </p:cNvSpPr>
          <p:nvPr>
            <p:ph type="title"/>
          </p:nvPr>
        </p:nvSpPr>
        <p:spPr/>
        <p:txBody>
          <a:bodyPr/>
          <a:lstStyle/>
          <a:p>
            <a:r>
              <a:rPr lang="en-US" dirty="0"/>
              <a:t>4.5 Influence of Language Goals on Implementation </a:t>
            </a:r>
            <a:r>
              <a:rPr lang="en-US" sz="2000" dirty="0"/>
              <a:t>(1 of 2)</a:t>
            </a:r>
          </a:p>
        </p:txBody>
      </p:sp>
      <p:sp>
        <p:nvSpPr>
          <p:cNvPr id="3" name="Content Placeholder 2">
            <a:extLst>
              <a:ext uri="{FF2B5EF4-FFF2-40B4-BE49-F238E27FC236}">
                <a16:creationId xmlns:a16="http://schemas.microsoft.com/office/drawing/2014/main" id="{298EC080-281E-3C47-85A7-33827FD29B00}"/>
              </a:ext>
            </a:extLst>
          </p:cNvPr>
          <p:cNvSpPr>
            <a:spLocks noGrp="1"/>
          </p:cNvSpPr>
          <p:nvPr>
            <p:ph idx="1"/>
          </p:nvPr>
        </p:nvSpPr>
        <p:spPr/>
        <p:txBody>
          <a:bodyPr>
            <a:normAutofit fontScale="92500" lnSpcReduction="20000"/>
          </a:bodyPr>
          <a:lstStyle/>
          <a:p>
            <a:r>
              <a:rPr lang="en-US" sz="2400" dirty="0"/>
              <a:t>The goals of a language (e.g., speed of execution, ease of development, safety) influence its design choices (e.g., static or dynamic bindings).</a:t>
            </a:r>
          </a:p>
          <a:p>
            <a:r>
              <a:rPr lang="en-US" sz="2400" dirty="0"/>
              <a:t>For instance, Fortran and C programs are intended to execute fast and, therefore, are compiled.</a:t>
            </a:r>
          </a:p>
          <a:p>
            <a:r>
              <a:rPr lang="en-US" sz="2400" dirty="0"/>
              <a:t>The speed of the executable produced by a compiler is a direct result of the efficient decoding of machine instructions (vis-à-vis high-level statements) at run-time coupled with few semantic checks at run-time.</a:t>
            </a:r>
          </a:p>
          <a:p>
            <a:r>
              <a:rPr lang="en-US" sz="2400" dirty="0"/>
              <a:t>It is natural to implement a language designed to support static bindings through compilation because establishing those bindings and performing semantic checks for them can occur at compile time so they do not occupy CPU cycles at run-time—yielding a fast executable.</a:t>
            </a:r>
          </a:p>
          <a:p>
            <a:r>
              <a:rPr lang="en-US" sz="2400" dirty="0"/>
              <a:t>A compiler for a language supporting static bindings need not generate code for performing semantic checks at run-time in the target executable.</a:t>
            </a:r>
          </a:p>
          <a:p>
            <a:endParaRPr lang="en-US" dirty="0"/>
          </a:p>
        </p:txBody>
      </p:sp>
    </p:spTree>
    <p:extLst>
      <p:ext uri="{BB962C8B-B14F-4D97-AF65-F5344CB8AC3E}">
        <p14:creationId xmlns:p14="http://schemas.microsoft.com/office/powerpoint/2010/main" val="335207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ABBB-F1B7-934A-B65D-9D44C19C685B}"/>
              </a:ext>
            </a:extLst>
          </p:cNvPr>
          <p:cNvSpPr>
            <a:spLocks noGrp="1"/>
          </p:cNvSpPr>
          <p:nvPr>
            <p:ph type="title"/>
          </p:nvPr>
        </p:nvSpPr>
        <p:spPr/>
        <p:txBody>
          <a:bodyPr/>
          <a:lstStyle/>
          <a:p>
            <a:r>
              <a:rPr lang="en-US" dirty="0"/>
              <a:t>4.5 Influence of Language Goals on Implementation </a:t>
            </a:r>
            <a:r>
              <a:rPr lang="en-US" sz="2000" dirty="0"/>
              <a:t>(2 of 2)</a:t>
            </a:r>
          </a:p>
        </p:txBody>
      </p:sp>
      <p:sp>
        <p:nvSpPr>
          <p:cNvPr id="3" name="Content Placeholder 2">
            <a:extLst>
              <a:ext uri="{FF2B5EF4-FFF2-40B4-BE49-F238E27FC236}">
                <a16:creationId xmlns:a16="http://schemas.microsoft.com/office/drawing/2014/main" id="{298EC080-281E-3C47-85A7-33827FD29B00}"/>
              </a:ext>
            </a:extLst>
          </p:cNvPr>
          <p:cNvSpPr>
            <a:spLocks noGrp="1"/>
          </p:cNvSpPr>
          <p:nvPr>
            <p:ph idx="1"/>
          </p:nvPr>
        </p:nvSpPr>
        <p:spPr/>
        <p:txBody>
          <a:bodyPr>
            <a:normAutofit/>
          </a:bodyPr>
          <a:lstStyle/>
          <a:p>
            <a:r>
              <a:rPr lang="en-US" dirty="0"/>
              <a:t>UNIX shell scripts, by contrast, are intended to be quick and easy to develop and debug; thus, they are interpreted.</a:t>
            </a:r>
          </a:p>
          <a:p>
            <a:r>
              <a:rPr lang="en-US" dirty="0"/>
              <a:t>It is natural and easier to interpret programs in a language with dynamic bindings (e.g., identifiers that can be bound to values of any type at run-time), including Scheme, since the necessary semantic checks cannot be performed before run-time.</a:t>
            </a:r>
          </a:p>
          <a:p>
            <a:r>
              <a:rPr lang="en-US" dirty="0"/>
              <a:t>Compiling programs written in languages with dynamic bindings requires generating code in the target executable for performing semantic checks at run-time.</a:t>
            </a:r>
          </a:p>
        </p:txBody>
      </p:sp>
    </p:spTree>
    <p:extLst>
      <p:ext uri="{BB962C8B-B14F-4D97-AF65-F5344CB8AC3E}">
        <p14:creationId xmlns:p14="http://schemas.microsoft.com/office/powerpoint/2010/main" val="3917205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0AE6-58C1-D84E-A093-E066CFB1770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FE8A06A-CDFA-F248-A820-353B4324F556}"/>
              </a:ext>
            </a:extLst>
          </p:cNvPr>
          <p:cNvSpPr>
            <a:spLocks noGrp="1"/>
          </p:cNvSpPr>
          <p:nvPr>
            <p:ph idx="1"/>
          </p:nvPr>
        </p:nvSpPr>
        <p:spPr/>
        <p:txBody>
          <a:bodyPr>
            <a:normAutofit/>
          </a:bodyPr>
          <a:lstStyle/>
          <a:p>
            <a:r>
              <a:rPr lang="en-US" dirty="0"/>
              <a:t>4.1 Chapter Objectives</a:t>
            </a:r>
          </a:p>
          <a:p>
            <a:r>
              <a:rPr lang="en-US" dirty="0"/>
              <a:t>4.2 Interpretation Vis-à-Vis Compilation</a:t>
            </a:r>
          </a:p>
          <a:p>
            <a:r>
              <a:rPr lang="en-US" dirty="0"/>
              <a:t>4.3 Run-Time Systems: Methods of Executions</a:t>
            </a:r>
          </a:p>
          <a:p>
            <a:r>
              <a:rPr lang="en-US" dirty="0"/>
              <a:t>4.4 Comparison of Interpreters and Compilers</a:t>
            </a:r>
          </a:p>
          <a:p>
            <a:r>
              <a:rPr lang="en-US" dirty="0"/>
              <a:t>4.5 Influence of Language Goals on Implementation</a:t>
            </a:r>
          </a:p>
          <a:p>
            <a:r>
              <a:rPr lang="en-US" b="1" dirty="0"/>
              <a:t>4.6 Thematic Takeaways</a:t>
            </a:r>
          </a:p>
          <a:p>
            <a:endParaRPr lang="en-US" dirty="0"/>
          </a:p>
          <a:p>
            <a:pPr lvl="1"/>
            <a:endParaRPr lang="en-US" dirty="0"/>
          </a:p>
        </p:txBody>
      </p:sp>
    </p:spTree>
    <p:extLst>
      <p:ext uri="{BB962C8B-B14F-4D97-AF65-F5344CB8AC3E}">
        <p14:creationId xmlns:p14="http://schemas.microsoft.com/office/powerpoint/2010/main" val="345195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ABBB-F1B7-934A-B65D-9D44C19C685B}"/>
              </a:ext>
            </a:extLst>
          </p:cNvPr>
          <p:cNvSpPr>
            <a:spLocks noGrp="1"/>
          </p:cNvSpPr>
          <p:nvPr>
            <p:ph type="title"/>
          </p:nvPr>
        </p:nvSpPr>
        <p:spPr/>
        <p:txBody>
          <a:bodyPr/>
          <a:lstStyle/>
          <a:p>
            <a:r>
              <a:rPr lang="en-US" dirty="0"/>
              <a:t>4.6 Thematic Takeaways </a:t>
            </a:r>
            <a:r>
              <a:rPr lang="en-US" sz="2000" dirty="0"/>
              <a:t>(1 of 2)</a:t>
            </a:r>
            <a:endParaRPr lang="en-US" sz="1800" dirty="0"/>
          </a:p>
        </p:txBody>
      </p:sp>
      <p:sp>
        <p:nvSpPr>
          <p:cNvPr id="3" name="Content Placeholder 2">
            <a:extLst>
              <a:ext uri="{FF2B5EF4-FFF2-40B4-BE49-F238E27FC236}">
                <a16:creationId xmlns:a16="http://schemas.microsoft.com/office/drawing/2014/main" id="{298EC080-281E-3C47-85A7-33827FD29B00}"/>
              </a:ext>
            </a:extLst>
          </p:cNvPr>
          <p:cNvSpPr>
            <a:spLocks noGrp="1"/>
          </p:cNvSpPr>
          <p:nvPr>
            <p:ph idx="1"/>
          </p:nvPr>
        </p:nvSpPr>
        <p:spPr/>
        <p:txBody>
          <a:bodyPr>
            <a:normAutofit/>
          </a:bodyPr>
          <a:lstStyle/>
          <a:p>
            <a:r>
              <a:rPr lang="en-US" dirty="0"/>
              <a:t>Languages lend themselves to implementation through either interpretation or compilation, but usually not through both.</a:t>
            </a:r>
          </a:p>
          <a:p>
            <a:r>
              <a:rPr lang="en-US" dirty="0"/>
              <a:t>An interpreter or compiler for a computer language creates a virtual machine for the language of the source program (i.e., a computer that virtually understands the language).</a:t>
            </a:r>
          </a:p>
          <a:p>
            <a:r>
              <a:rPr lang="en-US" dirty="0"/>
              <a:t>Compilers and interpreters are often complementary in terms of their advantages and disadvantages. This leads to the conception of hybrid implementation systems.</a:t>
            </a:r>
          </a:p>
          <a:p>
            <a:r>
              <a:rPr lang="en-US" dirty="0"/>
              <a:t>Compilation results in a fast executable; interpretation results in slow execution because it takes longer to decode high-level program statements than machine instructions.</a:t>
            </a:r>
          </a:p>
        </p:txBody>
      </p:sp>
    </p:spTree>
    <p:extLst>
      <p:ext uri="{BB962C8B-B14F-4D97-AF65-F5344CB8AC3E}">
        <p14:creationId xmlns:p14="http://schemas.microsoft.com/office/powerpoint/2010/main" val="115186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ABBB-F1B7-934A-B65D-9D44C19C685B}"/>
              </a:ext>
            </a:extLst>
          </p:cNvPr>
          <p:cNvSpPr>
            <a:spLocks noGrp="1"/>
          </p:cNvSpPr>
          <p:nvPr>
            <p:ph type="title"/>
          </p:nvPr>
        </p:nvSpPr>
        <p:spPr/>
        <p:txBody>
          <a:bodyPr/>
          <a:lstStyle/>
          <a:p>
            <a:r>
              <a:rPr lang="en-US" dirty="0"/>
              <a:t>4.6 Thematic Takeaways </a:t>
            </a:r>
            <a:r>
              <a:rPr lang="en-US" sz="2000" dirty="0"/>
              <a:t>(2 of 2)</a:t>
            </a:r>
          </a:p>
        </p:txBody>
      </p:sp>
      <p:sp>
        <p:nvSpPr>
          <p:cNvPr id="3" name="Content Placeholder 2">
            <a:extLst>
              <a:ext uri="{FF2B5EF4-FFF2-40B4-BE49-F238E27FC236}">
                <a16:creationId xmlns:a16="http://schemas.microsoft.com/office/drawing/2014/main" id="{298EC080-281E-3C47-85A7-33827FD29B00}"/>
              </a:ext>
            </a:extLst>
          </p:cNvPr>
          <p:cNvSpPr>
            <a:spLocks noGrp="1"/>
          </p:cNvSpPr>
          <p:nvPr>
            <p:ph idx="1"/>
          </p:nvPr>
        </p:nvSpPr>
        <p:spPr/>
        <p:txBody>
          <a:bodyPr>
            <a:normAutofit/>
          </a:bodyPr>
          <a:lstStyle/>
          <a:p>
            <a:r>
              <a:rPr lang="en-US" dirty="0"/>
              <a:t>Interpreters support run-time flexibility in the source language, which is often less practical in compiled languages.</a:t>
            </a:r>
          </a:p>
          <a:p>
            <a:r>
              <a:rPr lang="en-US" dirty="0"/>
              <a:t>Trade-offs between speed of execution and speed of development have been factors in the evolution and implementation of programming languages.</a:t>
            </a:r>
          </a:p>
          <a:p>
            <a:r>
              <a:rPr lang="en-US" dirty="0"/>
              <a:t>The goals of a language (e.g., speed of execution, speed of development) and its design choices (e.g., static or dynamic bindings) have historically influenced the implementation approach of the language (e.g., interpretation or compilation).</a:t>
            </a:r>
          </a:p>
          <a:p>
            <a:endParaRPr lang="en-US" dirty="0"/>
          </a:p>
        </p:txBody>
      </p:sp>
    </p:spTree>
    <p:extLst>
      <p:ext uri="{BB962C8B-B14F-4D97-AF65-F5344CB8AC3E}">
        <p14:creationId xmlns:p14="http://schemas.microsoft.com/office/powerpoint/2010/main" val="553588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0AE6-58C1-D84E-A093-E066CFB1770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FE8A06A-CDFA-F248-A820-353B4324F556}"/>
              </a:ext>
            </a:extLst>
          </p:cNvPr>
          <p:cNvSpPr>
            <a:spLocks noGrp="1"/>
          </p:cNvSpPr>
          <p:nvPr>
            <p:ph idx="1"/>
          </p:nvPr>
        </p:nvSpPr>
        <p:spPr/>
        <p:txBody>
          <a:bodyPr>
            <a:normAutofit/>
          </a:bodyPr>
          <a:lstStyle/>
          <a:p>
            <a:r>
              <a:rPr lang="en-US" b="1" dirty="0"/>
              <a:t>4.1 Chapter Objectives</a:t>
            </a:r>
          </a:p>
          <a:p>
            <a:r>
              <a:rPr lang="en-US" dirty="0"/>
              <a:t>4.2 Interpretation Vis-à-Vis Compilation</a:t>
            </a:r>
          </a:p>
          <a:p>
            <a:r>
              <a:rPr lang="en-US" dirty="0"/>
              <a:t>4.3 Run-Time Systems: Methods of Executions</a:t>
            </a:r>
          </a:p>
          <a:p>
            <a:r>
              <a:rPr lang="en-US" dirty="0"/>
              <a:t>4.4 Comparison of Interpreters and Compilers</a:t>
            </a:r>
          </a:p>
          <a:p>
            <a:r>
              <a:rPr lang="en-US" dirty="0"/>
              <a:t>4.5 Influence of Language Goals on Implementation</a:t>
            </a:r>
          </a:p>
          <a:p>
            <a:r>
              <a:rPr lang="en-US" dirty="0"/>
              <a:t>4.6 Thematic Takeaways</a:t>
            </a:r>
          </a:p>
          <a:p>
            <a:endParaRPr lang="en-US" dirty="0"/>
          </a:p>
          <a:p>
            <a:pPr lvl="1"/>
            <a:endParaRPr lang="en-US" dirty="0"/>
          </a:p>
        </p:txBody>
      </p:sp>
    </p:spTree>
    <p:extLst>
      <p:ext uri="{BB962C8B-B14F-4D97-AF65-F5344CB8AC3E}">
        <p14:creationId xmlns:p14="http://schemas.microsoft.com/office/powerpoint/2010/main" val="315958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8CA2-1EC3-8840-BD3B-AD7A0A749C8B}"/>
              </a:ext>
            </a:extLst>
          </p:cNvPr>
          <p:cNvSpPr>
            <a:spLocks noGrp="1"/>
          </p:cNvSpPr>
          <p:nvPr>
            <p:ph type="title"/>
          </p:nvPr>
        </p:nvSpPr>
        <p:spPr/>
        <p:txBody>
          <a:bodyPr/>
          <a:lstStyle/>
          <a:p>
            <a:r>
              <a:rPr lang="en-US" dirty="0"/>
              <a:t>4.1 Chapter Objectives</a:t>
            </a:r>
          </a:p>
        </p:txBody>
      </p:sp>
      <p:sp>
        <p:nvSpPr>
          <p:cNvPr id="3" name="Content Placeholder 2">
            <a:extLst>
              <a:ext uri="{FF2B5EF4-FFF2-40B4-BE49-F238E27FC236}">
                <a16:creationId xmlns:a16="http://schemas.microsoft.com/office/drawing/2014/main" id="{63E234CC-D519-3C44-A762-D718CC6D9EB6}"/>
              </a:ext>
            </a:extLst>
          </p:cNvPr>
          <p:cNvSpPr>
            <a:spLocks noGrp="1"/>
          </p:cNvSpPr>
          <p:nvPr>
            <p:ph idx="1"/>
          </p:nvPr>
        </p:nvSpPr>
        <p:spPr/>
        <p:txBody>
          <a:bodyPr/>
          <a:lstStyle/>
          <a:p>
            <a:r>
              <a:rPr lang="en-US" dirty="0"/>
              <a:t>Describe the differences between a </a:t>
            </a:r>
            <a:r>
              <a:rPr lang="en-US" i="1" dirty="0"/>
              <a:t>compiler</a:t>
            </a:r>
            <a:r>
              <a:rPr lang="en-US" dirty="0"/>
              <a:t> and an </a:t>
            </a:r>
            <a:r>
              <a:rPr lang="en-US" i="1" dirty="0"/>
              <a:t>interpreter</a:t>
            </a:r>
            <a:r>
              <a:rPr lang="en-US" dirty="0"/>
              <a:t>.</a:t>
            </a:r>
          </a:p>
          <a:p>
            <a:r>
              <a:rPr lang="en-US" dirty="0"/>
              <a:t>Explore a variety of </a:t>
            </a:r>
            <a:r>
              <a:rPr lang="en-US" i="1" dirty="0"/>
              <a:t>implementations</a:t>
            </a:r>
            <a:r>
              <a:rPr lang="en-US" dirty="0"/>
              <a:t> for programming languages.</a:t>
            </a:r>
          </a:p>
          <a:p>
            <a:endParaRPr lang="en-US" dirty="0"/>
          </a:p>
        </p:txBody>
      </p:sp>
    </p:spTree>
    <p:extLst>
      <p:ext uri="{BB962C8B-B14F-4D97-AF65-F5344CB8AC3E}">
        <p14:creationId xmlns:p14="http://schemas.microsoft.com/office/powerpoint/2010/main" val="119227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0AE6-58C1-D84E-A093-E066CFB1770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FE8A06A-CDFA-F248-A820-353B4324F556}"/>
              </a:ext>
            </a:extLst>
          </p:cNvPr>
          <p:cNvSpPr>
            <a:spLocks noGrp="1"/>
          </p:cNvSpPr>
          <p:nvPr>
            <p:ph idx="1"/>
          </p:nvPr>
        </p:nvSpPr>
        <p:spPr/>
        <p:txBody>
          <a:bodyPr>
            <a:normAutofit/>
          </a:bodyPr>
          <a:lstStyle/>
          <a:p>
            <a:r>
              <a:rPr lang="en-US" dirty="0"/>
              <a:t>4.1 Chapter Objectives</a:t>
            </a:r>
          </a:p>
          <a:p>
            <a:r>
              <a:rPr lang="en-US" b="1" dirty="0"/>
              <a:t>4.2 Interpretation Vis-à-Vis Compilation</a:t>
            </a:r>
          </a:p>
          <a:p>
            <a:r>
              <a:rPr lang="en-US" dirty="0"/>
              <a:t>4.3 Run-Time Systems: Methods of Executions</a:t>
            </a:r>
          </a:p>
          <a:p>
            <a:r>
              <a:rPr lang="en-US" dirty="0"/>
              <a:t>4.4 Comparison of Interpreters and Compilers</a:t>
            </a:r>
          </a:p>
          <a:p>
            <a:r>
              <a:rPr lang="en-US" dirty="0"/>
              <a:t>4.5 Influence of Language Goals on Implementation</a:t>
            </a:r>
          </a:p>
          <a:p>
            <a:r>
              <a:rPr lang="en-US" dirty="0"/>
              <a:t>4.6 Thematic Takeaways</a:t>
            </a:r>
          </a:p>
          <a:p>
            <a:endParaRPr lang="en-US" dirty="0"/>
          </a:p>
          <a:p>
            <a:pPr lvl="1"/>
            <a:endParaRPr lang="en-US" dirty="0"/>
          </a:p>
        </p:txBody>
      </p:sp>
    </p:spTree>
    <p:extLst>
      <p:ext uri="{BB962C8B-B14F-4D97-AF65-F5344CB8AC3E}">
        <p14:creationId xmlns:p14="http://schemas.microsoft.com/office/powerpoint/2010/main" val="266483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3" name="Title 2">
            <a:extLst>
              <a:ext uri="{FF2B5EF4-FFF2-40B4-BE49-F238E27FC236}">
                <a16:creationId xmlns:a16="http://schemas.microsoft.com/office/drawing/2014/main" id="{EC93E11C-ECAB-F04F-BCA5-75717D546A8C}"/>
              </a:ext>
            </a:extLst>
          </p:cNvPr>
          <p:cNvSpPr>
            <a:spLocks noGrp="1"/>
          </p:cNvSpPr>
          <p:nvPr>
            <p:ph type="title"/>
          </p:nvPr>
        </p:nvSpPr>
        <p:spPr/>
        <p:txBody>
          <a:bodyPr/>
          <a:lstStyle/>
          <a:p>
            <a:r>
              <a:rPr lang="en-US" sz="3200" dirty="0"/>
              <a:t>4.2 Interpretation Vis-à-Vis Compilation</a:t>
            </a:r>
            <a:endParaRPr lang="en-US" dirty="0"/>
          </a:p>
        </p:txBody>
      </p:sp>
      <p:sp>
        <p:nvSpPr>
          <p:cNvPr id="127" name="Google Shape;127;p23"/>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a:buClr>
                <a:srgbClr val="000000"/>
              </a:buClr>
            </a:pPr>
            <a:r>
              <a:rPr lang="en" dirty="0">
                <a:solidFill>
                  <a:srgbClr val="000000"/>
                </a:solidFill>
              </a:rPr>
              <a:t>Both compilers and interpreters have a front end, which consists of a scanner (lexical analyzer) and parser (syntactic analyzer).</a:t>
            </a:r>
          </a:p>
          <a:p>
            <a:pPr>
              <a:buClr>
                <a:srgbClr val="000000"/>
              </a:buClr>
            </a:pPr>
            <a:r>
              <a:rPr lang="en-US" dirty="0">
                <a:solidFill>
                  <a:srgbClr val="000000"/>
                </a:solidFill>
              </a:rPr>
              <a:t>Interpreter</a:t>
            </a:r>
          </a:p>
          <a:p>
            <a:pPr lvl="1">
              <a:buClr>
                <a:srgbClr val="000000"/>
              </a:buClr>
            </a:pPr>
            <a:r>
              <a:rPr lang="en-US" dirty="0">
                <a:solidFill>
                  <a:srgbClr val="000000"/>
                </a:solidFill>
              </a:rPr>
              <a:t>An </a:t>
            </a:r>
            <a:r>
              <a:rPr lang="en-US" i="1" dirty="0">
                <a:solidFill>
                  <a:srgbClr val="000000"/>
                </a:solidFill>
              </a:rPr>
              <a:t>interpreter</a:t>
            </a:r>
            <a:r>
              <a:rPr lang="en-US" dirty="0">
                <a:solidFill>
                  <a:srgbClr val="000000"/>
                </a:solidFill>
              </a:rPr>
              <a:t> is a software simulation of machine which natively (i.e., no translation involved) understands instructions in the source language.</a:t>
            </a:r>
          </a:p>
          <a:p>
            <a:pPr lvl="1">
              <a:buClr>
                <a:srgbClr val="000000"/>
              </a:buClr>
            </a:pPr>
            <a:r>
              <a:rPr lang="en-US" dirty="0">
                <a:solidFill>
                  <a:srgbClr val="000000"/>
                </a:solidFill>
              </a:rPr>
              <a:t>An interpreter provides a virtual machine for a programming language.</a:t>
            </a:r>
          </a:p>
          <a:p>
            <a:pPr>
              <a:buClr>
                <a:srgbClr val="000000"/>
              </a:buClr>
            </a:pPr>
            <a:endParaRPr dirty="0">
              <a:solidFill>
                <a:srgbClr val="000000"/>
              </a:solidFill>
            </a:endParaRPr>
          </a:p>
          <a:p>
            <a:pPr>
              <a:buClr>
                <a:srgbClr val="000000"/>
              </a:buClr>
            </a:pPr>
            <a:r>
              <a:rPr lang="en" dirty="0">
                <a:solidFill>
                  <a:srgbClr val="000000"/>
                </a:solidFill>
              </a:rPr>
              <a:t>Compiler</a:t>
            </a:r>
            <a:endParaRPr dirty="0">
              <a:solidFill>
                <a:srgbClr val="000000"/>
              </a:solidFill>
            </a:endParaRPr>
          </a:p>
          <a:p>
            <a:pPr lvl="1">
              <a:spcBef>
                <a:spcPts val="0"/>
              </a:spcBef>
              <a:buClr>
                <a:srgbClr val="000000"/>
              </a:buClr>
            </a:pPr>
            <a:r>
              <a:rPr lang="en" dirty="0">
                <a:solidFill>
                  <a:srgbClr val="000000"/>
                </a:solidFill>
              </a:rPr>
              <a:t>A </a:t>
            </a:r>
            <a:r>
              <a:rPr lang="en" i="1" dirty="0">
                <a:solidFill>
                  <a:srgbClr val="000000"/>
                </a:solidFill>
              </a:rPr>
              <a:t>compiler</a:t>
            </a:r>
            <a:r>
              <a:rPr lang="en" dirty="0">
                <a:solidFill>
                  <a:srgbClr val="000000"/>
                </a:solidFill>
              </a:rPr>
              <a:t> is a program that translates a program in one language (the source language) to an equivalent program in another language (the target language).</a:t>
            </a:r>
            <a:endParaRPr dirty="0">
              <a:solidFill>
                <a:srgbClr val="000000"/>
              </a:solidFill>
            </a:endParaRPr>
          </a:p>
          <a:p>
            <a:pPr lvl="1">
              <a:spcBef>
                <a:spcPts val="0"/>
              </a:spcBef>
              <a:buClr>
                <a:srgbClr val="000000"/>
              </a:buClr>
            </a:pPr>
            <a:r>
              <a:rPr lang="en" dirty="0">
                <a:solidFill>
                  <a:srgbClr val="000000"/>
                </a:solidFill>
              </a:rPr>
              <a:t>A compiler is just a translator, nothing more.</a:t>
            </a:r>
            <a:endParaRPr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31743EC-94CE-7C4C-B8E6-212000769C92}"/>
              </a:ext>
            </a:extLst>
          </p:cNvPr>
          <p:cNvSpPr>
            <a:spLocks noGrp="1"/>
          </p:cNvSpPr>
          <p:nvPr>
            <p:ph type="title"/>
          </p:nvPr>
        </p:nvSpPr>
        <p:spPr/>
        <p:txBody>
          <a:bodyPr/>
          <a:lstStyle/>
          <a:p>
            <a:r>
              <a:rPr lang="en-US" dirty="0"/>
              <a:t>Figure 4.1 Execution by Interpretation</a:t>
            </a:r>
          </a:p>
        </p:txBody>
      </p:sp>
      <p:sp>
        <p:nvSpPr>
          <p:cNvPr id="2" name="Rectangle 1">
            <a:extLst>
              <a:ext uri="{FF2B5EF4-FFF2-40B4-BE49-F238E27FC236}">
                <a16:creationId xmlns:a16="http://schemas.microsoft.com/office/drawing/2014/main" id="{BD38C30E-E93D-B84C-8098-DA896C14A4A4}"/>
              </a:ext>
            </a:extLst>
          </p:cNvPr>
          <p:cNvSpPr/>
          <p:nvPr/>
        </p:nvSpPr>
        <p:spPr>
          <a:xfrm>
            <a:off x="717734" y="1267181"/>
            <a:ext cx="6096000" cy="1200329"/>
          </a:xfrm>
          <a:prstGeom prst="rect">
            <a:avLst/>
          </a:prstGeom>
        </p:spPr>
        <p:txBody>
          <a:bodyPr>
            <a:spAutoFit/>
          </a:bodyPr>
          <a:lstStyle/>
          <a:p>
            <a:pPr marL="457200" lvl="0" indent="-342900">
              <a:buClr>
                <a:srgbClr val="000000"/>
              </a:buClr>
              <a:buSzPts val="1800"/>
              <a:buChar char="●"/>
            </a:pPr>
            <a:r>
              <a:rPr lang="en-US" dirty="0">
                <a:latin typeface="Arial" panose="020B0604020202020204" pitchFamily="34" charset="0"/>
                <a:cs typeface="Arial" panose="020B0604020202020204" pitchFamily="34" charset="0"/>
              </a:rPr>
              <a:t>Preprocessing (purges comments)</a:t>
            </a:r>
          </a:p>
          <a:p>
            <a:pPr marL="457200" lvl="0" indent="-342900">
              <a:buClr>
                <a:srgbClr val="000000"/>
              </a:buClr>
              <a:buSzPts val="1800"/>
              <a:buChar char="●"/>
            </a:pPr>
            <a:r>
              <a:rPr lang="en-US" dirty="0">
                <a:latin typeface="Arial" panose="020B0604020202020204" pitchFamily="34" charset="0"/>
                <a:cs typeface="Arial" panose="020B0604020202020204" pitchFamily="34" charset="0"/>
              </a:rPr>
              <a:t>Lexical analysis (scanning)</a:t>
            </a:r>
          </a:p>
          <a:p>
            <a:pPr marL="457200" lvl="0" indent="-342900">
              <a:buClr>
                <a:srgbClr val="000000"/>
              </a:buClr>
              <a:buSzPts val="1800"/>
              <a:buChar char="●"/>
            </a:pPr>
            <a:r>
              <a:rPr lang="en-US" dirty="0">
                <a:latin typeface="Arial" panose="020B0604020202020204" pitchFamily="34" charset="0"/>
                <a:cs typeface="Arial" panose="020B0604020202020204" pitchFamily="34" charset="0"/>
              </a:rPr>
              <a:t>Syntax analysis (parsing)</a:t>
            </a:r>
          </a:p>
          <a:p>
            <a:pPr marL="457200" lvl="0" indent="-342900">
              <a:buClr>
                <a:srgbClr val="000000"/>
              </a:buClr>
              <a:buSzPts val="1800"/>
              <a:buChar char="●"/>
            </a:pPr>
            <a:r>
              <a:rPr lang="en-US" dirty="0">
                <a:latin typeface="Arial" panose="020B0604020202020204" pitchFamily="34" charset="0"/>
                <a:cs typeface="Arial" panose="020B0604020202020204" pitchFamily="34" charset="0"/>
              </a:rPr>
              <a:t>Semantic analysis</a:t>
            </a:r>
          </a:p>
        </p:txBody>
      </p:sp>
      <p:pic>
        <p:nvPicPr>
          <p:cNvPr id="1026" name="Picture 2" descr="The diagram flows as follows. Front end leads to interpreter. A source program, which is given as a string or list of lexemes and is a concrete representation, is input to the front end which models a regular grammar scanner. This outputs a list of tokens, which models a context-free grammar parser, also in the front end. The parser outputs an abstract-syntax tree, which is input to an interpreter. Program input is fed to the interpreter, for example processor or virtual machine, which produces program output.&#10;" title="A flow diagram of execution by interpre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7018" y="1513721"/>
            <a:ext cx="4267638" cy="40024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447018" y="5516217"/>
            <a:ext cx="4267638" cy="553998"/>
          </a:xfrm>
          <a:prstGeom prst="rect">
            <a:avLst/>
          </a:prstGeom>
          <a:noFill/>
        </p:spPr>
        <p:txBody>
          <a:bodyPr wrap="square" rtlCol="0">
            <a:spAutoFit/>
          </a:bodyPr>
          <a:lstStyle/>
          <a:p>
            <a:r>
              <a:rPr lang="en-US" sz="1000" dirty="0">
                <a:latin typeface="Arial" pitchFamily="34" charset="0"/>
                <a:cs typeface="Arial" pitchFamily="34" charset="0"/>
              </a:rPr>
              <a:t>Data from Friedman, Daniel P., Mitchell Wand, and Christopher T. Haynes. 2001. </a:t>
            </a:r>
            <a:r>
              <a:rPr lang="en-US" sz="1000" i="1" dirty="0">
                <a:latin typeface="Arial" pitchFamily="34" charset="0"/>
                <a:cs typeface="Arial" pitchFamily="34" charset="0"/>
              </a:rPr>
              <a:t>Essentials of Programming Languages</a:t>
            </a:r>
            <a:r>
              <a:rPr lang="en-US" sz="1000" dirty="0">
                <a:latin typeface="Arial" pitchFamily="34" charset="0"/>
                <a:cs typeface="Arial" pitchFamily="34" charset="0"/>
              </a:rPr>
              <a:t>. 2nd ed. Cambridge, MA:MIT Press.</a:t>
            </a:r>
            <a:endParaRPr lang="en-IN" sz="1000" dirty="0">
              <a:latin typeface="Arial" pitchFamily="34" charset="0"/>
              <a:cs typeface="Arial" pitchFamily="34" charset="0"/>
            </a:endParaRPr>
          </a:p>
        </p:txBody>
      </p:sp>
    </p:spTree>
    <p:extLst>
      <p:ext uri="{BB962C8B-B14F-4D97-AF65-F5344CB8AC3E}">
        <p14:creationId xmlns:p14="http://schemas.microsoft.com/office/powerpoint/2010/main" val="1693951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BEAA7-2DE9-344D-A3FF-E9EF9ECC72B4}"/>
              </a:ext>
            </a:extLst>
          </p:cNvPr>
          <p:cNvSpPr>
            <a:spLocks noGrp="1"/>
          </p:cNvSpPr>
          <p:nvPr>
            <p:ph type="title"/>
          </p:nvPr>
        </p:nvSpPr>
        <p:spPr/>
        <p:txBody>
          <a:bodyPr/>
          <a:lstStyle/>
          <a:p>
            <a:r>
              <a:rPr lang="en-US" dirty="0"/>
              <a:t>Figure 4.2 Execution by Compilation</a:t>
            </a:r>
          </a:p>
        </p:txBody>
      </p:sp>
      <p:pic>
        <p:nvPicPr>
          <p:cNvPr id="2050" name="Picture 2" descr="The diagram flows as follows. Front end leads to compiler, which in turn leads to interpreter. A source program, which is given as a string or list of lexemes and is a concrete representation, is input to the front end which models a regular grammar scanner. This outputs a list of tokens, which models a context-free grammar parser, also in the front end. The parser outputs an abstract-syntax tree, which is input to a compiler. In the compiler, semantic analyzer leads to code generator or translator, which outputs a translated program, for example object code. The translated program is fed to the interpreter, for example processor or virtual machine, which produces program output.&#10;" title="A flow diagram of execution by compi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641" y="1410754"/>
            <a:ext cx="2739304" cy="438985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544761" y="5800642"/>
            <a:ext cx="5524269" cy="400110"/>
          </a:xfrm>
          <a:prstGeom prst="rect">
            <a:avLst/>
          </a:prstGeom>
          <a:noFill/>
        </p:spPr>
        <p:txBody>
          <a:bodyPr wrap="none" rtlCol="0">
            <a:spAutoFit/>
          </a:bodyPr>
          <a:lstStyle/>
          <a:p>
            <a:r>
              <a:rPr lang="en-US" sz="1000" dirty="0">
                <a:latin typeface="Arial" pitchFamily="34" charset="0"/>
                <a:cs typeface="Arial" pitchFamily="34" charset="0"/>
              </a:rPr>
              <a:t>Data from Friedman, Daniel P., Mitchell Wand, and Christopher T. Haynes. 2001. </a:t>
            </a:r>
            <a:r>
              <a:rPr lang="en-US" sz="1000" i="1" dirty="0">
                <a:latin typeface="Arial" pitchFamily="34" charset="0"/>
                <a:cs typeface="Arial" pitchFamily="34" charset="0"/>
              </a:rPr>
              <a:t>Essentials of</a:t>
            </a:r>
          </a:p>
          <a:p>
            <a:r>
              <a:rPr lang="en-US" sz="1000" i="1" dirty="0">
                <a:latin typeface="Arial" pitchFamily="34" charset="0"/>
                <a:cs typeface="Arial" pitchFamily="34" charset="0"/>
              </a:rPr>
              <a:t>Programming Languages</a:t>
            </a:r>
            <a:r>
              <a:rPr lang="en-US" sz="1000" dirty="0">
                <a:latin typeface="Arial" pitchFamily="34" charset="0"/>
                <a:cs typeface="Arial" pitchFamily="34" charset="0"/>
              </a:rPr>
              <a:t>. 2nd ed. Cambridge, MA:MIT Press.</a:t>
            </a:r>
            <a:endParaRPr lang="en-IN" sz="1000" dirty="0">
              <a:latin typeface="Arial" pitchFamily="34" charset="0"/>
              <a:cs typeface="Arial" pitchFamily="34" charset="0"/>
            </a:endParaRPr>
          </a:p>
        </p:txBody>
      </p:sp>
    </p:spTree>
    <p:extLst>
      <p:ext uri="{BB962C8B-B14F-4D97-AF65-F5344CB8AC3E}">
        <p14:creationId xmlns:p14="http://schemas.microsoft.com/office/powerpoint/2010/main" val="356656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377F-A597-6340-AA30-7B8D9D91A74E}"/>
              </a:ext>
            </a:extLst>
          </p:cNvPr>
          <p:cNvSpPr>
            <a:spLocks noGrp="1"/>
          </p:cNvSpPr>
          <p:nvPr>
            <p:ph type="title"/>
          </p:nvPr>
        </p:nvSpPr>
        <p:spPr/>
        <p:txBody>
          <a:bodyPr/>
          <a:lstStyle/>
          <a:p>
            <a:r>
              <a:rPr lang="en-US" dirty="0"/>
              <a:t>Levels of Languages</a:t>
            </a:r>
          </a:p>
        </p:txBody>
      </p:sp>
      <p:sp>
        <p:nvSpPr>
          <p:cNvPr id="4" name="TextBox 3">
            <a:extLst>
              <a:ext uri="{FF2B5EF4-FFF2-40B4-BE49-F238E27FC236}">
                <a16:creationId xmlns:a16="http://schemas.microsoft.com/office/drawing/2014/main" id="{7B93101D-BF2A-41F7-AC76-40E857713F67}"/>
              </a:ext>
            </a:extLst>
          </p:cNvPr>
          <p:cNvSpPr txBox="1"/>
          <p:nvPr/>
        </p:nvSpPr>
        <p:spPr>
          <a:xfrm>
            <a:off x="1770434" y="1471071"/>
            <a:ext cx="9131026" cy="2677656"/>
          </a:xfrm>
          <a:prstGeom prst="rect">
            <a:avLst/>
          </a:prstGeom>
          <a:noFill/>
        </p:spPr>
        <p:txBody>
          <a:bodyPr wrap="none" rtlCol="0">
            <a:spAutoFit/>
          </a:bodyPr>
          <a:lstStyle/>
          <a:p>
            <a:pPr algn="l"/>
            <a:r>
              <a:rPr lang="en-US" sz="2400" b="0" i="0" u="none" strike="noStrike" baseline="0" dirty="0">
                <a:latin typeface="URWPalladioL-Roma"/>
              </a:rPr>
              <a:t>4</a:t>
            </a:r>
            <a:r>
              <a:rPr lang="en-US" sz="2400" b="0" i="0" u="none" strike="noStrike" baseline="0" dirty="0">
                <a:latin typeface="Arial" panose="020B0604020202020204" pitchFamily="34" charset="0"/>
                <a:cs typeface="Arial" panose="020B0604020202020204" pitchFamily="34" charset="0"/>
              </a:rPr>
              <a:t>. fourth-generation language (e.g., </a:t>
            </a:r>
            <a:r>
              <a:rPr lang="en-US" sz="2400" b="0" i="0" u="none" strike="noStrike" baseline="0" dirty="0">
                <a:latin typeface="Courier New" panose="02070309020205020404" pitchFamily="49" charset="0"/>
                <a:cs typeface="Courier New" panose="02070309020205020404" pitchFamily="49" charset="0"/>
              </a:rPr>
              <a:t>lex</a:t>
            </a:r>
            <a:r>
              <a:rPr lang="en-US" sz="2400" b="0" i="0" u="none" strike="noStrike" baseline="0" dirty="0">
                <a:latin typeface="Arial" panose="020B0604020202020204" pitchFamily="34" charset="0"/>
                <a:cs typeface="Arial" panose="020B0604020202020204" pitchFamily="34" charset="0"/>
              </a:rPr>
              <a:t> and </a:t>
            </a:r>
            <a:r>
              <a:rPr lang="en-US" sz="2400" b="0" i="0" u="none" strike="noStrike" baseline="0" dirty="0" err="1">
                <a:latin typeface="Courier New" panose="02070309020205020404" pitchFamily="49" charset="0"/>
                <a:cs typeface="Courier New" panose="02070309020205020404" pitchFamily="49" charset="0"/>
              </a:rPr>
              <a:t>yacc</a:t>
            </a:r>
            <a:r>
              <a:rPr lang="en-US" sz="2400" b="0" i="0" u="none" strike="noStrike" baseline="0" dirty="0">
                <a:latin typeface="Arial" panose="020B0604020202020204" pitchFamily="34" charset="0"/>
                <a:cs typeface="Arial" panose="020B0604020202020204" pitchFamily="34" charset="0"/>
              </a:rPr>
              <a:t>)</a:t>
            </a:r>
          </a:p>
          <a:p>
            <a:pPr algn="l"/>
            <a:r>
              <a:rPr lang="en-US" sz="2400" b="0" i="0" u="none" strike="noStrike" baseline="0" dirty="0">
                <a:latin typeface="Arial" panose="020B0604020202020204" pitchFamily="34" charset="0"/>
                <a:cs typeface="Arial" panose="020B0604020202020204" pitchFamily="34" charset="0"/>
              </a:rPr>
              <a:t>	↓</a:t>
            </a:r>
          </a:p>
          <a:p>
            <a:pPr algn="l"/>
            <a:r>
              <a:rPr lang="en-US" sz="2400" b="0" i="0" u="none" strike="noStrike" baseline="0" dirty="0">
                <a:latin typeface="Arial" panose="020B0604020202020204" pitchFamily="34" charset="0"/>
                <a:cs typeface="Arial" panose="020B0604020202020204" pitchFamily="34" charset="0"/>
              </a:rPr>
              <a:t>3.     high-level 	   language (e.g., Python, Java, and Scheme)</a:t>
            </a:r>
          </a:p>
          <a:p>
            <a:pPr algn="l"/>
            <a:r>
              <a:rPr lang="en-US" sz="2400" b="0" i="0" u="none" strike="noStrike" baseline="0" dirty="0">
                <a:latin typeface="Arial" panose="020B0604020202020204" pitchFamily="34" charset="0"/>
                <a:cs typeface="Arial" panose="020B0604020202020204" pitchFamily="34" charset="0"/>
              </a:rPr>
              <a:t>	↓</a:t>
            </a:r>
          </a:p>
          <a:p>
            <a:pPr algn="l"/>
            <a:r>
              <a:rPr lang="en-US" sz="2400" b="0" i="0" u="none" strike="noStrike" baseline="0" dirty="0">
                <a:latin typeface="Arial" panose="020B0604020202020204" pitchFamily="34" charset="0"/>
                <a:cs typeface="Arial" panose="020B0604020202020204" pitchFamily="34" charset="0"/>
              </a:rPr>
              <a:t>2.      assembly 	   language (e.g., MIPS)</a:t>
            </a:r>
          </a:p>
          <a:p>
            <a:pPr algn="l"/>
            <a:r>
              <a:rPr lang="en-US" sz="2400" b="0" i="0" u="none" strike="noStrike" baseline="0" dirty="0">
                <a:latin typeface="Arial" panose="020B0604020202020204" pitchFamily="34" charset="0"/>
                <a:cs typeface="Arial" panose="020B0604020202020204" pitchFamily="34" charset="0"/>
              </a:rPr>
              <a:t>	↓</a:t>
            </a:r>
          </a:p>
          <a:p>
            <a:pPr algn="l"/>
            <a:r>
              <a:rPr lang="en-US" sz="2400" b="0" i="0" u="none" strike="noStrike" baseline="0" dirty="0">
                <a:latin typeface="Arial" panose="020B0604020202020204" pitchFamily="34" charset="0"/>
                <a:cs typeface="Arial" panose="020B0604020202020204" pitchFamily="34" charset="0"/>
              </a:rPr>
              <a:t>1.       machine 	   language (e.g., x86)</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004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30192</TotalTime>
  <Words>1188</Words>
  <Application>Microsoft Office PowerPoint</Application>
  <PresentationFormat>Widescreen</PresentationFormat>
  <Paragraphs>109</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Courier New</vt:lpstr>
      <vt:lpstr>URWPalladioL-Roma</vt:lpstr>
      <vt:lpstr>Wingdings</vt:lpstr>
      <vt:lpstr>Educational subjects 16x9</vt:lpstr>
      <vt:lpstr>Programming Language Implementation</vt:lpstr>
      <vt:lpstr>Chapter 4: Programming Language Implementation</vt:lpstr>
      <vt:lpstr>Outline</vt:lpstr>
      <vt:lpstr>4.1 Chapter Objectives</vt:lpstr>
      <vt:lpstr>Outline</vt:lpstr>
      <vt:lpstr>4.2 Interpretation Vis-à-Vis Compilation</vt:lpstr>
      <vt:lpstr>Figure 4.1 Execution by Interpretation</vt:lpstr>
      <vt:lpstr>Figure 4.2 Execution by Compilation</vt:lpstr>
      <vt:lpstr>Levels of Languages</vt:lpstr>
      <vt:lpstr>Simple Interpreter</vt:lpstr>
      <vt:lpstr>Outline</vt:lpstr>
      <vt:lpstr>4.3 Run-Time Systems: Methods of Executions</vt:lpstr>
      <vt:lpstr>Figure 4.4 Low-Level View of Execution by Compilation</vt:lpstr>
      <vt:lpstr>Figure 4.5 Alternative View of Execution by Interpretation</vt:lpstr>
      <vt:lpstr>Figure 4.6 Four Different Approaches to Language Implementation</vt:lpstr>
      <vt:lpstr> Figure 4.7 Mutually Dependent Relationship Between Compilers and Interpreters </vt:lpstr>
      <vt:lpstr>Outline</vt:lpstr>
      <vt:lpstr>Table 4.1 Advantages and Disadvantages of Compilers and Interpreters</vt:lpstr>
      <vt:lpstr>Outline</vt:lpstr>
      <vt:lpstr>4.5 Influence of Language Goals on Implementation (1 of 2)</vt:lpstr>
      <vt:lpstr>4.5 Influence of Language Goals on Implementation (2 of 2)</vt:lpstr>
      <vt:lpstr>Outline</vt:lpstr>
      <vt:lpstr>4.6 Thematic Takeaways (1 of 2)</vt:lpstr>
      <vt:lpstr>4.6 Thematic Takeaways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Kristin Parker</dc:creator>
  <cp:lastModifiedBy>Hare, Brian</cp:lastModifiedBy>
  <cp:revision>87</cp:revision>
  <dcterms:created xsi:type="dcterms:W3CDTF">2019-03-08T18:11:57Z</dcterms:created>
  <dcterms:modified xsi:type="dcterms:W3CDTF">2024-05-17T03:41:18Z</dcterms:modified>
</cp:coreProperties>
</file>