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27" r:id="rId45"/>
    <p:sldId id="299" r:id="rId46"/>
    <p:sldId id="300" r:id="rId47"/>
    <p:sldId id="301" r:id="rId48"/>
    <p:sldId id="302" r:id="rId49"/>
    <p:sldId id="303" r:id="rId50"/>
    <p:sldId id="304" r:id="rId51"/>
    <p:sldId id="323" r:id="rId52"/>
    <p:sldId id="305" r:id="rId53"/>
    <p:sldId id="306" r:id="rId54"/>
    <p:sldId id="308" r:id="rId55"/>
    <p:sldId id="309" r:id="rId56"/>
    <p:sldId id="310" r:id="rId57"/>
    <p:sldId id="311" r:id="rId58"/>
    <p:sldId id="312" r:id="rId59"/>
    <p:sldId id="313" r:id="rId60"/>
    <p:sldId id="307" r:id="rId61"/>
    <p:sldId id="314" r:id="rId62"/>
    <p:sldId id="315" r:id="rId63"/>
    <p:sldId id="316" r:id="rId64"/>
    <p:sldId id="317" r:id="rId65"/>
    <p:sldId id="318" r:id="rId66"/>
    <p:sldId id="319" r:id="rId67"/>
    <p:sldId id="320" r:id="rId68"/>
    <p:sldId id="321" r:id="rId69"/>
    <p:sldId id="322" r:id="rId70"/>
    <p:sldId id="324"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94660"/>
  </p:normalViewPr>
  <p:slideViewPr>
    <p:cSldViewPr snapToGrid="0">
      <p:cViewPr varScale="1">
        <p:scale>
          <a:sx n="71" d="100"/>
          <a:sy n="71" d="100"/>
        </p:scale>
        <p:origin x="78"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D4A7-CD70-2056-3BFB-2BBBA3C7A0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0E1620-8295-36EA-FD69-8B29CDD5B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00AF9-8638-6E8D-9BD2-3A7649B19BDF}"/>
              </a:ext>
            </a:extLst>
          </p:cNvPr>
          <p:cNvSpPr>
            <a:spLocks noGrp="1"/>
          </p:cNvSpPr>
          <p:nvPr>
            <p:ph type="dt" sz="half" idx="10"/>
          </p:nvPr>
        </p:nvSpPr>
        <p:spPr/>
        <p:txBody>
          <a:bodyPr/>
          <a:lstStyle/>
          <a:p>
            <a:fld id="{7153B9F6-9DA1-44AB-9FAB-8249FDD5FDDA}" type="datetimeFigureOut">
              <a:rPr lang="en-US" smtClean="0"/>
              <a:t>5/16/2024</a:t>
            </a:fld>
            <a:endParaRPr lang="en-US"/>
          </a:p>
        </p:txBody>
      </p:sp>
      <p:sp>
        <p:nvSpPr>
          <p:cNvPr id="5" name="Footer Placeholder 4">
            <a:extLst>
              <a:ext uri="{FF2B5EF4-FFF2-40B4-BE49-F238E27FC236}">
                <a16:creationId xmlns:a16="http://schemas.microsoft.com/office/drawing/2014/main" id="{8216BA21-504C-F839-121D-63E2DE274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09018-D565-7B27-BB57-740003B27E5A}"/>
              </a:ext>
            </a:extLst>
          </p:cNvPr>
          <p:cNvSpPr>
            <a:spLocks noGrp="1"/>
          </p:cNvSpPr>
          <p:nvPr>
            <p:ph type="sldNum" sz="quarter" idx="12"/>
          </p:nvPr>
        </p:nvSpPr>
        <p:spPr/>
        <p:txBody>
          <a:bodyPr/>
          <a:lstStyle/>
          <a:p>
            <a:fld id="{C511E0EA-0713-4CC4-BC30-C261B2832ADF}" type="slidenum">
              <a:rPr lang="en-US" smtClean="0"/>
              <a:t>‹#›</a:t>
            </a:fld>
            <a:endParaRPr lang="en-US"/>
          </a:p>
        </p:txBody>
      </p:sp>
    </p:spTree>
    <p:extLst>
      <p:ext uri="{BB962C8B-B14F-4D97-AF65-F5344CB8AC3E}">
        <p14:creationId xmlns:p14="http://schemas.microsoft.com/office/powerpoint/2010/main" val="195477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DA25-E2E2-A28B-18DE-E3024EA853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4CA352-41E6-F2E3-2DC7-C1D1A38F9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DA168-C31F-46F2-140D-9A903C50B04C}"/>
              </a:ext>
            </a:extLst>
          </p:cNvPr>
          <p:cNvSpPr>
            <a:spLocks noGrp="1"/>
          </p:cNvSpPr>
          <p:nvPr>
            <p:ph type="dt" sz="half" idx="10"/>
          </p:nvPr>
        </p:nvSpPr>
        <p:spPr/>
        <p:txBody>
          <a:bodyPr/>
          <a:lstStyle/>
          <a:p>
            <a:fld id="{7153B9F6-9DA1-44AB-9FAB-8249FDD5FDDA}" type="datetimeFigureOut">
              <a:rPr lang="en-US" smtClean="0"/>
              <a:t>5/16/2024</a:t>
            </a:fld>
            <a:endParaRPr lang="en-US"/>
          </a:p>
        </p:txBody>
      </p:sp>
      <p:sp>
        <p:nvSpPr>
          <p:cNvPr id="5" name="Footer Placeholder 4">
            <a:extLst>
              <a:ext uri="{FF2B5EF4-FFF2-40B4-BE49-F238E27FC236}">
                <a16:creationId xmlns:a16="http://schemas.microsoft.com/office/drawing/2014/main" id="{47048B45-CCA5-9376-9353-2CDF7DF0D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0F564-E8AC-58D7-F0F0-BFCDBA7943D6}"/>
              </a:ext>
            </a:extLst>
          </p:cNvPr>
          <p:cNvSpPr>
            <a:spLocks noGrp="1"/>
          </p:cNvSpPr>
          <p:nvPr>
            <p:ph type="sldNum" sz="quarter" idx="12"/>
          </p:nvPr>
        </p:nvSpPr>
        <p:spPr/>
        <p:txBody>
          <a:bodyPr/>
          <a:lstStyle/>
          <a:p>
            <a:fld id="{C511E0EA-0713-4CC4-BC30-C261B2832ADF}" type="slidenum">
              <a:rPr lang="en-US" smtClean="0"/>
              <a:t>‹#›</a:t>
            </a:fld>
            <a:endParaRPr lang="en-US"/>
          </a:p>
        </p:txBody>
      </p:sp>
    </p:spTree>
    <p:extLst>
      <p:ext uri="{BB962C8B-B14F-4D97-AF65-F5344CB8AC3E}">
        <p14:creationId xmlns:p14="http://schemas.microsoft.com/office/powerpoint/2010/main" val="3929187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96C66-C82A-C348-2DC3-6445DC8AA8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BDC0CA-74C9-2F07-D68C-3B12447605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D9C5C-92DF-432F-7D84-565BAB2F3BED}"/>
              </a:ext>
            </a:extLst>
          </p:cNvPr>
          <p:cNvSpPr>
            <a:spLocks noGrp="1"/>
          </p:cNvSpPr>
          <p:nvPr>
            <p:ph type="dt" sz="half" idx="10"/>
          </p:nvPr>
        </p:nvSpPr>
        <p:spPr/>
        <p:txBody>
          <a:bodyPr/>
          <a:lstStyle/>
          <a:p>
            <a:fld id="{7153B9F6-9DA1-44AB-9FAB-8249FDD5FDDA}" type="datetimeFigureOut">
              <a:rPr lang="en-US" smtClean="0"/>
              <a:t>5/16/2024</a:t>
            </a:fld>
            <a:endParaRPr lang="en-US"/>
          </a:p>
        </p:txBody>
      </p:sp>
      <p:sp>
        <p:nvSpPr>
          <p:cNvPr id="5" name="Footer Placeholder 4">
            <a:extLst>
              <a:ext uri="{FF2B5EF4-FFF2-40B4-BE49-F238E27FC236}">
                <a16:creationId xmlns:a16="http://schemas.microsoft.com/office/drawing/2014/main" id="{F549E403-0D80-0E19-DF9A-8295EC145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451C9-A4AA-0D86-F478-49808F7C340D}"/>
              </a:ext>
            </a:extLst>
          </p:cNvPr>
          <p:cNvSpPr>
            <a:spLocks noGrp="1"/>
          </p:cNvSpPr>
          <p:nvPr>
            <p:ph type="sldNum" sz="quarter" idx="12"/>
          </p:nvPr>
        </p:nvSpPr>
        <p:spPr/>
        <p:txBody>
          <a:bodyPr/>
          <a:lstStyle/>
          <a:p>
            <a:fld id="{C511E0EA-0713-4CC4-BC30-C261B2832ADF}" type="slidenum">
              <a:rPr lang="en-US" smtClean="0"/>
              <a:t>‹#›</a:t>
            </a:fld>
            <a:endParaRPr lang="en-US"/>
          </a:p>
        </p:txBody>
      </p:sp>
    </p:spTree>
    <p:extLst>
      <p:ext uri="{BB962C8B-B14F-4D97-AF65-F5344CB8AC3E}">
        <p14:creationId xmlns:p14="http://schemas.microsoft.com/office/powerpoint/2010/main" val="98992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04C3-34ED-0A84-2FE4-0E1476CCF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8925F-BA1D-272B-8961-0820B30D3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B3453-551A-6A71-D392-2681AA60339B}"/>
              </a:ext>
            </a:extLst>
          </p:cNvPr>
          <p:cNvSpPr>
            <a:spLocks noGrp="1"/>
          </p:cNvSpPr>
          <p:nvPr>
            <p:ph type="dt" sz="half" idx="10"/>
          </p:nvPr>
        </p:nvSpPr>
        <p:spPr/>
        <p:txBody>
          <a:bodyPr/>
          <a:lstStyle/>
          <a:p>
            <a:fld id="{7153B9F6-9DA1-44AB-9FAB-8249FDD5FDDA}" type="datetimeFigureOut">
              <a:rPr lang="en-US" smtClean="0"/>
              <a:t>5/16/2024</a:t>
            </a:fld>
            <a:endParaRPr lang="en-US"/>
          </a:p>
        </p:txBody>
      </p:sp>
      <p:sp>
        <p:nvSpPr>
          <p:cNvPr id="5" name="Footer Placeholder 4">
            <a:extLst>
              <a:ext uri="{FF2B5EF4-FFF2-40B4-BE49-F238E27FC236}">
                <a16:creationId xmlns:a16="http://schemas.microsoft.com/office/drawing/2014/main" id="{FECE4840-D8CE-C005-2E42-8677FAD23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4AA28-4F9A-212A-4131-32C3D15BC9FC}"/>
              </a:ext>
            </a:extLst>
          </p:cNvPr>
          <p:cNvSpPr>
            <a:spLocks noGrp="1"/>
          </p:cNvSpPr>
          <p:nvPr>
            <p:ph type="sldNum" sz="quarter" idx="12"/>
          </p:nvPr>
        </p:nvSpPr>
        <p:spPr/>
        <p:txBody>
          <a:bodyPr/>
          <a:lstStyle/>
          <a:p>
            <a:fld id="{C511E0EA-0713-4CC4-BC30-C261B2832ADF}" type="slidenum">
              <a:rPr lang="en-US" smtClean="0"/>
              <a:t>‹#›</a:t>
            </a:fld>
            <a:endParaRPr lang="en-US"/>
          </a:p>
        </p:txBody>
      </p:sp>
    </p:spTree>
    <p:extLst>
      <p:ext uri="{BB962C8B-B14F-4D97-AF65-F5344CB8AC3E}">
        <p14:creationId xmlns:p14="http://schemas.microsoft.com/office/powerpoint/2010/main" val="50801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1C2E-C5D3-B6AE-D0CA-41516B9B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034F6-A437-55B1-DF8D-45E9042D7B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684798-950D-400E-0336-0A0A478D703B}"/>
              </a:ext>
            </a:extLst>
          </p:cNvPr>
          <p:cNvSpPr>
            <a:spLocks noGrp="1"/>
          </p:cNvSpPr>
          <p:nvPr>
            <p:ph type="dt" sz="half" idx="10"/>
          </p:nvPr>
        </p:nvSpPr>
        <p:spPr/>
        <p:txBody>
          <a:bodyPr/>
          <a:lstStyle/>
          <a:p>
            <a:fld id="{7153B9F6-9DA1-44AB-9FAB-8249FDD5FDDA}" type="datetimeFigureOut">
              <a:rPr lang="en-US" smtClean="0"/>
              <a:t>5/16/2024</a:t>
            </a:fld>
            <a:endParaRPr lang="en-US"/>
          </a:p>
        </p:txBody>
      </p:sp>
      <p:sp>
        <p:nvSpPr>
          <p:cNvPr id="5" name="Footer Placeholder 4">
            <a:extLst>
              <a:ext uri="{FF2B5EF4-FFF2-40B4-BE49-F238E27FC236}">
                <a16:creationId xmlns:a16="http://schemas.microsoft.com/office/drawing/2014/main" id="{FD17B928-D204-96FF-A6E8-6BE8AD8F5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3EE98-AD65-FDF0-D3CD-C01DBDE6F7BC}"/>
              </a:ext>
            </a:extLst>
          </p:cNvPr>
          <p:cNvSpPr>
            <a:spLocks noGrp="1"/>
          </p:cNvSpPr>
          <p:nvPr>
            <p:ph type="sldNum" sz="quarter" idx="12"/>
          </p:nvPr>
        </p:nvSpPr>
        <p:spPr/>
        <p:txBody>
          <a:bodyPr/>
          <a:lstStyle/>
          <a:p>
            <a:fld id="{C511E0EA-0713-4CC4-BC30-C261B2832ADF}" type="slidenum">
              <a:rPr lang="en-US" smtClean="0"/>
              <a:t>‹#›</a:t>
            </a:fld>
            <a:endParaRPr lang="en-US"/>
          </a:p>
        </p:txBody>
      </p:sp>
    </p:spTree>
    <p:extLst>
      <p:ext uri="{BB962C8B-B14F-4D97-AF65-F5344CB8AC3E}">
        <p14:creationId xmlns:p14="http://schemas.microsoft.com/office/powerpoint/2010/main" val="74038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5F45-0F3A-D98B-26B1-EA113DE5AE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C657C-DE8E-525D-AC5B-FF1CAD7192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4B78F0-914B-0AF2-2AA8-4FEB0700B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E13EB3-1902-ACD4-8F4F-3760A92ECB44}"/>
              </a:ext>
            </a:extLst>
          </p:cNvPr>
          <p:cNvSpPr>
            <a:spLocks noGrp="1"/>
          </p:cNvSpPr>
          <p:nvPr>
            <p:ph type="dt" sz="half" idx="10"/>
          </p:nvPr>
        </p:nvSpPr>
        <p:spPr/>
        <p:txBody>
          <a:bodyPr/>
          <a:lstStyle/>
          <a:p>
            <a:fld id="{7153B9F6-9DA1-44AB-9FAB-8249FDD5FDDA}" type="datetimeFigureOut">
              <a:rPr lang="en-US" smtClean="0"/>
              <a:t>5/16/2024</a:t>
            </a:fld>
            <a:endParaRPr lang="en-US"/>
          </a:p>
        </p:txBody>
      </p:sp>
      <p:sp>
        <p:nvSpPr>
          <p:cNvPr id="6" name="Footer Placeholder 5">
            <a:extLst>
              <a:ext uri="{FF2B5EF4-FFF2-40B4-BE49-F238E27FC236}">
                <a16:creationId xmlns:a16="http://schemas.microsoft.com/office/drawing/2014/main" id="{C1D7C4CC-7A08-A5D0-B8F2-6E930EA6C8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83930-3A4B-B63E-0F18-6D7270BFE275}"/>
              </a:ext>
            </a:extLst>
          </p:cNvPr>
          <p:cNvSpPr>
            <a:spLocks noGrp="1"/>
          </p:cNvSpPr>
          <p:nvPr>
            <p:ph type="sldNum" sz="quarter" idx="12"/>
          </p:nvPr>
        </p:nvSpPr>
        <p:spPr/>
        <p:txBody>
          <a:bodyPr/>
          <a:lstStyle/>
          <a:p>
            <a:fld id="{C511E0EA-0713-4CC4-BC30-C261B2832ADF}" type="slidenum">
              <a:rPr lang="en-US" smtClean="0"/>
              <a:t>‹#›</a:t>
            </a:fld>
            <a:endParaRPr lang="en-US"/>
          </a:p>
        </p:txBody>
      </p:sp>
    </p:spTree>
    <p:extLst>
      <p:ext uri="{BB962C8B-B14F-4D97-AF65-F5344CB8AC3E}">
        <p14:creationId xmlns:p14="http://schemas.microsoft.com/office/powerpoint/2010/main" val="35350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BF19-211E-9ED4-9780-5779238641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4338BC-3EC1-885A-2F62-6A0B19634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56E05-0530-00E8-9BFD-11DBDA4A23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A5B297-4FC7-E6F7-0864-A025E495D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347585-C189-5B59-55A0-E3D29FC0A6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0DA2E1-9568-7D4A-4E49-02BE555BE4E9}"/>
              </a:ext>
            </a:extLst>
          </p:cNvPr>
          <p:cNvSpPr>
            <a:spLocks noGrp="1"/>
          </p:cNvSpPr>
          <p:nvPr>
            <p:ph type="dt" sz="half" idx="10"/>
          </p:nvPr>
        </p:nvSpPr>
        <p:spPr/>
        <p:txBody>
          <a:bodyPr/>
          <a:lstStyle/>
          <a:p>
            <a:fld id="{7153B9F6-9DA1-44AB-9FAB-8249FDD5FDDA}" type="datetimeFigureOut">
              <a:rPr lang="en-US" smtClean="0"/>
              <a:t>5/16/2024</a:t>
            </a:fld>
            <a:endParaRPr lang="en-US"/>
          </a:p>
        </p:txBody>
      </p:sp>
      <p:sp>
        <p:nvSpPr>
          <p:cNvPr id="8" name="Footer Placeholder 7">
            <a:extLst>
              <a:ext uri="{FF2B5EF4-FFF2-40B4-BE49-F238E27FC236}">
                <a16:creationId xmlns:a16="http://schemas.microsoft.com/office/drawing/2014/main" id="{CB893CB7-7417-A30B-5EBD-93875DC23E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AC5D30-0C86-433F-86EF-B36557AD3453}"/>
              </a:ext>
            </a:extLst>
          </p:cNvPr>
          <p:cNvSpPr>
            <a:spLocks noGrp="1"/>
          </p:cNvSpPr>
          <p:nvPr>
            <p:ph type="sldNum" sz="quarter" idx="12"/>
          </p:nvPr>
        </p:nvSpPr>
        <p:spPr/>
        <p:txBody>
          <a:bodyPr/>
          <a:lstStyle/>
          <a:p>
            <a:fld id="{C511E0EA-0713-4CC4-BC30-C261B2832ADF}" type="slidenum">
              <a:rPr lang="en-US" smtClean="0"/>
              <a:t>‹#›</a:t>
            </a:fld>
            <a:endParaRPr lang="en-US"/>
          </a:p>
        </p:txBody>
      </p:sp>
    </p:spTree>
    <p:extLst>
      <p:ext uri="{BB962C8B-B14F-4D97-AF65-F5344CB8AC3E}">
        <p14:creationId xmlns:p14="http://schemas.microsoft.com/office/powerpoint/2010/main" val="216308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198E-7210-E394-52B4-D6FE7E57E3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73A13F-7BA3-EC10-F549-D0B63166D67F}"/>
              </a:ext>
            </a:extLst>
          </p:cNvPr>
          <p:cNvSpPr>
            <a:spLocks noGrp="1"/>
          </p:cNvSpPr>
          <p:nvPr>
            <p:ph type="dt" sz="half" idx="10"/>
          </p:nvPr>
        </p:nvSpPr>
        <p:spPr/>
        <p:txBody>
          <a:bodyPr/>
          <a:lstStyle/>
          <a:p>
            <a:fld id="{7153B9F6-9DA1-44AB-9FAB-8249FDD5FDDA}" type="datetimeFigureOut">
              <a:rPr lang="en-US" smtClean="0"/>
              <a:t>5/16/2024</a:t>
            </a:fld>
            <a:endParaRPr lang="en-US"/>
          </a:p>
        </p:txBody>
      </p:sp>
      <p:sp>
        <p:nvSpPr>
          <p:cNvPr id="4" name="Footer Placeholder 3">
            <a:extLst>
              <a:ext uri="{FF2B5EF4-FFF2-40B4-BE49-F238E27FC236}">
                <a16:creationId xmlns:a16="http://schemas.microsoft.com/office/drawing/2014/main" id="{D2D64974-E1BD-2EA0-3752-1955A73F89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80F73D-CD1C-812F-D7C9-8E27D29B0C5E}"/>
              </a:ext>
            </a:extLst>
          </p:cNvPr>
          <p:cNvSpPr>
            <a:spLocks noGrp="1"/>
          </p:cNvSpPr>
          <p:nvPr>
            <p:ph type="sldNum" sz="quarter" idx="12"/>
          </p:nvPr>
        </p:nvSpPr>
        <p:spPr/>
        <p:txBody>
          <a:bodyPr/>
          <a:lstStyle/>
          <a:p>
            <a:fld id="{C511E0EA-0713-4CC4-BC30-C261B2832ADF}" type="slidenum">
              <a:rPr lang="en-US" smtClean="0"/>
              <a:t>‹#›</a:t>
            </a:fld>
            <a:endParaRPr lang="en-US"/>
          </a:p>
        </p:txBody>
      </p:sp>
    </p:spTree>
    <p:extLst>
      <p:ext uri="{BB962C8B-B14F-4D97-AF65-F5344CB8AC3E}">
        <p14:creationId xmlns:p14="http://schemas.microsoft.com/office/powerpoint/2010/main" val="342059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85F2BA-CD05-6075-00AD-1313C21E3322}"/>
              </a:ext>
            </a:extLst>
          </p:cNvPr>
          <p:cNvSpPr>
            <a:spLocks noGrp="1"/>
          </p:cNvSpPr>
          <p:nvPr>
            <p:ph type="dt" sz="half" idx="10"/>
          </p:nvPr>
        </p:nvSpPr>
        <p:spPr/>
        <p:txBody>
          <a:bodyPr/>
          <a:lstStyle/>
          <a:p>
            <a:fld id="{7153B9F6-9DA1-44AB-9FAB-8249FDD5FDDA}" type="datetimeFigureOut">
              <a:rPr lang="en-US" smtClean="0"/>
              <a:t>5/16/2024</a:t>
            </a:fld>
            <a:endParaRPr lang="en-US"/>
          </a:p>
        </p:txBody>
      </p:sp>
      <p:sp>
        <p:nvSpPr>
          <p:cNvPr id="3" name="Footer Placeholder 2">
            <a:extLst>
              <a:ext uri="{FF2B5EF4-FFF2-40B4-BE49-F238E27FC236}">
                <a16:creationId xmlns:a16="http://schemas.microsoft.com/office/drawing/2014/main" id="{87D4545A-B043-347A-C25C-C11BA847C5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7339DD-EC4F-F070-4F35-57909DF286AC}"/>
              </a:ext>
            </a:extLst>
          </p:cNvPr>
          <p:cNvSpPr>
            <a:spLocks noGrp="1"/>
          </p:cNvSpPr>
          <p:nvPr>
            <p:ph type="sldNum" sz="quarter" idx="12"/>
          </p:nvPr>
        </p:nvSpPr>
        <p:spPr/>
        <p:txBody>
          <a:bodyPr/>
          <a:lstStyle/>
          <a:p>
            <a:fld id="{C511E0EA-0713-4CC4-BC30-C261B2832ADF}" type="slidenum">
              <a:rPr lang="en-US" smtClean="0"/>
              <a:t>‹#›</a:t>
            </a:fld>
            <a:endParaRPr lang="en-US"/>
          </a:p>
        </p:txBody>
      </p:sp>
    </p:spTree>
    <p:extLst>
      <p:ext uri="{BB962C8B-B14F-4D97-AF65-F5344CB8AC3E}">
        <p14:creationId xmlns:p14="http://schemas.microsoft.com/office/powerpoint/2010/main" val="107113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6F0E-B8CB-CB7F-AC6C-2A912302D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A325CE-F8B5-F16D-BA45-725A5FE98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781B98-5136-E7B3-B02B-E2DD8E8AE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64099-E75D-BCE0-4F85-265A2685DFF3}"/>
              </a:ext>
            </a:extLst>
          </p:cNvPr>
          <p:cNvSpPr>
            <a:spLocks noGrp="1"/>
          </p:cNvSpPr>
          <p:nvPr>
            <p:ph type="dt" sz="half" idx="10"/>
          </p:nvPr>
        </p:nvSpPr>
        <p:spPr/>
        <p:txBody>
          <a:bodyPr/>
          <a:lstStyle/>
          <a:p>
            <a:fld id="{7153B9F6-9DA1-44AB-9FAB-8249FDD5FDDA}" type="datetimeFigureOut">
              <a:rPr lang="en-US" smtClean="0"/>
              <a:t>5/16/2024</a:t>
            </a:fld>
            <a:endParaRPr lang="en-US"/>
          </a:p>
        </p:txBody>
      </p:sp>
      <p:sp>
        <p:nvSpPr>
          <p:cNvPr id="6" name="Footer Placeholder 5">
            <a:extLst>
              <a:ext uri="{FF2B5EF4-FFF2-40B4-BE49-F238E27FC236}">
                <a16:creationId xmlns:a16="http://schemas.microsoft.com/office/drawing/2014/main" id="{F59FB81E-FDE9-A969-AAC5-D51202A42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7760D-66FB-7F60-A8DB-E634C8DC8C5F}"/>
              </a:ext>
            </a:extLst>
          </p:cNvPr>
          <p:cNvSpPr>
            <a:spLocks noGrp="1"/>
          </p:cNvSpPr>
          <p:nvPr>
            <p:ph type="sldNum" sz="quarter" idx="12"/>
          </p:nvPr>
        </p:nvSpPr>
        <p:spPr/>
        <p:txBody>
          <a:bodyPr/>
          <a:lstStyle/>
          <a:p>
            <a:fld id="{C511E0EA-0713-4CC4-BC30-C261B2832ADF}" type="slidenum">
              <a:rPr lang="en-US" smtClean="0"/>
              <a:t>‹#›</a:t>
            </a:fld>
            <a:endParaRPr lang="en-US"/>
          </a:p>
        </p:txBody>
      </p:sp>
    </p:spTree>
    <p:extLst>
      <p:ext uri="{BB962C8B-B14F-4D97-AF65-F5344CB8AC3E}">
        <p14:creationId xmlns:p14="http://schemas.microsoft.com/office/powerpoint/2010/main" val="190996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F6BE-2919-0827-D0E7-76A7E3FF0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917DA7-E685-50FE-F7A2-3DEAAA2B26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FA4A37-05F2-0653-B012-E5CB95AF4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C64AA5-E267-2976-D442-A41887009900}"/>
              </a:ext>
            </a:extLst>
          </p:cNvPr>
          <p:cNvSpPr>
            <a:spLocks noGrp="1"/>
          </p:cNvSpPr>
          <p:nvPr>
            <p:ph type="dt" sz="half" idx="10"/>
          </p:nvPr>
        </p:nvSpPr>
        <p:spPr/>
        <p:txBody>
          <a:bodyPr/>
          <a:lstStyle/>
          <a:p>
            <a:fld id="{7153B9F6-9DA1-44AB-9FAB-8249FDD5FDDA}" type="datetimeFigureOut">
              <a:rPr lang="en-US" smtClean="0"/>
              <a:t>5/16/2024</a:t>
            </a:fld>
            <a:endParaRPr lang="en-US"/>
          </a:p>
        </p:txBody>
      </p:sp>
      <p:sp>
        <p:nvSpPr>
          <p:cNvPr id="6" name="Footer Placeholder 5">
            <a:extLst>
              <a:ext uri="{FF2B5EF4-FFF2-40B4-BE49-F238E27FC236}">
                <a16:creationId xmlns:a16="http://schemas.microsoft.com/office/drawing/2014/main" id="{1C27D592-ABCE-C3BC-684A-7CA2CAFE7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C3CB3-001F-2CA4-370B-87D51BDDC27E}"/>
              </a:ext>
            </a:extLst>
          </p:cNvPr>
          <p:cNvSpPr>
            <a:spLocks noGrp="1"/>
          </p:cNvSpPr>
          <p:nvPr>
            <p:ph type="sldNum" sz="quarter" idx="12"/>
          </p:nvPr>
        </p:nvSpPr>
        <p:spPr/>
        <p:txBody>
          <a:bodyPr/>
          <a:lstStyle/>
          <a:p>
            <a:fld id="{C511E0EA-0713-4CC4-BC30-C261B2832ADF}" type="slidenum">
              <a:rPr lang="en-US" smtClean="0"/>
              <a:t>‹#›</a:t>
            </a:fld>
            <a:endParaRPr lang="en-US"/>
          </a:p>
        </p:txBody>
      </p:sp>
    </p:spTree>
    <p:extLst>
      <p:ext uri="{BB962C8B-B14F-4D97-AF65-F5344CB8AC3E}">
        <p14:creationId xmlns:p14="http://schemas.microsoft.com/office/powerpoint/2010/main" val="161338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FF08F-9E2A-9B0D-2280-F8B025866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014561-B9C1-C129-3EA0-F56590663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81ACA-1429-6872-F6C3-DDAD65ACBE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53B9F6-9DA1-44AB-9FAB-8249FDD5FDDA}" type="datetimeFigureOut">
              <a:rPr lang="en-US" smtClean="0"/>
              <a:t>5/16/2024</a:t>
            </a:fld>
            <a:endParaRPr lang="en-US"/>
          </a:p>
        </p:txBody>
      </p:sp>
      <p:sp>
        <p:nvSpPr>
          <p:cNvPr id="5" name="Footer Placeholder 4">
            <a:extLst>
              <a:ext uri="{FF2B5EF4-FFF2-40B4-BE49-F238E27FC236}">
                <a16:creationId xmlns:a16="http://schemas.microsoft.com/office/drawing/2014/main" id="{F420E176-B991-7DB9-69C4-7E9419C53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A27C369-63F9-D0C5-13FE-26E17F0DD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11E0EA-0713-4CC4-BC30-C261B2832ADF}" type="slidenum">
              <a:rPr lang="en-US" smtClean="0"/>
              <a:t>‹#›</a:t>
            </a:fld>
            <a:endParaRPr lang="en-US"/>
          </a:p>
        </p:txBody>
      </p:sp>
    </p:spTree>
    <p:extLst>
      <p:ext uri="{BB962C8B-B14F-4D97-AF65-F5344CB8AC3E}">
        <p14:creationId xmlns:p14="http://schemas.microsoft.com/office/powerpoint/2010/main" val="684524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845A-4BD9-E42A-DAF5-4FB01563FC14}"/>
              </a:ext>
            </a:extLst>
          </p:cNvPr>
          <p:cNvSpPr>
            <a:spLocks noGrp="1"/>
          </p:cNvSpPr>
          <p:nvPr>
            <p:ph type="ctrTitle"/>
          </p:nvPr>
        </p:nvSpPr>
        <p:spPr/>
        <p:txBody>
          <a:bodyPr/>
          <a:lstStyle/>
          <a:p>
            <a:r>
              <a:rPr lang="en-US" dirty="0"/>
              <a:t>A very brief history of programming languages</a:t>
            </a:r>
          </a:p>
        </p:txBody>
      </p:sp>
      <p:sp>
        <p:nvSpPr>
          <p:cNvPr id="3" name="Subtitle 2">
            <a:extLst>
              <a:ext uri="{FF2B5EF4-FFF2-40B4-BE49-F238E27FC236}">
                <a16:creationId xmlns:a16="http://schemas.microsoft.com/office/drawing/2014/main" id="{5A1359F6-3A40-FBBA-912D-C5BE46CD99C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537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22F8-C6F0-9B1C-063A-BE3E45BFBB64}"/>
              </a:ext>
            </a:extLst>
          </p:cNvPr>
          <p:cNvSpPr>
            <a:spLocks noGrp="1"/>
          </p:cNvSpPr>
          <p:nvPr>
            <p:ph type="title"/>
          </p:nvPr>
        </p:nvSpPr>
        <p:spPr/>
        <p:txBody>
          <a:bodyPr/>
          <a:lstStyle/>
          <a:p>
            <a:r>
              <a:rPr lang="en-US" dirty="0"/>
              <a:t>Short code </a:t>
            </a:r>
          </a:p>
        </p:txBody>
      </p:sp>
      <p:sp>
        <p:nvSpPr>
          <p:cNvPr id="3" name="Content Placeholder 2">
            <a:extLst>
              <a:ext uri="{FF2B5EF4-FFF2-40B4-BE49-F238E27FC236}">
                <a16:creationId xmlns:a16="http://schemas.microsoft.com/office/drawing/2014/main" id="{4B395DD1-9C3E-FDEE-52A9-56A6DBBF4F6C}"/>
              </a:ext>
            </a:extLst>
          </p:cNvPr>
          <p:cNvSpPr>
            <a:spLocks noGrp="1"/>
          </p:cNvSpPr>
          <p:nvPr>
            <p:ph idx="1"/>
          </p:nvPr>
        </p:nvSpPr>
        <p:spPr/>
        <p:txBody>
          <a:bodyPr>
            <a:normAutofit/>
          </a:bodyPr>
          <a:lstStyle/>
          <a:p>
            <a:r>
              <a:rPr lang="en-US" dirty="0"/>
              <a:t>John Mauchly developed Short code, in which specified commands (including math functions) were coded as numeric values</a:t>
            </a:r>
          </a:p>
          <a:p>
            <a:r>
              <a:rPr lang="en-US" dirty="0"/>
              <a:t>No specification or samples survive, but a programming manual does </a:t>
            </a:r>
          </a:p>
          <a:p>
            <a:r>
              <a:rPr lang="en-US" dirty="0"/>
              <a:t>Codes were byte-value pairs </a:t>
            </a:r>
          </a:p>
          <a:p>
            <a:r>
              <a:rPr lang="en-US" dirty="0"/>
              <a:t>Mauchly claimed Short code programs could be written significantly faster than assembly programs. </a:t>
            </a:r>
          </a:p>
          <a:p>
            <a:r>
              <a:rPr lang="en-US" dirty="0"/>
              <a:t>Ran about 50 times slower than machine code. </a:t>
            </a:r>
          </a:p>
        </p:txBody>
      </p:sp>
    </p:spTree>
    <p:extLst>
      <p:ext uri="{BB962C8B-B14F-4D97-AF65-F5344CB8AC3E}">
        <p14:creationId xmlns:p14="http://schemas.microsoft.com/office/powerpoint/2010/main" val="20554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66D6-614A-5E06-8FD0-F5F020C9DF0C}"/>
              </a:ext>
            </a:extLst>
          </p:cNvPr>
          <p:cNvSpPr>
            <a:spLocks noGrp="1"/>
          </p:cNvSpPr>
          <p:nvPr>
            <p:ph type="title"/>
          </p:nvPr>
        </p:nvSpPr>
        <p:spPr/>
        <p:txBody>
          <a:bodyPr/>
          <a:lstStyle/>
          <a:p>
            <a:r>
              <a:rPr lang="en-US" dirty="0" err="1"/>
              <a:t>Speedcoding</a:t>
            </a:r>
            <a:endParaRPr lang="en-US" dirty="0"/>
          </a:p>
        </p:txBody>
      </p:sp>
      <p:sp>
        <p:nvSpPr>
          <p:cNvPr id="3" name="Content Placeholder 2">
            <a:extLst>
              <a:ext uri="{FF2B5EF4-FFF2-40B4-BE49-F238E27FC236}">
                <a16:creationId xmlns:a16="http://schemas.microsoft.com/office/drawing/2014/main" id="{2021CBBF-58B8-C338-5733-016A102A9798}"/>
              </a:ext>
            </a:extLst>
          </p:cNvPr>
          <p:cNvSpPr>
            <a:spLocks noGrp="1"/>
          </p:cNvSpPr>
          <p:nvPr>
            <p:ph idx="1"/>
          </p:nvPr>
        </p:nvSpPr>
        <p:spPr/>
        <p:txBody>
          <a:bodyPr>
            <a:normAutofit fontScale="92500" lnSpcReduction="20000"/>
          </a:bodyPr>
          <a:lstStyle/>
          <a:p>
            <a:r>
              <a:rPr lang="en-US" dirty="0"/>
              <a:t>1954: John Backus at IBM develops </a:t>
            </a:r>
            <a:r>
              <a:rPr lang="en-US" dirty="0" err="1"/>
              <a:t>Speedcoding</a:t>
            </a:r>
            <a:r>
              <a:rPr lang="en-US" dirty="0"/>
              <a:t> for the IBM 701. </a:t>
            </a:r>
          </a:p>
          <a:p>
            <a:r>
              <a:rPr lang="en-US" dirty="0"/>
              <a:t>Allowed the computer to function as a 3-address FP calculator</a:t>
            </a:r>
          </a:p>
          <a:p>
            <a:r>
              <a:rPr lang="en-US" dirty="0" err="1"/>
              <a:t>Pseudoinstructions</a:t>
            </a:r>
            <a:r>
              <a:rPr lang="en-US" dirty="0"/>
              <a:t> for arithmetic operations, sine, arctangent, exponent, logarithm</a:t>
            </a:r>
          </a:p>
          <a:p>
            <a:r>
              <a:rPr lang="en-US" dirty="0"/>
              <a:t>Conditional and unconditional branching</a:t>
            </a:r>
          </a:p>
          <a:p>
            <a:r>
              <a:rPr lang="en-US" dirty="0"/>
              <a:t>Each instruction took 4.2 </a:t>
            </a:r>
            <a:r>
              <a:rPr lang="en-US" dirty="0" err="1"/>
              <a:t>ms</a:t>
            </a:r>
            <a:r>
              <a:rPr lang="en-US" dirty="0"/>
              <a:t> to execute. </a:t>
            </a:r>
            <a:r>
              <a:rPr lang="en-US" dirty="0" err="1"/>
              <a:t>Speedcoding</a:t>
            </a:r>
            <a:r>
              <a:rPr lang="en-US" dirty="0"/>
              <a:t> interpreter left 700 words for main program. </a:t>
            </a:r>
          </a:p>
          <a:p>
            <a:r>
              <a:rPr lang="en-US" dirty="0"/>
              <a:t>Automatically incremented address registers, which wouldn’t appear in hardware until 1962. </a:t>
            </a:r>
          </a:p>
          <a:p>
            <a:r>
              <a:rPr lang="en-US" dirty="0"/>
              <a:t>Backus claimed programs taking 2 weeks to write in assembly could be done in a few hours in </a:t>
            </a:r>
            <a:r>
              <a:rPr lang="en-US" dirty="0" err="1"/>
              <a:t>speedcode</a:t>
            </a:r>
            <a:endParaRPr lang="en-US" dirty="0"/>
          </a:p>
        </p:txBody>
      </p:sp>
    </p:spTree>
    <p:extLst>
      <p:ext uri="{BB962C8B-B14F-4D97-AF65-F5344CB8AC3E}">
        <p14:creationId xmlns:p14="http://schemas.microsoft.com/office/powerpoint/2010/main" val="292609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D00D-8607-01FF-D013-FD694B807301}"/>
              </a:ext>
            </a:extLst>
          </p:cNvPr>
          <p:cNvSpPr>
            <a:spLocks noGrp="1"/>
          </p:cNvSpPr>
          <p:nvPr>
            <p:ph type="title"/>
          </p:nvPr>
        </p:nvSpPr>
        <p:spPr/>
        <p:txBody>
          <a:bodyPr/>
          <a:lstStyle/>
          <a:p>
            <a:r>
              <a:rPr lang="en-US" dirty="0"/>
              <a:t>AL-0, AL-1, </a:t>
            </a:r>
            <a:r>
              <a:rPr lang="en-US" dirty="0" err="1"/>
              <a:t>etc</a:t>
            </a:r>
            <a:endParaRPr lang="en-US" dirty="0"/>
          </a:p>
        </p:txBody>
      </p:sp>
      <p:sp>
        <p:nvSpPr>
          <p:cNvPr id="3" name="Content Placeholder 2">
            <a:extLst>
              <a:ext uri="{FF2B5EF4-FFF2-40B4-BE49-F238E27FC236}">
                <a16:creationId xmlns:a16="http://schemas.microsoft.com/office/drawing/2014/main" id="{DED60B81-6629-6399-1DA7-B44CB2B28A8C}"/>
              </a:ext>
            </a:extLst>
          </p:cNvPr>
          <p:cNvSpPr>
            <a:spLocks noGrp="1"/>
          </p:cNvSpPr>
          <p:nvPr>
            <p:ph idx="1"/>
          </p:nvPr>
        </p:nvSpPr>
        <p:spPr/>
        <p:txBody>
          <a:bodyPr>
            <a:normAutofit lnSpcReduction="10000"/>
          </a:bodyPr>
          <a:lstStyle/>
          <a:p>
            <a:r>
              <a:rPr lang="en-US" dirty="0"/>
              <a:t>Grace Hopper was doing similar work, developing Algorithmic Language 0 and 1. Again, no samples survive. </a:t>
            </a:r>
          </a:p>
          <a:p>
            <a:r>
              <a:rPr lang="en-US" dirty="0"/>
              <a:t>She also wrote the first working compiler, translating from a higher-level language directly to blocks of machine code, often selected from a code library and compiled (combined) into a working program. </a:t>
            </a:r>
          </a:p>
          <a:p>
            <a:r>
              <a:rPr lang="en-US" dirty="0"/>
              <a:t>She encountered resistance because of the belief computers couldn’t “do” language, only numbers </a:t>
            </a:r>
          </a:p>
          <a:p>
            <a:pPr lvl="1"/>
            <a:r>
              <a:rPr lang="en-US" dirty="0"/>
              <a:t>She had it mansplained to her that it was an interesting theoretical idea but probably couldn’t actually be done—she’d had one working for 2 years at the time </a:t>
            </a:r>
          </a:p>
        </p:txBody>
      </p:sp>
    </p:spTree>
    <p:extLst>
      <p:ext uri="{BB962C8B-B14F-4D97-AF65-F5344CB8AC3E}">
        <p14:creationId xmlns:p14="http://schemas.microsoft.com/office/powerpoint/2010/main" val="3933602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C466-B443-3F8A-0C16-051A31E23CFB}"/>
              </a:ext>
            </a:extLst>
          </p:cNvPr>
          <p:cNvSpPr>
            <a:spLocks noGrp="1"/>
          </p:cNvSpPr>
          <p:nvPr>
            <p:ph type="title"/>
          </p:nvPr>
        </p:nvSpPr>
        <p:spPr/>
        <p:txBody>
          <a:bodyPr/>
          <a:lstStyle/>
          <a:p>
            <a:r>
              <a:rPr lang="en-US" dirty="0"/>
              <a:t>FORTRAN  (1950s)</a:t>
            </a:r>
          </a:p>
        </p:txBody>
      </p:sp>
      <p:sp>
        <p:nvSpPr>
          <p:cNvPr id="3" name="Content Placeholder 2">
            <a:extLst>
              <a:ext uri="{FF2B5EF4-FFF2-40B4-BE49-F238E27FC236}">
                <a16:creationId xmlns:a16="http://schemas.microsoft.com/office/drawing/2014/main" id="{C7CD054F-F291-4F6D-9CEE-BA6C5A758E98}"/>
              </a:ext>
            </a:extLst>
          </p:cNvPr>
          <p:cNvSpPr>
            <a:spLocks noGrp="1"/>
          </p:cNvSpPr>
          <p:nvPr>
            <p:ph idx="1"/>
          </p:nvPr>
        </p:nvSpPr>
        <p:spPr/>
        <p:txBody>
          <a:bodyPr/>
          <a:lstStyle/>
          <a:p>
            <a:r>
              <a:rPr lang="en-US" dirty="0"/>
              <a:t>John Backus at IBM heads team developing a new language for the new line of IBM computers under development</a:t>
            </a:r>
          </a:p>
          <a:p>
            <a:r>
              <a:rPr lang="en-US" dirty="0"/>
              <a:t>Called FORTRAN for </a:t>
            </a:r>
            <a:r>
              <a:rPr lang="en-US" dirty="0" err="1"/>
              <a:t>FORmula</a:t>
            </a:r>
            <a:r>
              <a:rPr lang="en-US" dirty="0"/>
              <a:t> </a:t>
            </a:r>
            <a:r>
              <a:rPr lang="en-US" dirty="0" err="1"/>
              <a:t>TRANslation</a:t>
            </a:r>
            <a:r>
              <a:rPr lang="en-US" dirty="0"/>
              <a:t>, it focused on numeric computation</a:t>
            </a:r>
          </a:p>
          <a:p>
            <a:pPr lvl="1"/>
            <a:r>
              <a:rPr lang="en-US" dirty="0"/>
              <a:t>The IBM 704 had hardware support for floating point—programs are much faster, and interpretation no longer trivial overhead </a:t>
            </a:r>
          </a:p>
          <a:p>
            <a:pPr lvl="1"/>
            <a:r>
              <a:rPr lang="en-US" dirty="0"/>
              <a:t>Ambitious goals: that it would run as efficiently as hand-coded assembly programs, and would be so much easier to use that coding errors would be eliminated. FORTRAN programs wouldn’t need debugging. </a:t>
            </a:r>
          </a:p>
          <a:p>
            <a:pPr lvl="2"/>
            <a:r>
              <a:rPr lang="en-US" dirty="0"/>
              <a:t>So little syntax-checking was provided…. </a:t>
            </a:r>
          </a:p>
          <a:p>
            <a:endParaRPr lang="en-US" dirty="0"/>
          </a:p>
        </p:txBody>
      </p:sp>
    </p:spTree>
    <p:extLst>
      <p:ext uri="{BB962C8B-B14F-4D97-AF65-F5344CB8AC3E}">
        <p14:creationId xmlns:p14="http://schemas.microsoft.com/office/powerpoint/2010/main" val="377575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4009-B6F0-2E84-1E96-A05CD8F8952A}"/>
              </a:ext>
            </a:extLst>
          </p:cNvPr>
          <p:cNvSpPr>
            <a:spLocks noGrp="1"/>
          </p:cNvSpPr>
          <p:nvPr>
            <p:ph type="title"/>
          </p:nvPr>
        </p:nvSpPr>
        <p:spPr/>
        <p:txBody>
          <a:bodyPr/>
          <a:lstStyle/>
          <a:p>
            <a:r>
              <a:rPr lang="en-US" dirty="0"/>
              <a:t>Design constraints</a:t>
            </a:r>
          </a:p>
        </p:txBody>
      </p:sp>
      <p:sp>
        <p:nvSpPr>
          <p:cNvPr id="3" name="Content Placeholder 2">
            <a:extLst>
              <a:ext uri="{FF2B5EF4-FFF2-40B4-BE49-F238E27FC236}">
                <a16:creationId xmlns:a16="http://schemas.microsoft.com/office/drawing/2014/main" id="{14B2C35E-C9D0-BA3C-2F90-6F01C88D3D8A}"/>
              </a:ext>
            </a:extLst>
          </p:cNvPr>
          <p:cNvSpPr>
            <a:spLocks noGrp="1"/>
          </p:cNvSpPr>
          <p:nvPr>
            <p:ph idx="1"/>
          </p:nvPr>
        </p:nvSpPr>
        <p:spPr/>
        <p:txBody>
          <a:bodyPr/>
          <a:lstStyle/>
          <a:p>
            <a:r>
              <a:rPr lang="en-US" dirty="0"/>
              <a:t>1950s computers: </a:t>
            </a:r>
          </a:p>
          <a:p>
            <a:pPr lvl="1"/>
            <a:r>
              <a:rPr lang="en-US" dirty="0"/>
              <a:t>Small memory</a:t>
            </a:r>
          </a:p>
          <a:p>
            <a:pPr lvl="1"/>
            <a:r>
              <a:rPr lang="en-US" dirty="0"/>
              <a:t>Slow, relatively unreliable</a:t>
            </a:r>
          </a:p>
          <a:p>
            <a:pPr lvl="1"/>
            <a:r>
              <a:rPr lang="en-US" dirty="0"/>
              <a:t>Mostly used for scientific computation </a:t>
            </a:r>
          </a:p>
          <a:p>
            <a:pPr lvl="1"/>
            <a:r>
              <a:rPr lang="en-US" dirty="0"/>
              <a:t>No efficient way to program them </a:t>
            </a:r>
          </a:p>
          <a:p>
            <a:pPr lvl="1"/>
            <a:r>
              <a:rPr lang="en-US" dirty="0"/>
              <a:t>Computer time very expensive compared to programmer time </a:t>
            </a:r>
          </a:p>
          <a:p>
            <a:r>
              <a:rPr lang="en-US" dirty="0"/>
              <a:t>Thus, primary goal is speed of the completed object code </a:t>
            </a:r>
          </a:p>
          <a:p>
            <a:pPr lvl="1"/>
            <a:r>
              <a:rPr lang="en-US" dirty="0"/>
              <a:t>Doesn’t have to be convenient for programmers </a:t>
            </a:r>
          </a:p>
          <a:p>
            <a:pPr lvl="1"/>
            <a:r>
              <a:rPr lang="en-US" dirty="0"/>
              <a:t>If it’s efficient, it has better chance of completing before hardware malfunctions </a:t>
            </a:r>
          </a:p>
        </p:txBody>
      </p:sp>
    </p:spTree>
    <p:extLst>
      <p:ext uri="{BB962C8B-B14F-4D97-AF65-F5344CB8AC3E}">
        <p14:creationId xmlns:p14="http://schemas.microsoft.com/office/powerpoint/2010/main" val="354852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D1B1-7DBC-55B4-6BCF-4F636A114032}"/>
              </a:ext>
            </a:extLst>
          </p:cNvPr>
          <p:cNvSpPr>
            <a:spLocks noGrp="1"/>
          </p:cNvSpPr>
          <p:nvPr>
            <p:ph type="title"/>
          </p:nvPr>
        </p:nvSpPr>
        <p:spPr/>
        <p:txBody>
          <a:bodyPr/>
          <a:lstStyle/>
          <a:p>
            <a:r>
              <a:rPr lang="en-US" dirty="0"/>
              <a:t>FORTRAN I (1956) </a:t>
            </a:r>
          </a:p>
        </p:txBody>
      </p:sp>
      <p:sp>
        <p:nvSpPr>
          <p:cNvPr id="3" name="Content Placeholder 2">
            <a:extLst>
              <a:ext uri="{FF2B5EF4-FFF2-40B4-BE49-F238E27FC236}">
                <a16:creationId xmlns:a16="http://schemas.microsoft.com/office/drawing/2014/main" id="{B8FC0AD7-FEBD-97EE-8370-B8DE0B687658}"/>
              </a:ext>
            </a:extLst>
          </p:cNvPr>
          <p:cNvSpPr>
            <a:spLocks noGrp="1"/>
          </p:cNvSpPr>
          <p:nvPr>
            <p:ph idx="1"/>
          </p:nvPr>
        </p:nvSpPr>
        <p:spPr/>
        <p:txBody>
          <a:bodyPr>
            <a:normAutofit fontScale="92500" lnSpcReduction="20000"/>
          </a:bodyPr>
          <a:lstStyle/>
          <a:p>
            <a:r>
              <a:rPr lang="en-US" dirty="0"/>
              <a:t>Designed for IBM 704</a:t>
            </a:r>
          </a:p>
          <a:p>
            <a:r>
              <a:rPr lang="en-US" dirty="0"/>
              <a:t>Most commands map directly to 704 commands or short blocks of assembly code </a:t>
            </a:r>
          </a:p>
          <a:p>
            <a:r>
              <a:rPr lang="en-US" dirty="0"/>
              <a:t>i/o formatting </a:t>
            </a:r>
          </a:p>
          <a:p>
            <a:r>
              <a:rPr lang="en-US" dirty="0"/>
              <a:t>6-character variable names </a:t>
            </a:r>
          </a:p>
          <a:p>
            <a:r>
              <a:rPr lang="en-US" dirty="0"/>
              <a:t>User-defined subroutines </a:t>
            </a:r>
          </a:p>
          <a:p>
            <a:r>
              <a:rPr lang="en-US" dirty="0"/>
              <a:t>Commands for IF, DO </a:t>
            </a:r>
          </a:p>
          <a:p>
            <a:r>
              <a:rPr lang="en-US" dirty="0"/>
              <a:t>No data typing: Variable names beginning with I, J, K, L, M, N assumed integers, all others floating point </a:t>
            </a:r>
          </a:p>
          <a:p>
            <a:r>
              <a:rPr lang="en-US" dirty="0"/>
              <a:t>Within a year, half of all code written for the 704 was in FORTRAN </a:t>
            </a:r>
          </a:p>
          <a:p>
            <a:r>
              <a:rPr lang="en-US" dirty="0"/>
              <a:t>Object code about half as efficient as hand-coded assembly </a:t>
            </a:r>
          </a:p>
        </p:txBody>
      </p:sp>
    </p:spTree>
    <p:extLst>
      <p:ext uri="{BB962C8B-B14F-4D97-AF65-F5344CB8AC3E}">
        <p14:creationId xmlns:p14="http://schemas.microsoft.com/office/powerpoint/2010/main" val="1978247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06CB-9B59-5BA5-369D-005D7F22BAA9}"/>
              </a:ext>
            </a:extLst>
          </p:cNvPr>
          <p:cNvSpPr>
            <a:spLocks noGrp="1"/>
          </p:cNvSpPr>
          <p:nvPr>
            <p:ph type="title"/>
          </p:nvPr>
        </p:nvSpPr>
        <p:spPr/>
        <p:txBody>
          <a:bodyPr/>
          <a:lstStyle/>
          <a:p>
            <a:r>
              <a:rPr lang="en-US" dirty="0"/>
              <a:t>Later Versions </a:t>
            </a:r>
          </a:p>
        </p:txBody>
      </p:sp>
      <p:sp>
        <p:nvSpPr>
          <p:cNvPr id="3" name="Content Placeholder 2">
            <a:extLst>
              <a:ext uri="{FF2B5EF4-FFF2-40B4-BE49-F238E27FC236}">
                <a16:creationId xmlns:a16="http://schemas.microsoft.com/office/drawing/2014/main" id="{C59C80C5-E475-5E31-3D8C-8040FE48063F}"/>
              </a:ext>
            </a:extLst>
          </p:cNvPr>
          <p:cNvSpPr>
            <a:spLocks noGrp="1"/>
          </p:cNvSpPr>
          <p:nvPr>
            <p:ph idx="1"/>
          </p:nvPr>
        </p:nvSpPr>
        <p:spPr/>
        <p:txBody>
          <a:bodyPr>
            <a:normAutofit fontScale="92500" lnSpcReduction="10000"/>
          </a:bodyPr>
          <a:lstStyle/>
          <a:p>
            <a:r>
              <a:rPr lang="en-US" dirty="0"/>
              <a:t>FORTRAN II (1958)</a:t>
            </a:r>
          </a:p>
          <a:p>
            <a:pPr lvl="1"/>
            <a:r>
              <a:rPr lang="en-US" dirty="0"/>
              <a:t>Mostly bug fixes </a:t>
            </a:r>
          </a:p>
          <a:p>
            <a:pPr lvl="1"/>
            <a:r>
              <a:rPr lang="en-US" dirty="0"/>
              <a:t>Separate compilation of subroutines </a:t>
            </a:r>
          </a:p>
          <a:p>
            <a:pPr lvl="2"/>
            <a:r>
              <a:rPr lang="en-US" dirty="0"/>
              <a:t>At the time, 300-400 lines source code was about the upper limit, or hardware would probably crash before compilation finished. </a:t>
            </a:r>
          </a:p>
          <a:p>
            <a:pPr lvl="2"/>
            <a:r>
              <a:rPr lang="en-US" dirty="0"/>
              <a:t>Precompiled libraries were major step forward </a:t>
            </a:r>
          </a:p>
          <a:p>
            <a:r>
              <a:rPr lang="en-US" dirty="0"/>
              <a:t>FORTRAN III developed but never widely distributed </a:t>
            </a:r>
          </a:p>
          <a:p>
            <a:r>
              <a:rPr lang="en-US" dirty="0"/>
              <a:t>FORTRAN IV (1966) </a:t>
            </a:r>
          </a:p>
          <a:p>
            <a:pPr lvl="1"/>
            <a:r>
              <a:rPr lang="en-US" dirty="0"/>
              <a:t>Explicit type declaration </a:t>
            </a:r>
          </a:p>
          <a:p>
            <a:pPr lvl="1"/>
            <a:r>
              <a:rPr lang="en-US" dirty="0"/>
              <a:t>Ability to pass subprograms as parameters </a:t>
            </a:r>
          </a:p>
          <a:p>
            <a:r>
              <a:rPr lang="en-US" dirty="0"/>
              <a:t>FORTRAN 77 (1977) </a:t>
            </a:r>
          </a:p>
          <a:p>
            <a:pPr lvl="1"/>
            <a:r>
              <a:rPr lang="en-US" dirty="0"/>
              <a:t>Added character strings, logical loop control, optional ELSE for IF </a:t>
            </a:r>
          </a:p>
        </p:txBody>
      </p:sp>
    </p:spTree>
    <p:extLst>
      <p:ext uri="{BB962C8B-B14F-4D97-AF65-F5344CB8AC3E}">
        <p14:creationId xmlns:p14="http://schemas.microsoft.com/office/powerpoint/2010/main" val="369985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95D7-0FEF-FB1E-1DEA-AF92B998F416}"/>
              </a:ext>
            </a:extLst>
          </p:cNvPr>
          <p:cNvSpPr>
            <a:spLocks noGrp="1"/>
          </p:cNvSpPr>
          <p:nvPr>
            <p:ph type="title"/>
          </p:nvPr>
        </p:nvSpPr>
        <p:spPr/>
        <p:txBody>
          <a:bodyPr/>
          <a:lstStyle/>
          <a:p>
            <a:r>
              <a:rPr lang="en-US" dirty="0"/>
              <a:t>Modern Fortran </a:t>
            </a:r>
          </a:p>
        </p:txBody>
      </p:sp>
      <p:sp>
        <p:nvSpPr>
          <p:cNvPr id="3" name="Content Placeholder 2">
            <a:extLst>
              <a:ext uri="{FF2B5EF4-FFF2-40B4-BE49-F238E27FC236}">
                <a16:creationId xmlns:a16="http://schemas.microsoft.com/office/drawing/2014/main" id="{FD4D19E0-748B-20AE-4862-256672A107ED}"/>
              </a:ext>
            </a:extLst>
          </p:cNvPr>
          <p:cNvSpPr>
            <a:spLocks noGrp="1"/>
          </p:cNvSpPr>
          <p:nvPr>
            <p:ph idx="1"/>
          </p:nvPr>
        </p:nvSpPr>
        <p:spPr/>
        <p:txBody>
          <a:bodyPr>
            <a:normAutofit lnSpcReduction="10000"/>
          </a:bodyPr>
          <a:lstStyle/>
          <a:p>
            <a:r>
              <a:rPr lang="en-US" dirty="0"/>
              <a:t>Fortran 90 (1990) </a:t>
            </a:r>
          </a:p>
          <a:p>
            <a:pPr lvl="1"/>
            <a:r>
              <a:rPr lang="en-US" dirty="0"/>
              <a:t>Included list of features recommended for removal </a:t>
            </a:r>
          </a:p>
          <a:p>
            <a:pPr lvl="1"/>
            <a:r>
              <a:rPr lang="en-US" dirty="0"/>
              <a:t>Abandoned ALL CAPS variable names </a:t>
            </a:r>
          </a:p>
          <a:p>
            <a:pPr lvl="1"/>
            <a:r>
              <a:rPr lang="en-US" dirty="0"/>
              <a:t>Dropped fixed-format code requirement </a:t>
            </a:r>
          </a:p>
          <a:p>
            <a:r>
              <a:rPr lang="en-US" dirty="0"/>
              <a:t>Fortran 95 (1995) </a:t>
            </a:r>
          </a:p>
          <a:p>
            <a:pPr lvl="1"/>
            <a:r>
              <a:rPr lang="en-US" dirty="0"/>
              <a:t>Added </a:t>
            </a:r>
            <a:r>
              <a:rPr lang="en-US" dirty="0" err="1"/>
              <a:t>Forall</a:t>
            </a:r>
            <a:r>
              <a:rPr lang="en-US" dirty="0"/>
              <a:t> to ease parallelization </a:t>
            </a:r>
          </a:p>
          <a:p>
            <a:r>
              <a:rPr lang="en-US" dirty="0"/>
              <a:t>Fortran 2003 </a:t>
            </a:r>
          </a:p>
          <a:p>
            <a:pPr lvl="1"/>
            <a:r>
              <a:rPr lang="en-US" dirty="0"/>
              <a:t>Added object oriented programming, procedure pointers, interoperability with C </a:t>
            </a:r>
          </a:p>
          <a:p>
            <a:r>
              <a:rPr lang="en-US" dirty="0"/>
              <a:t>Fortran 2008</a:t>
            </a:r>
          </a:p>
          <a:p>
            <a:pPr lvl="1"/>
            <a:r>
              <a:rPr lang="en-US" dirty="0"/>
              <a:t>Added local scopes, co-arrays (parallel execution), DO CONCURRENT </a:t>
            </a:r>
          </a:p>
          <a:p>
            <a:endParaRPr lang="en-US" dirty="0"/>
          </a:p>
        </p:txBody>
      </p:sp>
    </p:spTree>
    <p:extLst>
      <p:ext uri="{BB962C8B-B14F-4D97-AF65-F5344CB8AC3E}">
        <p14:creationId xmlns:p14="http://schemas.microsoft.com/office/powerpoint/2010/main" val="379816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5AC7-2CD6-45C6-2311-5BAB1A07858A}"/>
              </a:ext>
            </a:extLst>
          </p:cNvPr>
          <p:cNvSpPr>
            <a:spLocks noGrp="1"/>
          </p:cNvSpPr>
          <p:nvPr>
            <p:ph type="title"/>
          </p:nvPr>
        </p:nvSpPr>
        <p:spPr/>
        <p:txBody>
          <a:bodyPr/>
          <a:lstStyle/>
          <a:p>
            <a:r>
              <a:rPr lang="en-US" dirty="0"/>
              <a:t>Evaluation </a:t>
            </a:r>
          </a:p>
        </p:txBody>
      </p:sp>
      <p:sp>
        <p:nvSpPr>
          <p:cNvPr id="3" name="Content Placeholder 2">
            <a:extLst>
              <a:ext uri="{FF2B5EF4-FFF2-40B4-BE49-F238E27FC236}">
                <a16:creationId xmlns:a16="http://schemas.microsoft.com/office/drawing/2014/main" id="{65D6AE7D-1469-D6EA-37B3-655AFF9D9656}"/>
              </a:ext>
            </a:extLst>
          </p:cNvPr>
          <p:cNvSpPr>
            <a:spLocks noGrp="1"/>
          </p:cNvSpPr>
          <p:nvPr>
            <p:ph idx="1"/>
          </p:nvPr>
        </p:nvSpPr>
        <p:spPr/>
        <p:txBody>
          <a:bodyPr/>
          <a:lstStyle/>
          <a:p>
            <a:r>
              <a:rPr lang="en-US" dirty="0"/>
              <a:t>FORTRAN was an incredible success for its time </a:t>
            </a:r>
          </a:p>
          <a:p>
            <a:r>
              <a:rPr lang="en-US" dirty="0"/>
              <a:t>Language design was secondary to getting the compiler right </a:t>
            </a:r>
          </a:p>
          <a:p>
            <a:r>
              <a:rPr lang="en-US" dirty="0"/>
              <a:t>Originally only ran on IBM hardware </a:t>
            </a:r>
          </a:p>
          <a:p>
            <a:r>
              <a:rPr lang="en-US" dirty="0"/>
              <a:t>Static typing, no dynamic allocation, so sacrificed flexibility for simplicity &amp; efficiency </a:t>
            </a:r>
          </a:p>
          <a:p>
            <a:r>
              <a:rPr lang="en-US" dirty="0"/>
              <a:t>Recursion &amp; flexible data structures not possible, but given the typical programs of the time, that wasn’t a big issue </a:t>
            </a:r>
          </a:p>
          <a:p>
            <a:r>
              <a:rPr lang="en-US" dirty="0"/>
              <a:t>First widely-used high-level language, still in use today </a:t>
            </a:r>
          </a:p>
          <a:p>
            <a:r>
              <a:rPr lang="en-US" dirty="0"/>
              <a:t>Most imperative languages trace their ancestry to FORTRAN </a:t>
            </a:r>
          </a:p>
        </p:txBody>
      </p:sp>
    </p:spTree>
    <p:extLst>
      <p:ext uri="{BB962C8B-B14F-4D97-AF65-F5344CB8AC3E}">
        <p14:creationId xmlns:p14="http://schemas.microsoft.com/office/powerpoint/2010/main" val="3939862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3E09-3490-8000-443E-FE0367A4D09A}"/>
              </a:ext>
            </a:extLst>
          </p:cNvPr>
          <p:cNvSpPr>
            <a:spLocks noGrp="1"/>
          </p:cNvSpPr>
          <p:nvPr>
            <p:ph type="title"/>
          </p:nvPr>
        </p:nvSpPr>
        <p:spPr/>
        <p:txBody>
          <a:bodyPr/>
          <a:lstStyle/>
          <a:p>
            <a:r>
              <a:rPr lang="en-US" dirty="0"/>
              <a:t>Functional programming: LISP </a:t>
            </a:r>
          </a:p>
        </p:txBody>
      </p:sp>
      <p:sp>
        <p:nvSpPr>
          <p:cNvPr id="3" name="Content Placeholder 2">
            <a:extLst>
              <a:ext uri="{FF2B5EF4-FFF2-40B4-BE49-F238E27FC236}">
                <a16:creationId xmlns:a16="http://schemas.microsoft.com/office/drawing/2014/main" id="{7C3CD223-8507-B60A-C9FB-D4A3A86D6731}"/>
              </a:ext>
            </a:extLst>
          </p:cNvPr>
          <p:cNvSpPr>
            <a:spLocks noGrp="1"/>
          </p:cNvSpPr>
          <p:nvPr>
            <p:ph idx="1"/>
          </p:nvPr>
        </p:nvSpPr>
        <p:spPr/>
        <p:txBody>
          <a:bodyPr>
            <a:normAutofit fontScale="92500" lnSpcReduction="10000"/>
          </a:bodyPr>
          <a:lstStyle/>
          <a:p>
            <a:r>
              <a:rPr lang="en-US" dirty="0"/>
              <a:t>Interest in AI coming from several sources – linguistics &amp; natural language processing, psychologists modeling information storage, mathematicians interested in automating theorem proving </a:t>
            </a:r>
          </a:p>
          <a:p>
            <a:r>
              <a:rPr lang="en-US" dirty="0"/>
              <a:t>Need to process symbolic data in lists, often recursively, rather than crunch numbers in arrays </a:t>
            </a:r>
          </a:p>
          <a:p>
            <a:r>
              <a:rPr lang="en-US" dirty="0"/>
              <a:t>John McCarthy of MIT took summer position at IBM Research, working on symbolic differentiation</a:t>
            </a:r>
          </a:p>
          <a:p>
            <a:pPr lvl="1"/>
            <a:r>
              <a:rPr lang="en-US" dirty="0"/>
              <a:t>Came away with list of requirements: better control flow, recursion, conditional expressions. FORTRAN had none of those. </a:t>
            </a:r>
          </a:p>
          <a:p>
            <a:pPr lvl="1"/>
            <a:r>
              <a:rPr lang="en-US" dirty="0"/>
              <a:t>Also wanted automatic deallocation of elements no longer needed. Didn’t like allocation &amp; deallocation statements cluttering up his algorithms</a:t>
            </a:r>
          </a:p>
          <a:p>
            <a:r>
              <a:rPr lang="en-US" dirty="0"/>
              <a:t>McCarthy &amp; Marvin Minsky form MIT AI Project </a:t>
            </a:r>
          </a:p>
        </p:txBody>
      </p:sp>
    </p:spTree>
    <p:extLst>
      <p:ext uri="{BB962C8B-B14F-4D97-AF65-F5344CB8AC3E}">
        <p14:creationId xmlns:p14="http://schemas.microsoft.com/office/powerpoint/2010/main" val="266753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A150-CC53-E324-5143-4778E83CB94F}"/>
              </a:ext>
            </a:extLst>
          </p:cNvPr>
          <p:cNvSpPr>
            <a:spLocks noGrp="1"/>
          </p:cNvSpPr>
          <p:nvPr>
            <p:ph type="title"/>
          </p:nvPr>
        </p:nvSpPr>
        <p:spPr/>
        <p:txBody>
          <a:bodyPr/>
          <a:lstStyle/>
          <a:p>
            <a:r>
              <a:rPr lang="en-US" dirty="0"/>
              <a:t>In the beginning…. </a:t>
            </a:r>
          </a:p>
        </p:txBody>
      </p:sp>
      <p:sp>
        <p:nvSpPr>
          <p:cNvPr id="3" name="Content Placeholder 2">
            <a:extLst>
              <a:ext uri="{FF2B5EF4-FFF2-40B4-BE49-F238E27FC236}">
                <a16:creationId xmlns:a16="http://schemas.microsoft.com/office/drawing/2014/main" id="{D1289C5A-26F2-15ED-1B90-191EE589C2F8}"/>
              </a:ext>
            </a:extLst>
          </p:cNvPr>
          <p:cNvSpPr>
            <a:spLocks noGrp="1"/>
          </p:cNvSpPr>
          <p:nvPr>
            <p:ph idx="1"/>
          </p:nvPr>
        </p:nvSpPr>
        <p:spPr/>
        <p:txBody>
          <a:bodyPr/>
          <a:lstStyle/>
          <a:p>
            <a:r>
              <a:rPr lang="en-US" dirty="0"/>
              <a:t>The very first programming language was Konrad </a:t>
            </a:r>
            <a:r>
              <a:rPr lang="en-US" dirty="0" err="1"/>
              <a:t>Zuse’s</a:t>
            </a:r>
            <a:r>
              <a:rPr lang="en-US" dirty="0"/>
              <a:t> </a:t>
            </a:r>
            <a:r>
              <a:rPr lang="en-US" i="1" dirty="0" err="1"/>
              <a:t>Plankalkul</a:t>
            </a:r>
            <a:r>
              <a:rPr lang="en-US" dirty="0"/>
              <a:t>, designed for a hypothetical machine that was never built. </a:t>
            </a:r>
          </a:p>
          <a:p>
            <a:r>
              <a:rPr lang="en-US" dirty="0"/>
              <a:t>He worked mostly alone, in Bavaria, late 1930s-1940s. </a:t>
            </a:r>
          </a:p>
          <a:p>
            <a:r>
              <a:rPr lang="en-US" dirty="0"/>
              <a:t>His notes included 2’s complement integers, floating point (with hidden bit), searching/sorting algorithms, graph connectivity &amp; primality testing, and notes toward a chess program</a:t>
            </a:r>
          </a:p>
          <a:p>
            <a:r>
              <a:rPr lang="en-US" dirty="0"/>
              <a:t>Because of the war, his work was mostly unknown until the 1970s. </a:t>
            </a:r>
          </a:p>
        </p:txBody>
      </p:sp>
    </p:spTree>
    <p:extLst>
      <p:ext uri="{BB962C8B-B14F-4D97-AF65-F5344CB8AC3E}">
        <p14:creationId xmlns:p14="http://schemas.microsoft.com/office/powerpoint/2010/main" val="905835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9619-C363-997E-F8EE-FB0143B73549}"/>
              </a:ext>
            </a:extLst>
          </p:cNvPr>
          <p:cNvSpPr>
            <a:spLocks noGrp="1"/>
          </p:cNvSpPr>
          <p:nvPr>
            <p:ph type="title"/>
          </p:nvPr>
        </p:nvSpPr>
        <p:spPr/>
        <p:txBody>
          <a:bodyPr/>
          <a:lstStyle/>
          <a:p>
            <a:r>
              <a:rPr lang="en-US" dirty="0"/>
              <a:t>LISP data structures </a:t>
            </a:r>
          </a:p>
        </p:txBody>
      </p:sp>
      <p:sp>
        <p:nvSpPr>
          <p:cNvPr id="3" name="Content Placeholder 2">
            <a:extLst>
              <a:ext uri="{FF2B5EF4-FFF2-40B4-BE49-F238E27FC236}">
                <a16:creationId xmlns:a16="http://schemas.microsoft.com/office/drawing/2014/main" id="{A54BDCFE-602E-AC89-1146-C7D6124932B2}"/>
              </a:ext>
            </a:extLst>
          </p:cNvPr>
          <p:cNvSpPr>
            <a:spLocks noGrp="1"/>
          </p:cNvSpPr>
          <p:nvPr>
            <p:ph idx="1"/>
          </p:nvPr>
        </p:nvSpPr>
        <p:spPr/>
        <p:txBody>
          <a:bodyPr/>
          <a:lstStyle/>
          <a:p>
            <a:r>
              <a:rPr lang="en-US" dirty="0"/>
              <a:t>LISP has only atoms (identifiers or numeric literals) and lists (ordered collections) </a:t>
            </a:r>
          </a:p>
          <a:p>
            <a:r>
              <a:rPr lang="en-US" dirty="0"/>
              <a:t>'(A B C D) is a list with 4 elements (note the quote indicating this is data) </a:t>
            </a:r>
          </a:p>
          <a:p>
            <a:r>
              <a:rPr lang="en-US" dirty="0"/>
              <a:t>'(A (BC) D (E (FG))) also has 4 elements: A, (B C), D, (E (F G))</a:t>
            </a:r>
          </a:p>
          <a:p>
            <a:r>
              <a:rPr lang="en-US" dirty="0"/>
              <a:t>(A B C D) is a call to function A that has parameters B, C, and D </a:t>
            </a:r>
          </a:p>
          <a:p>
            <a:r>
              <a:rPr lang="en-US" dirty="0"/>
              <a:t>Stored internally as linked lists. </a:t>
            </a:r>
          </a:p>
          <a:p>
            <a:pPr lvl="1"/>
            <a:r>
              <a:rPr lang="en-US" dirty="0"/>
              <a:t>Each node as 2 pointers: 1 to payload, the other to the next item in the list </a:t>
            </a:r>
          </a:p>
          <a:p>
            <a:pPr lvl="1"/>
            <a:r>
              <a:rPr lang="en-US" dirty="0"/>
              <a:t>List is referenced by pointer to its first element </a:t>
            </a:r>
          </a:p>
        </p:txBody>
      </p:sp>
    </p:spTree>
    <p:extLst>
      <p:ext uri="{BB962C8B-B14F-4D97-AF65-F5344CB8AC3E}">
        <p14:creationId xmlns:p14="http://schemas.microsoft.com/office/powerpoint/2010/main" val="787958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B4C4-EDAB-8E86-670C-F5694D89614B}"/>
              </a:ext>
            </a:extLst>
          </p:cNvPr>
          <p:cNvSpPr>
            <a:spLocks noGrp="1"/>
          </p:cNvSpPr>
          <p:nvPr>
            <p:ph type="title"/>
          </p:nvPr>
        </p:nvSpPr>
        <p:spPr/>
        <p:txBody>
          <a:bodyPr/>
          <a:lstStyle/>
          <a:p>
            <a:r>
              <a:rPr lang="en-US" dirty="0"/>
              <a:t>Functional programming</a:t>
            </a:r>
          </a:p>
        </p:txBody>
      </p:sp>
      <p:sp>
        <p:nvSpPr>
          <p:cNvPr id="3" name="Content Placeholder 2">
            <a:extLst>
              <a:ext uri="{FF2B5EF4-FFF2-40B4-BE49-F238E27FC236}">
                <a16:creationId xmlns:a16="http://schemas.microsoft.com/office/drawing/2014/main" id="{EE3EF3F0-24C3-A5A2-756E-88A3EA9053EA}"/>
              </a:ext>
            </a:extLst>
          </p:cNvPr>
          <p:cNvSpPr>
            <a:spLocks noGrp="1"/>
          </p:cNvSpPr>
          <p:nvPr>
            <p:ph idx="1"/>
          </p:nvPr>
        </p:nvSpPr>
        <p:spPr/>
        <p:txBody>
          <a:bodyPr/>
          <a:lstStyle/>
          <a:p>
            <a:r>
              <a:rPr lang="en-US" dirty="0"/>
              <a:t>All computation is application of functions to arguments </a:t>
            </a:r>
          </a:p>
          <a:p>
            <a:r>
              <a:rPr lang="en-US" dirty="0"/>
              <a:t>No assignment statements or variables </a:t>
            </a:r>
          </a:p>
          <a:p>
            <a:r>
              <a:rPr lang="en-US" dirty="0"/>
              <a:t>Recursion instead of iteration </a:t>
            </a:r>
          </a:p>
          <a:p>
            <a:r>
              <a:rPr lang="en-US" dirty="0"/>
              <a:t>Functions affect their environment only by returning values into them; functions do not have </a:t>
            </a:r>
            <a:r>
              <a:rPr lang="en-US" i="1" dirty="0"/>
              <a:t>side effects</a:t>
            </a:r>
            <a:r>
              <a:rPr lang="en-US" dirty="0"/>
              <a:t> </a:t>
            </a:r>
          </a:p>
          <a:p>
            <a:r>
              <a:rPr lang="en-US" dirty="0"/>
              <a:t>We’ll discuss in much more detail later </a:t>
            </a:r>
          </a:p>
        </p:txBody>
      </p:sp>
    </p:spTree>
    <p:extLst>
      <p:ext uri="{BB962C8B-B14F-4D97-AF65-F5344CB8AC3E}">
        <p14:creationId xmlns:p14="http://schemas.microsoft.com/office/powerpoint/2010/main" val="602477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1DC9-2E10-6B1A-C378-58A1EC0D7A49}"/>
              </a:ext>
            </a:extLst>
          </p:cNvPr>
          <p:cNvSpPr>
            <a:spLocks noGrp="1"/>
          </p:cNvSpPr>
          <p:nvPr>
            <p:ph type="title"/>
          </p:nvPr>
        </p:nvSpPr>
        <p:spPr/>
        <p:txBody>
          <a:bodyPr/>
          <a:lstStyle/>
          <a:p>
            <a:r>
              <a:rPr lang="en-US" dirty="0"/>
              <a:t>Evaluation </a:t>
            </a:r>
          </a:p>
        </p:txBody>
      </p:sp>
      <p:sp>
        <p:nvSpPr>
          <p:cNvPr id="3" name="Content Placeholder 2">
            <a:extLst>
              <a:ext uri="{FF2B5EF4-FFF2-40B4-BE49-F238E27FC236}">
                <a16:creationId xmlns:a16="http://schemas.microsoft.com/office/drawing/2014/main" id="{2B57C017-B041-AD34-B5EE-4B1E18FA3CA2}"/>
              </a:ext>
            </a:extLst>
          </p:cNvPr>
          <p:cNvSpPr>
            <a:spLocks noGrp="1"/>
          </p:cNvSpPr>
          <p:nvPr>
            <p:ph idx="1"/>
          </p:nvPr>
        </p:nvSpPr>
        <p:spPr/>
        <p:txBody>
          <a:bodyPr>
            <a:normAutofit fontScale="92500"/>
          </a:bodyPr>
          <a:lstStyle/>
          <a:p>
            <a:r>
              <a:rPr lang="en-US" dirty="0"/>
              <a:t>Dominated AI for over 25 years </a:t>
            </a:r>
          </a:p>
          <a:p>
            <a:r>
              <a:rPr lang="en-US" dirty="0"/>
              <a:t>First garbage collected language (1958)</a:t>
            </a:r>
          </a:p>
          <a:p>
            <a:r>
              <a:rPr lang="en-US" dirty="0"/>
              <a:t>Reputation for slowness largely overcome </a:t>
            </a:r>
          </a:p>
          <a:p>
            <a:r>
              <a:rPr lang="en-US" dirty="0"/>
              <a:t>Several versions developed independently </a:t>
            </a:r>
          </a:p>
          <a:p>
            <a:r>
              <a:rPr lang="en-US" dirty="0"/>
              <a:t>Common Lisp devised as compromise, became “standard” version </a:t>
            </a:r>
          </a:p>
          <a:p>
            <a:pPr lvl="1"/>
            <a:r>
              <a:rPr lang="en-US" dirty="0"/>
              <a:t>Supports records, arrays, strings, packages </a:t>
            </a:r>
          </a:p>
          <a:p>
            <a:r>
              <a:rPr lang="en-US" dirty="0"/>
              <a:t>Scheme introduced static scoping </a:t>
            </a:r>
          </a:p>
          <a:p>
            <a:r>
              <a:rPr lang="en-US" dirty="0"/>
              <a:t>Racket optimized for domain-specific languages </a:t>
            </a:r>
          </a:p>
          <a:p>
            <a:r>
              <a:rPr lang="en-US" dirty="0"/>
              <a:t>Other functional languages: ML, Miranda, Haskell, </a:t>
            </a:r>
            <a:r>
              <a:rPr lang="en-US" dirty="0" err="1"/>
              <a:t>Caml</a:t>
            </a:r>
            <a:r>
              <a:rPr lang="en-US" dirty="0"/>
              <a:t>, </a:t>
            </a:r>
            <a:r>
              <a:rPr lang="en-US" dirty="0" err="1"/>
              <a:t>Ocaml</a:t>
            </a:r>
            <a:r>
              <a:rPr lang="en-US" dirty="0"/>
              <a:t>, F#</a:t>
            </a:r>
          </a:p>
        </p:txBody>
      </p:sp>
    </p:spTree>
    <p:extLst>
      <p:ext uri="{BB962C8B-B14F-4D97-AF65-F5344CB8AC3E}">
        <p14:creationId xmlns:p14="http://schemas.microsoft.com/office/powerpoint/2010/main" val="4226107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96A3-6F1D-CA6F-CD9E-2E06825921DC}"/>
              </a:ext>
            </a:extLst>
          </p:cNvPr>
          <p:cNvSpPr>
            <a:spLocks noGrp="1"/>
          </p:cNvSpPr>
          <p:nvPr>
            <p:ph type="title"/>
          </p:nvPr>
        </p:nvSpPr>
        <p:spPr/>
        <p:txBody>
          <a:bodyPr/>
          <a:lstStyle/>
          <a:p>
            <a:r>
              <a:rPr lang="en-US" dirty="0"/>
              <a:t>ALGOL </a:t>
            </a:r>
          </a:p>
        </p:txBody>
      </p:sp>
      <p:sp>
        <p:nvSpPr>
          <p:cNvPr id="3" name="Content Placeholder 2">
            <a:extLst>
              <a:ext uri="{FF2B5EF4-FFF2-40B4-BE49-F238E27FC236}">
                <a16:creationId xmlns:a16="http://schemas.microsoft.com/office/drawing/2014/main" id="{00102A41-EA8C-016F-B02F-33B758DB21A1}"/>
              </a:ext>
            </a:extLst>
          </p:cNvPr>
          <p:cNvSpPr>
            <a:spLocks noGrp="1"/>
          </p:cNvSpPr>
          <p:nvPr>
            <p:ph idx="1"/>
          </p:nvPr>
        </p:nvSpPr>
        <p:spPr/>
        <p:txBody>
          <a:bodyPr/>
          <a:lstStyle/>
          <a:p>
            <a:r>
              <a:rPr lang="en-US" dirty="0"/>
              <a:t>Result of years-long effort to develop a single universal language for scientific programming </a:t>
            </a:r>
          </a:p>
          <a:p>
            <a:pPr lvl="1"/>
            <a:r>
              <a:rPr lang="en-US" dirty="0"/>
              <a:t>Multiple languages, each around a single hardware, hindered progress </a:t>
            </a:r>
          </a:p>
          <a:p>
            <a:r>
              <a:rPr lang="en-US" dirty="0"/>
              <a:t>First language developed internationally. Goals: </a:t>
            </a:r>
          </a:p>
          <a:p>
            <a:pPr lvl="1"/>
            <a:r>
              <a:rPr lang="en-US" dirty="0"/>
              <a:t>Syntax as close as possible to standard mathematical notation </a:t>
            </a:r>
          </a:p>
          <a:p>
            <a:pPr lvl="1"/>
            <a:r>
              <a:rPr lang="en-US" dirty="0"/>
              <a:t>Programs should be readable with little additional explanation </a:t>
            </a:r>
          </a:p>
          <a:p>
            <a:pPr lvl="1"/>
            <a:r>
              <a:rPr lang="en-US" dirty="0"/>
              <a:t>Should be possible to use the language to describe algorithms in printed publications  </a:t>
            </a:r>
          </a:p>
          <a:p>
            <a:pPr lvl="1"/>
            <a:r>
              <a:rPr lang="en-US" dirty="0"/>
              <a:t>Must be translatable to machine language </a:t>
            </a:r>
          </a:p>
          <a:p>
            <a:r>
              <a:rPr lang="en-US" dirty="0"/>
              <a:t>After many, many compromises, ALGOL 58 was released </a:t>
            </a:r>
          </a:p>
        </p:txBody>
      </p:sp>
    </p:spTree>
    <p:extLst>
      <p:ext uri="{BB962C8B-B14F-4D97-AF65-F5344CB8AC3E}">
        <p14:creationId xmlns:p14="http://schemas.microsoft.com/office/powerpoint/2010/main" val="158739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183B-B8BA-A5F5-E88C-42B3B5CEB05E}"/>
              </a:ext>
            </a:extLst>
          </p:cNvPr>
          <p:cNvSpPr>
            <a:spLocks noGrp="1"/>
          </p:cNvSpPr>
          <p:nvPr>
            <p:ph type="title"/>
          </p:nvPr>
        </p:nvSpPr>
        <p:spPr/>
        <p:txBody>
          <a:bodyPr/>
          <a:lstStyle/>
          <a:p>
            <a:r>
              <a:rPr lang="en-US" dirty="0"/>
              <a:t>ALGOL features </a:t>
            </a:r>
          </a:p>
        </p:txBody>
      </p:sp>
      <p:sp>
        <p:nvSpPr>
          <p:cNvPr id="3" name="Content Placeholder 2">
            <a:extLst>
              <a:ext uri="{FF2B5EF4-FFF2-40B4-BE49-F238E27FC236}">
                <a16:creationId xmlns:a16="http://schemas.microsoft.com/office/drawing/2014/main" id="{9BB618C5-FF82-A116-ED4F-671311E1C950}"/>
              </a:ext>
            </a:extLst>
          </p:cNvPr>
          <p:cNvSpPr>
            <a:spLocks noGrp="1"/>
          </p:cNvSpPr>
          <p:nvPr>
            <p:ph idx="1"/>
          </p:nvPr>
        </p:nvSpPr>
        <p:spPr/>
        <p:txBody>
          <a:bodyPr>
            <a:normAutofit lnSpcReduction="10000"/>
          </a:bodyPr>
          <a:lstStyle/>
          <a:p>
            <a:r>
              <a:rPr lang="en-US" dirty="0"/>
              <a:t>Very similar to FORTRAN 	</a:t>
            </a:r>
          </a:p>
          <a:p>
            <a:pPr lvl="1"/>
            <a:r>
              <a:rPr lang="en-US" dirty="0"/>
              <a:t>Formalized concept of data type </a:t>
            </a:r>
          </a:p>
          <a:p>
            <a:pPr lvl="1"/>
            <a:r>
              <a:rPr lang="en-US" dirty="0"/>
              <a:t>Added concept of compound statements </a:t>
            </a:r>
          </a:p>
          <a:p>
            <a:pPr lvl="1"/>
            <a:r>
              <a:rPr lang="en-US" dirty="0"/>
              <a:t>Identifiers could be any length </a:t>
            </a:r>
          </a:p>
          <a:p>
            <a:pPr lvl="1"/>
            <a:r>
              <a:rPr lang="en-US" dirty="0"/>
              <a:t>Any number of array dimensions allowed </a:t>
            </a:r>
          </a:p>
          <a:p>
            <a:pPr lvl="1"/>
            <a:r>
              <a:rPr lang="en-US" dirty="0"/>
              <a:t>Lower bounds of arrays could be programmer-specified </a:t>
            </a:r>
          </a:p>
          <a:p>
            <a:pPr lvl="1"/>
            <a:r>
              <a:rPr lang="en-US" dirty="0"/>
              <a:t>Nested selection </a:t>
            </a:r>
          </a:p>
          <a:p>
            <a:r>
              <a:rPr lang="en-US" dirty="0"/>
              <a:t>Originally used European style for assignments:  value =&gt; variable </a:t>
            </a:r>
          </a:p>
          <a:p>
            <a:r>
              <a:rPr lang="en-US" dirty="0"/>
              <a:t>But keyboard limitations led to &gt; being replaced with : v =: var </a:t>
            </a:r>
          </a:p>
          <a:p>
            <a:r>
              <a:rPr lang="en-US" dirty="0"/>
              <a:t>Then the Americans insisted on turning the whole thing around to do it like FORTRAN:  variable := value </a:t>
            </a:r>
          </a:p>
        </p:txBody>
      </p:sp>
    </p:spTree>
    <p:extLst>
      <p:ext uri="{BB962C8B-B14F-4D97-AF65-F5344CB8AC3E}">
        <p14:creationId xmlns:p14="http://schemas.microsoft.com/office/powerpoint/2010/main" val="1340284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7AA2-0169-18C9-6187-BE7F376D8846}"/>
              </a:ext>
            </a:extLst>
          </p:cNvPr>
          <p:cNvSpPr>
            <a:spLocks noGrp="1"/>
          </p:cNvSpPr>
          <p:nvPr>
            <p:ph type="title"/>
          </p:nvPr>
        </p:nvSpPr>
        <p:spPr/>
        <p:txBody>
          <a:bodyPr/>
          <a:lstStyle/>
          <a:p>
            <a:r>
              <a:rPr lang="en-US" dirty="0"/>
              <a:t>Adoption of ALGOL </a:t>
            </a:r>
          </a:p>
        </p:txBody>
      </p:sp>
      <p:sp>
        <p:nvSpPr>
          <p:cNvPr id="3" name="Content Placeholder 2">
            <a:extLst>
              <a:ext uri="{FF2B5EF4-FFF2-40B4-BE49-F238E27FC236}">
                <a16:creationId xmlns:a16="http://schemas.microsoft.com/office/drawing/2014/main" id="{F60F068D-7709-B7F1-DDEF-8910791AB68C}"/>
              </a:ext>
            </a:extLst>
          </p:cNvPr>
          <p:cNvSpPr>
            <a:spLocks noGrp="1"/>
          </p:cNvSpPr>
          <p:nvPr>
            <p:ph idx="1"/>
          </p:nvPr>
        </p:nvSpPr>
        <p:spPr/>
        <p:txBody>
          <a:bodyPr/>
          <a:lstStyle/>
          <a:p>
            <a:r>
              <a:rPr lang="en-US" dirty="0"/>
              <a:t>Intended as a design document, but the US Air Force’s JOVIAL was widely adopted. </a:t>
            </a:r>
          </a:p>
          <a:p>
            <a:r>
              <a:rPr lang="en-US" dirty="0"/>
              <a:t>IBM backed it but soon soured; promoting a language is tough, and this was competing with FORTRAN </a:t>
            </a:r>
          </a:p>
          <a:p>
            <a:r>
              <a:rPr lang="en-US" dirty="0"/>
              <a:t>1959 conference to discuss revisions, John Backus introduced a new notation for describing the syntax </a:t>
            </a:r>
          </a:p>
          <a:p>
            <a:pPr lvl="1"/>
            <a:r>
              <a:rPr lang="en-US" dirty="0"/>
              <a:t>Backus-Naur form was considered too abstract &amp; esoteric at the time, but became the standard way of describing languages </a:t>
            </a:r>
          </a:p>
          <a:p>
            <a:r>
              <a:rPr lang="en-US" dirty="0"/>
              <a:t>ALGOL 60 introduced block scope, pass by value, pass by name, recursion, stack-dynamic arrays </a:t>
            </a:r>
          </a:p>
        </p:txBody>
      </p:sp>
    </p:spTree>
    <p:extLst>
      <p:ext uri="{BB962C8B-B14F-4D97-AF65-F5344CB8AC3E}">
        <p14:creationId xmlns:p14="http://schemas.microsoft.com/office/powerpoint/2010/main" val="658862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1F22-7FB0-1982-2439-BF68F12C7BB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3C32BF2-FB6E-B052-A8C8-4D33D5F9EAB8}"/>
              </a:ext>
            </a:extLst>
          </p:cNvPr>
          <p:cNvSpPr>
            <a:spLocks noGrp="1"/>
          </p:cNvSpPr>
          <p:nvPr>
            <p:ph idx="1"/>
          </p:nvPr>
        </p:nvSpPr>
        <p:spPr/>
        <p:txBody>
          <a:bodyPr>
            <a:normAutofit fontScale="92500" lnSpcReduction="20000"/>
          </a:bodyPr>
          <a:lstStyle/>
          <a:p>
            <a:r>
              <a:rPr lang="en-US" dirty="0"/>
              <a:t>ALGOL was a great success, influencing almost every language that came after it and quickly becoming THE method for describing algorithms in journals </a:t>
            </a:r>
          </a:p>
          <a:p>
            <a:pPr lvl="1"/>
            <a:r>
              <a:rPr lang="en-US" dirty="0"/>
              <a:t>Most imperative languages derived from it more-or-less directly </a:t>
            </a:r>
          </a:p>
          <a:p>
            <a:pPr lvl="1"/>
            <a:r>
              <a:rPr lang="en-US" dirty="0"/>
              <a:t>First internationally designed language </a:t>
            </a:r>
          </a:p>
          <a:p>
            <a:pPr lvl="1"/>
            <a:r>
              <a:rPr lang="en-US" dirty="0"/>
              <a:t>First machine-independent language </a:t>
            </a:r>
          </a:p>
          <a:p>
            <a:pPr lvl="1"/>
            <a:r>
              <a:rPr lang="en-US" dirty="0"/>
              <a:t>First language with syntax described with mathematical rigor </a:t>
            </a:r>
          </a:p>
          <a:p>
            <a:r>
              <a:rPr lang="en-US" dirty="0"/>
              <a:t>ALGOL was a dismal failure, never achieving widespread use in the US and never adopted widely in Europe </a:t>
            </a:r>
          </a:p>
          <a:p>
            <a:pPr lvl="1"/>
            <a:r>
              <a:rPr lang="en-US" dirty="0"/>
              <a:t>Some features were </a:t>
            </a:r>
            <a:r>
              <a:rPr lang="en-US" i="1" dirty="0"/>
              <a:t>too</a:t>
            </a:r>
            <a:r>
              <a:rPr lang="en-US" dirty="0"/>
              <a:t> flexible, hard to understand</a:t>
            </a:r>
          </a:p>
          <a:p>
            <a:pPr lvl="1"/>
            <a:r>
              <a:rPr lang="en-US" dirty="0"/>
              <a:t>No I/O defined as part of the language, as it’s hardware dependent, but that led to fragmentation </a:t>
            </a:r>
          </a:p>
          <a:p>
            <a:pPr lvl="1"/>
            <a:r>
              <a:rPr lang="en-US" dirty="0"/>
              <a:t>BNF seemed strange &amp; complicated </a:t>
            </a:r>
          </a:p>
          <a:p>
            <a:pPr lvl="1"/>
            <a:r>
              <a:rPr lang="en-US" dirty="0"/>
              <a:t>Lack of support from IBM probably contributed </a:t>
            </a:r>
          </a:p>
        </p:txBody>
      </p:sp>
    </p:spTree>
    <p:extLst>
      <p:ext uri="{BB962C8B-B14F-4D97-AF65-F5344CB8AC3E}">
        <p14:creationId xmlns:p14="http://schemas.microsoft.com/office/powerpoint/2010/main" val="1882973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E3E1-9C43-C090-4214-FCE5834674F1}"/>
              </a:ext>
            </a:extLst>
          </p:cNvPr>
          <p:cNvSpPr>
            <a:spLocks noGrp="1"/>
          </p:cNvSpPr>
          <p:nvPr>
            <p:ph type="title"/>
          </p:nvPr>
        </p:nvSpPr>
        <p:spPr/>
        <p:txBody>
          <a:bodyPr/>
          <a:lstStyle/>
          <a:p>
            <a:r>
              <a:rPr lang="en-US" dirty="0"/>
              <a:t>Computerizing Business </a:t>
            </a:r>
          </a:p>
        </p:txBody>
      </p:sp>
      <p:sp>
        <p:nvSpPr>
          <p:cNvPr id="3" name="Content Placeholder 2">
            <a:extLst>
              <a:ext uri="{FF2B5EF4-FFF2-40B4-BE49-F238E27FC236}">
                <a16:creationId xmlns:a16="http://schemas.microsoft.com/office/drawing/2014/main" id="{9615CBB9-8E1F-42AF-209D-440842C60D30}"/>
              </a:ext>
            </a:extLst>
          </p:cNvPr>
          <p:cNvSpPr>
            <a:spLocks noGrp="1"/>
          </p:cNvSpPr>
          <p:nvPr>
            <p:ph idx="1"/>
          </p:nvPr>
        </p:nvSpPr>
        <p:spPr/>
        <p:txBody>
          <a:bodyPr>
            <a:normAutofit fontScale="92500" lnSpcReduction="10000"/>
          </a:bodyPr>
          <a:lstStyle/>
          <a:p>
            <a:r>
              <a:rPr lang="en-US" dirty="0"/>
              <a:t>ALGOL wasn’t widely adopted but influenced a lot of what came later </a:t>
            </a:r>
          </a:p>
          <a:p>
            <a:r>
              <a:rPr lang="en-US" dirty="0"/>
              <a:t>COBOL is the opposite: Widely adopted but not much influence on later languages </a:t>
            </a:r>
          </a:p>
          <a:p>
            <a:pPr lvl="1"/>
            <a:r>
              <a:rPr lang="en-US" dirty="0"/>
              <a:t>Partly it’s because COBOL does business computing very well; not much pressure for something ‘better’ </a:t>
            </a:r>
          </a:p>
          <a:p>
            <a:pPr lvl="1"/>
            <a:r>
              <a:rPr lang="en-US" dirty="0"/>
              <a:t>Business computing driven mostly by small business buying off the shelf software rather than in-house development </a:t>
            </a:r>
          </a:p>
          <a:p>
            <a:r>
              <a:rPr lang="en-US" dirty="0"/>
              <a:t>Several companies working on a business language in early 50s, including IBM’s COMTRAN, still under development </a:t>
            </a:r>
          </a:p>
          <a:p>
            <a:r>
              <a:rPr lang="en-US" dirty="0"/>
              <a:t>Grace Hopper: “Mathematical programs should be written in mathematical notation, data processing programs should be written in English statements.” </a:t>
            </a:r>
          </a:p>
        </p:txBody>
      </p:sp>
    </p:spTree>
    <p:extLst>
      <p:ext uri="{BB962C8B-B14F-4D97-AF65-F5344CB8AC3E}">
        <p14:creationId xmlns:p14="http://schemas.microsoft.com/office/powerpoint/2010/main" val="2859038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F52C-7348-A0F3-1A5C-44ACD3D21E68}"/>
              </a:ext>
            </a:extLst>
          </p:cNvPr>
          <p:cNvSpPr>
            <a:spLocks noGrp="1"/>
          </p:cNvSpPr>
          <p:nvPr>
            <p:ph type="title"/>
          </p:nvPr>
        </p:nvSpPr>
        <p:spPr/>
        <p:txBody>
          <a:bodyPr/>
          <a:lstStyle/>
          <a:p>
            <a:r>
              <a:rPr lang="en-US" dirty="0"/>
              <a:t>Design goals</a:t>
            </a:r>
          </a:p>
        </p:txBody>
      </p:sp>
      <p:sp>
        <p:nvSpPr>
          <p:cNvPr id="3" name="Content Placeholder 2">
            <a:extLst>
              <a:ext uri="{FF2B5EF4-FFF2-40B4-BE49-F238E27FC236}">
                <a16:creationId xmlns:a16="http://schemas.microsoft.com/office/drawing/2014/main" id="{ECBFE3EA-6063-721D-21CA-E84964CB2380}"/>
              </a:ext>
            </a:extLst>
          </p:cNvPr>
          <p:cNvSpPr>
            <a:spLocks noGrp="1"/>
          </p:cNvSpPr>
          <p:nvPr>
            <p:ph idx="1"/>
          </p:nvPr>
        </p:nvSpPr>
        <p:spPr/>
        <p:txBody>
          <a:bodyPr>
            <a:normAutofit lnSpcReduction="10000"/>
          </a:bodyPr>
          <a:lstStyle/>
          <a:p>
            <a:r>
              <a:rPr lang="en-US" dirty="0"/>
              <a:t>First design conference sponsored by DoD in 1959</a:t>
            </a:r>
          </a:p>
          <a:p>
            <a:r>
              <a:rPr lang="en-US" dirty="0"/>
              <a:t>CBL (common business language) should: </a:t>
            </a:r>
          </a:p>
          <a:p>
            <a:pPr lvl="1"/>
            <a:r>
              <a:rPr lang="en-US" dirty="0"/>
              <a:t>Use English as much as possible (a few argued for more mathematical notation) </a:t>
            </a:r>
          </a:p>
          <a:p>
            <a:pPr lvl="1"/>
            <a:r>
              <a:rPr lang="en-US" dirty="0"/>
              <a:t>Must be easy to use, even at the expense of being less powerful, to broaden the base of people who could become programmers </a:t>
            </a:r>
          </a:p>
          <a:p>
            <a:pPr lvl="2"/>
            <a:r>
              <a:rPr lang="en-US" dirty="0"/>
              <a:t>Managers should be able to understand programs </a:t>
            </a:r>
          </a:p>
          <a:p>
            <a:pPr lvl="1"/>
            <a:r>
              <a:rPr lang="en-US" dirty="0"/>
              <a:t>Design must not be overly restricted by implementation details </a:t>
            </a:r>
          </a:p>
          <a:p>
            <a:r>
              <a:rPr lang="en-US" dirty="0"/>
              <a:t>Early decision to separate executable statements from data description </a:t>
            </a:r>
          </a:p>
          <a:p>
            <a:r>
              <a:rPr lang="en-US" dirty="0"/>
              <a:t>Initial report published 1960 </a:t>
            </a:r>
          </a:p>
        </p:txBody>
      </p:sp>
    </p:spTree>
    <p:extLst>
      <p:ext uri="{BB962C8B-B14F-4D97-AF65-F5344CB8AC3E}">
        <p14:creationId xmlns:p14="http://schemas.microsoft.com/office/powerpoint/2010/main" val="2701160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4479-2363-4041-B8E0-20540D1782DF}"/>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EB442174-5B9D-B692-559B-AC917830DCDB}"/>
              </a:ext>
            </a:extLst>
          </p:cNvPr>
          <p:cNvSpPr>
            <a:spLocks noGrp="1"/>
          </p:cNvSpPr>
          <p:nvPr>
            <p:ph idx="1"/>
          </p:nvPr>
        </p:nvSpPr>
        <p:spPr/>
        <p:txBody>
          <a:bodyPr>
            <a:normAutofit fontScale="77500" lnSpcReduction="20000"/>
          </a:bodyPr>
          <a:lstStyle/>
          <a:p>
            <a:r>
              <a:rPr lang="en-US" dirty="0"/>
              <a:t>Several new concepts </a:t>
            </a:r>
          </a:p>
          <a:p>
            <a:pPr lvl="1"/>
            <a:r>
              <a:rPr lang="en-US" dirty="0"/>
              <a:t>DEFINE verb: first high-level language construct for macros </a:t>
            </a:r>
          </a:p>
          <a:p>
            <a:pPr lvl="1"/>
            <a:r>
              <a:rPr lang="en-US" dirty="0"/>
              <a:t>Hierarchical records </a:t>
            </a:r>
          </a:p>
          <a:p>
            <a:pPr lvl="1"/>
            <a:r>
              <a:rPr lang="en-US" dirty="0"/>
              <a:t>Names could be 30 characters *and* have connectors (hyphens) </a:t>
            </a:r>
          </a:p>
          <a:p>
            <a:pPr lvl="1"/>
            <a:r>
              <a:rPr lang="en-US" dirty="0"/>
              <a:t>Every variable defined in detail: </a:t>
            </a:r>
          </a:p>
          <a:p>
            <a:pPr lvl="2"/>
            <a:r>
              <a:rPr lang="en-US" dirty="0"/>
              <a:t>Format </a:t>
            </a:r>
          </a:p>
          <a:p>
            <a:pPr lvl="2"/>
            <a:r>
              <a:rPr lang="en-US" dirty="0"/>
              <a:t>Number of decimal places </a:t>
            </a:r>
          </a:p>
          <a:p>
            <a:pPr lvl="2"/>
            <a:r>
              <a:rPr lang="en-US" dirty="0"/>
              <a:t>Location of implied decimal </a:t>
            </a:r>
          </a:p>
          <a:p>
            <a:pPr lvl="1"/>
            <a:r>
              <a:rPr lang="en-US" dirty="0"/>
              <a:t>Files defined in detail </a:t>
            </a:r>
          </a:p>
          <a:p>
            <a:pPr lvl="1"/>
            <a:r>
              <a:rPr lang="en-US" dirty="0"/>
              <a:t>Lines output to printer defined in detail (ideal for printing accounting reports) </a:t>
            </a:r>
          </a:p>
          <a:p>
            <a:r>
              <a:rPr lang="en-US" dirty="0"/>
              <a:t>Division of code &amp; data strongest feature </a:t>
            </a:r>
          </a:p>
          <a:p>
            <a:r>
              <a:rPr lang="en-US" dirty="0"/>
              <a:t>Weakest is subprograms: didn’t have subprograms with parameters until 1974 </a:t>
            </a:r>
          </a:p>
          <a:p>
            <a:r>
              <a:rPr lang="en-US" dirty="0"/>
              <a:t>Poor compiler made language expensive to use </a:t>
            </a:r>
          </a:p>
          <a:p>
            <a:r>
              <a:rPr lang="en-US" dirty="0"/>
              <a:t>First language mandated by DoD </a:t>
            </a:r>
          </a:p>
          <a:p>
            <a:endParaRPr lang="en-US" dirty="0"/>
          </a:p>
        </p:txBody>
      </p:sp>
    </p:spTree>
    <p:extLst>
      <p:ext uri="{BB962C8B-B14F-4D97-AF65-F5344CB8AC3E}">
        <p14:creationId xmlns:p14="http://schemas.microsoft.com/office/powerpoint/2010/main" val="211079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31E5-FC8B-8683-F452-99EDEC8AA4A2}"/>
              </a:ext>
            </a:extLst>
          </p:cNvPr>
          <p:cNvSpPr>
            <a:spLocks noGrp="1"/>
          </p:cNvSpPr>
          <p:nvPr>
            <p:ph type="title"/>
          </p:nvPr>
        </p:nvSpPr>
        <p:spPr/>
        <p:txBody>
          <a:bodyPr/>
          <a:lstStyle/>
          <a:p>
            <a:r>
              <a:rPr lang="en-US" dirty="0"/>
              <a:t>Meanwhile, in the US and UK…	</a:t>
            </a:r>
          </a:p>
        </p:txBody>
      </p:sp>
      <p:sp>
        <p:nvSpPr>
          <p:cNvPr id="3" name="Content Placeholder 2">
            <a:extLst>
              <a:ext uri="{FF2B5EF4-FFF2-40B4-BE49-F238E27FC236}">
                <a16:creationId xmlns:a16="http://schemas.microsoft.com/office/drawing/2014/main" id="{C16994F7-BE8C-9EA2-5A89-C1597EC471E3}"/>
              </a:ext>
            </a:extLst>
          </p:cNvPr>
          <p:cNvSpPr>
            <a:spLocks noGrp="1"/>
          </p:cNvSpPr>
          <p:nvPr>
            <p:ph idx="1"/>
          </p:nvPr>
        </p:nvSpPr>
        <p:spPr/>
        <p:txBody>
          <a:bodyPr>
            <a:normAutofit fontScale="92500" lnSpcReduction="10000"/>
          </a:bodyPr>
          <a:lstStyle/>
          <a:p>
            <a:r>
              <a:rPr lang="en-US" dirty="0"/>
              <a:t>The Allies built large electromechanical devices to compute artillery tables. </a:t>
            </a:r>
          </a:p>
          <a:p>
            <a:r>
              <a:rPr lang="en-US" dirty="0"/>
              <a:t>The Harvard Mark 1 was programmed on paper tape and had a 5 HP motor driving the mechanism.</a:t>
            </a:r>
          </a:p>
          <a:p>
            <a:pPr lvl="1"/>
            <a:r>
              <a:rPr lang="en-US" dirty="0"/>
              <a:t>Loops were made by literally looping the tape</a:t>
            </a:r>
          </a:p>
          <a:p>
            <a:pPr lvl="1"/>
            <a:r>
              <a:rPr lang="en-US" dirty="0"/>
              <a:t>FP division took over 2 minutes</a:t>
            </a:r>
          </a:p>
          <a:p>
            <a:pPr lvl="1"/>
            <a:r>
              <a:rPr lang="en-US" dirty="0"/>
              <a:t>Frequent breakdowns: Relays have moving parts, &amp; wore out. Even if a given relay had a 10-yr expected life, there were 10,000+ of them in the Mark 1. </a:t>
            </a:r>
          </a:p>
          <a:p>
            <a:pPr lvl="1"/>
            <a:r>
              <a:rPr lang="en-US" dirty="0"/>
              <a:t>Grace Hopper worked on this project. </a:t>
            </a:r>
          </a:p>
          <a:p>
            <a:r>
              <a:rPr lang="en-US" dirty="0"/>
              <a:t>In the UK, electrical engineer Tony Flowers designed &amp; built the Colossus machine to decipher Enigma messages by brute force </a:t>
            </a:r>
          </a:p>
          <a:p>
            <a:pPr lvl="1"/>
            <a:r>
              <a:rPr lang="en-US" dirty="0"/>
              <a:t>Built using tubes, so no moving parts in core. Full redundancy for failover. </a:t>
            </a:r>
          </a:p>
        </p:txBody>
      </p:sp>
    </p:spTree>
    <p:extLst>
      <p:ext uri="{BB962C8B-B14F-4D97-AF65-F5344CB8AC3E}">
        <p14:creationId xmlns:p14="http://schemas.microsoft.com/office/powerpoint/2010/main" val="1342632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6E3F-0A6D-BF2A-A8B5-70308656D5E9}"/>
              </a:ext>
            </a:extLst>
          </p:cNvPr>
          <p:cNvSpPr>
            <a:spLocks noGrp="1"/>
          </p:cNvSpPr>
          <p:nvPr>
            <p:ph type="title"/>
          </p:nvPr>
        </p:nvSpPr>
        <p:spPr/>
        <p:txBody>
          <a:bodyPr/>
          <a:lstStyle/>
          <a:p>
            <a:r>
              <a:rPr lang="en-US" dirty="0"/>
              <a:t>Timesharing: BASIC </a:t>
            </a:r>
          </a:p>
        </p:txBody>
      </p:sp>
      <p:sp>
        <p:nvSpPr>
          <p:cNvPr id="3" name="Content Placeholder 2">
            <a:extLst>
              <a:ext uri="{FF2B5EF4-FFF2-40B4-BE49-F238E27FC236}">
                <a16:creationId xmlns:a16="http://schemas.microsoft.com/office/drawing/2014/main" id="{BB419FDD-1193-FEFF-7DFB-F37EC034B204}"/>
              </a:ext>
            </a:extLst>
          </p:cNvPr>
          <p:cNvSpPr>
            <a:spLocks noGrp="1"/>
          </p:cNvSpPr>
          <p:nvPr>
            <p:ph idx="1"/>
          </p:nvPr>
        </p:nvSpPr>
        <p:spPr/>
        <p:txBody>
          <a:bodyPr>
            <a:normAutofit fontScale="92500" lnSpcReduction="20000"/>
          </a:bodyPr>
          <a:lstStyle/>
          <a:p>
            <a:r>
              <a:rPr lang="en-US" dirty="0"/>
              <a:t>Widely successful, but gets no respect</a:t>
            </a:r>
          </a:p>
          <a:p>
            <a:r>
              <a:rPr lang="en-US" dirty="0"/>
              <a:t>Early versions limited, inelegant </a:t>
            </a:r>
          </a:p>
          <a:p>
            <a:r>
              <a:rPr lang="en-US" dirty="0"/>
              <a:t>Popular on early home computers of 1980s</a:t>
            </a:r>
          </a:p>
          <a:p>
            <a:pPr lvl="1"/>
            <a:r>
              <a:rPr lang="en-US" dirty="0"/>
              <a:t>Easy for beginners to learn </a:t>
            </a:r>
          </a:p>
          <a:p>
            <a:pPr lvl="1"/>
            <a:r>
              <a:rPr lang="en-US" dirty="0"/>
              <a:t>Smaller dialects can be implemented very compactly—Commodore 64 &amp; Apple II had interpreters on 4K ROM chips </a:t>
            </a:r>
          </a:p>
          <a:p>
            <a:pPr lvl="1"/>
            <a:r>
              <a:rPr lang="en-US" dirty="0"/>
              <a:t>Waned as computers got more powerful, but resurgence in 1990s with Visual Basic &amp; VBA </a:t>
            </a:r>
          </a:p>
          <a:p>
            <a:r>
              <a:rPr lang="en-US" dirty="0"/>
              <a:t>Developed at Dartmouth by 2 mathematics professors who’d written compilers for Fortran &amp; Algol 60 </a:t>
            </a:r>
          </a:p>
          <a:p>
            <a:r>
              <a:rPr lang="en-US" dirty="0"/>
              <a:t>Science &amp; engineering students generally had little problem with those languages, but that was only about 25% of students; liberal-arts students struggled </a:t>
            </a:r>
          </a:p>
        </p:txBody>
      </p:sp>
    </p:spTree>
    <p:extLst>
      <p:ext uri="{BB962C8B-B14F-4D97-AF65-F5344CB8AC3E}">
        <p14:creationId xmlns:p14="http://schemas.microsoft.com/office/powerpoint/2010/main" val="327364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CE5B-58B2-E77A-71F4-2798771D1ACB}"/>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C70AC001-D2C5-871F-ABF2-5C43DAC11D02}"/>
              </a:ext>
            </a:extLst>
          </p:cNvPr>
          <p:cNvSpPr>
            <a:spLocks noGrp="1"/>
          </p:cNvSpPr>
          <p:nvPr>
            <p:ph idx="1"/>
          </p:nvPr>
        </p:nvSpPr>
        <p:spPr>
          <a:xfrm>
            <a:off x="838200" y="1553227"/>
            <a:ext cx="10515600" cy="4939648"/>
          </a:xfrm>
        </p:spPr>
        <p:txBody>
          <a:bodyPr>
            <a:normAutofit fontScale="70000" lnSpcReduction="20000"/>
          </a:bodyPr>
          <a:lstStyle/>
          <a:p>
            <a:r>
              <a:rPr lang="en-US" dirty="0"/>
              <a:t>1963: Decision to design a new language for liberal-arts students </a:t>
            </a:r>
          </a:p>
          <a:p>
            <a:r>
              <a:rPr lang="en-US" dirty="0"/>
              <a:t>Would use time-sharing terminals, just being installed, to access </a:t>
            </a:r>
          </a:p>
          <a:p>
            <a:pPr lvl="1"/>
            <a:r>
              <a:rPr lang="en-US" dirty="0"/>
              <a:t>This was new &amp; cutting edge technology at the time—many universities would not have terminals for another 20 years </a:t>
            </a:r>
          </a:p>
          <a:p>
            <a:r>
              <a:rPr lang="en-US" dirty="0"/>
              <a:t>Goals: </a:t>
            </a:r>
          </a:p>
          <a:p>
            <a:pPr lvl="1"/>
            <a:r>
              <a:rPr lang="en-US" dirty="0"/>
              <a:t>Must be easy for nonscience students to learn &amp; use </a:t>
            </a:r>
          </a:p>
          <a:p>
            <a:pPr lvl="1"/>
            <a:r>
              <a:rPr lang="en-US" dirty="0"/>
              <a:t>Must be pleasant &amp; friendly </a:t>
            </a:r>
          </a:p>
          <a:p>
            <a:pPr lvl="1"/>
            <a:r>
              <a:rPr lang="en-US" dirty="0"/>
              <a:t>Must provide a fast turnaround for homework </a:t>
            </a:r>
          </a:p>
          <a:p>
            <a:pPr lvl="1"/>
            <a:r>
              <a:rPr lang="en-US" dirty="0"/>
              <a:t>Must allow free &amp; private access </a:t>
            </a:r>
          </a:p>
          <a:p>
            <a:pPr lvl="1"/>
            <a:r>
              <a:rPr lang="en-US" dirty="0"/>
              <a:t>Must consider user time more important than computer time (a new, and revolutionary, idea at the time) </a:t>
            </a:r>
          </a:p>
          <a:p>
            <a:r>
              <a:rPr lang="en-US" dirty="0"/>
              <a:t>1964, May 1: First program using timeshared BASIC typed in &amp; run </a:t>
            </a:r>
          </a:p>
          <a:p>
            <a:pPr lvl="1"/>
            <a:r>
              <a:rPr lang="en-US" dirty="0"/>
              <a:t>By fall, there were 20 terminals on campus </a:t>
            </a:r>
          </a:p>
          <a:p>
            <a:r>
              <a:rPr lang="en-US" dirty="0"/>
              <a:t>Original version non-interactive; couldn’t get input from user </a:t>
            </a:r>
          </a:p>
          <a:p>
            <a:r>
              <a:rPr lang="en-US" dirty="0"/>
              <a:t>14 statement types, 1 variable type (FP) </a:t>
            </a:r>
          </a:p>
          <a:p>
            <a:r>
              <a:rPr lang="en-US" dirty="0"/>
              <a:t>Design came mostly from FORTRAN </a:t>
            </a:r>
          </a:p>
          <a:p>
            <a:r>
              <a:rPr lang="en-US" dirty="0"/>
              <a:t>Developed in several ways, no effort to standardize it </a:t>
            </a:r>
          </a:p>
        </p:txBody>
      </p:sp>
    </p:spTree>
    <p:extLst>
      <p:ext uri="{BB962C8B-B14F-4D97-AF65-F5344CB8AC3E}">
        <p14:creationId xmlns:p14="http://schemas.microsoft.com/office/powerpoint/2010/main" val="3076107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2A13-D8B0-E31C-33C0-61F86837D0E7}"/>
              </a:ext>
            </a:extLst>
          </p:cNvPr>
          <p:cNvSpPr>
            <a:spLocks noGrp="1"/>
          </p:cNvSpPr>
          <p:nvPr>
            <p:ph type="title"/>
          </p:nvPr>
        </p:nvSpPr>
        <p:spPr/>
        <p:txBody>
          <a:bodyPr/>
          <a:lstStyle/>
          <a:p>
            <a:r>
              <a:rPr lang="en-US" dirty="0"/>
              <a:t>Evaluation </a:t>
            </a:r>
          </a:p>
        </p:txBody>
      </p:sp>
      <p:sp>
        <p:nvSpPr>
          <p:cNvPr id="3" name="Content Placeholder 2">
            <a:extLst>
              <a:ext uri="{FF2B5EF4-FFF2-40B4-BE49-F238E27FC236}">
                <a16:creationId xmlns:a16="http://schemas.microsoft.com/office/drawing/2014/main" id="{E20F07EE-030C-2701-7C2A-365052250E90}"/>
              </a:ext>
            </a:extLst>
          </p:cNvPr>
          <p:cNvSpPr>
            <a:spLocks noGrp="1"/>
          </p:cNvSpPr>
          <p:nvPr>
            <p:ph idx="1"/>
          </p:nvPr>
        </p:nvSpPr>
        <p:spPr/>
        <p:txBody>
          <a:bodyPr>
            <a:normAutofit fontScale="70000" lnSpcReduction="20000"/>
          </a:bodyPr>
          <a:lstStyle/>
          <a:p>
            <a:r>
              <a:rPr lang="en-US" dirty="0"/>
              <a:t>BASIC programs tend to be poorly structured</a:t>
            </a:r>
          </a:p>
          <a:p>
            <a:pPr lvl="1"/>
            <a:r>
              <a:rPr lang="en-US" dirty="0"/>
              <a:t>Dijkstra’s letter to CACM (“Goto statement considered harmful”) argued that those learning BASIC as their first language were “damaged beyond repair” </a:t>
            </a:r>
          </a:p>
          <a:p>
            <a:r>
              <a:rPr lang="en-US" dirty="0"/>
              <a:t>Readability &amp; reliability are both weaknesses </a:t>
            </a:r>
          </a:p>
          <a:p>
            <a:r>
              <a:rPr lang="en-US" dirty="0"/>
              <a:t>Early versions weren’t meant for serious programs of any significant size; later versions did better </a:t>
            </a:r>
          </a:p>
          <a:p>
            <a:r>
              <a:rPr lang="en-US" dirty="0"/>
              <a:t>First language written/used on timesharing terminals </a:t>
            </a:r>
          </a:p>
          <a:p>
            <a:r>
              <a:rPr lang="en-US" dirty="0"/>
              <a:t>First language to prioritize user time over computer time </a:t>
            </a:r>
          </a:p>
          <a:p>
            <a:r>
              <a:rPr lang="en-US" dirty="0"/>
              <a:t>Visual Basic led to a resurgence</a:t>
            </a:r>
          </a:p>
          <a:p>
            <a:pPr lvl="1"/>
            <a:r>
              <a:rPr lang="en-US" dirty="0"/>
              <a:t>Easy way to write GUIs </a:t>
            </a:r>
          </a:p>
          <a:p>
            <a:pPr lvl="1"/>
            <a:r>
              <a:rPr lang="en-US" dirty="0"/>
              <a:t>Microsoft sponsorship—VBA became interface language to MS Office </a:t>
            </a:r>
          </a:p>
          <a:p>
            <a:pPr lvl="1"/>
            <a:r>
              <a:rPr lang="en-US" dirty="0"/>
              <a:t>VB.NET quickly supplanted the original Visual Basic </a:t>
            </a:r>
          </a:p>
          <a:p>
            <a:r>
              <a:rPr lang="en-US" dirty="0"/>
              <a:t>Sometimes reported that it stood for </a:t>
            </a:r>
            <a:r>
              <a:rPr lang="en-US" i="1" dirty="0"/>
              <a:t>Beginner’s All-purpose Symbolic Instruction Code</a:t>
            </a:r>
            <a:r>
              <a:rPr lang="en-US" dirty="0"/>
              <a:t>. This is a back-formation; the original authors said they called it BASIC “because it’s a basic programming language.” </a:t>
            </a:r>
          </a:p>
        </p:txBody>
      </p:sp>
    </p:spTree>
    <p:extLst>
      <p:ext uri="{BB962C8B-B14F-4D97-AF65-F5344CB8AC3E}">
        <p14:creationId xmlns:p14="http://schemas.microsoft.com/office/powerpoint/2010/main" val="3083624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F556-1C2C-D4E6-790B-ED0739010640}"/>
              </a:ext>
            </a:extLst>
          </p:cNvPr>
          <p:cNvSpPr>
            <a:spLocks noGrp="1"/>
          </p:cNvSpPr>
          <p:nvPr>
            <p:ph type="title"/>
          </p:nvPr>
        </p:nvSpPr>
        <p:spPr/>
        <p:txBody>
          <a:bodyPr/>
          <a:lstStyle/>
          <a:p>
            <a:r>
              <a:rPr lang="en-US" dirty="0"/>
              <a:t>State of computing from IBM’s view, 1960s</a:t>
            </a:r>
          </a:p>
        </p:txBody>
      </p:sp>
      <p:sp>
        <p:nvSpPr>
          <p:cNvPr id="3" name="Content Placeholder 2">
            <a:extLst>
              <a:ext uri="{FF2B5EF4-FFF2-40B4-BE49-F238E27FC236}">
                <a16:creationId xmlns:a16="http://schemas.microsoft.com/office/drawing/2014/main" id="{FD4926BF-C38C-9504-D250-5CDFA91AAD30}"/>
              </a:ext>
            </a:extLst>
          </p:cNvPr>
          <p:cNvSpPr>
            <a:spLocks noGrp="1"/>
          </p:cNvSpPr>
          <p:nvPr>
            <p:ph idx="1"/>
          </p:nvPr>
        </p:nvSpPr>
        <p:spPr/>
        <p:txBody>
          <a:bodyPr>
            <a:normAutofit fontScale="77500" lnSpcReduction="20000"/>
          </a:bodyPr>
          <a:lstStyle/>
          <a:p>
            <a:r>
              <a:rPr lang="en-US" dirty="0"/>
              <a:t>Scientific computing was mostly FORTRAN with a little assembly</a:t>
            </a:r>
          </a:p>
          <a:p>
            <a:pPr lvl="1"/>
            <a:r>
              <a:rPr lang="en-US" dirty="0"/>
              <a:t>Floating-point, arrays – ran on IBM 7090 or smaller IBM 1620 </a:t>
            </a:r>
          </a:p>
          <a:p>
            <a:r>
              <a:rPr lang="en-US" dirty="0"/>
              <a:t>Business applications mostly assembly; COBOL just starting </a:t>
            </a:r>
          </a:p>
          <a:p>
            <a:pPr lvl="1"/>
            <a:r>
              <a:rPr lang="en-US" dirty="0"/>
              <a:t>Fixed-decimal, character strings, elaborate I/O </a:t>
            </a:r>
          </a:p>
          <a:p>
            <a:pPr lvl="1"/>
            <a:r>
              <a:rPr lang="en-US" dirty="0"/>
              <a:t>Ran mostly on IBM 7080 or smaller IBM 1401 </a:t>
            </a:r>
          </a:p>
          <a:p>
            <a:r>
              <a:rPr lang="en-US" dirty="0"/>
              <a:t>Language tied to hardware, and vice-versa </a:t>
            </a:r>
          </a:p>
          <a:p>
            <a:r>
              <a:rPr lang="en-US" dirty="0"/>
              <a:t>But things were changing: </a:t>
            </a:r>
          </a:p>
          <a:p>
            <a:pPr lvl="1"/>
            <a:r>
              <a:rPr lang="en-US" dirty="0"/>
              <a:t>Scientists using larger data sets, needed better I/O </a:t>
            </a:r>
          </a:p>
          <a:p>
            <a:pPr lvl="1"/>
            <a:r>
              <a:rPr lang="en-US" dirty="0"/>
              <a:t>Business beginning to use regression &amp; statistics, needed FP &amp; arrays </a:t>
            </a:r>
          </a:p>
          <a:p>
            <a:r>
              <a:rPr lang="en-US" dirty="0"/>
              <a:t>Few installations would be interested (or able to afford) 2 installations, with separate technical staff, supporting different languages/hardware </a:t>
            </a:r>
          </a:p>
          <a:p>
            <a:r>
              <a:rPr lang="en-US" dirty="0"/>
              <a:t>Thus needed a single universal language, capable of all of these</a:t>
            </a:r>
          </a:p>
          <a:p>
            <a:r>
              <a:rPr lang="en-US" dirty="0"/>
              <a:t>This was the origin of the System/360—a range of computers from small minicomputers to large mainframes, all capable of running the same software </a:t>
            </a:r>
          </a:p>
          <a:p>
            <a:endParaRPr lang="en-US" dirty="0"/>
          </a:p>
        </p:txBody>
      </p:sp>
    </p:spTree>
    <p:extLst>
      <p:ext uri="{BB962C8B-B14F-4D97-AF65-F5344CB8AC3E}">
        <p14:creationId xmlns:p14="http://schemas.microsoft.com/office/powerpoint/2010/main" val="1249457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4965-432C-3793-DFC8-6EE8AD1D0213}"/>
              </a:ext>
            </a:extLst>
          </p:cNvPr>
          <p:cNvSpPr>
            <a:spLocks noGrp="1"/>
          </p:cNvSpPr>
          <p:nvPr>
            <p:ph type="title"/>
          </p:nvPr>
        </p:nvSpPr>
        <p:spPr/>
        <p:txBody>
          <a:bodyPr/>
          <a:lstStyle/>
          <a:p>
            <a:r>
              <a:rPr lang="en-US" dirty="0"/>
              <a:t>Something for Everyone: PL/I </a:t>
            </a:r>
          </a:p>
        </p:txBody>
      </p:sp>
      <p:sp>
        <p:nvSpPr>
          <p:cNvPr id="3" name="Content Placeholder 2">
            <a:extLst>
              <a:ext uri="{FF2B5EF4-FFF2-40B4-BE49-F238E27FC236}">
                <a16:creationId xmlns:a16="http://schemas.microsoft.com/office/drawing/2014/main" id="{14F024EF-0A7A-5F95-9B55-182E3C67D946}"/>
              </a:ext>
            </a:extLst>
          </p:cNvPr>
          <p:cNvSpPr>
            <a:spLocks noGrp="1"/>
          </p:cNvSpPr>
          <p:nvPr>
            <p:ph idx="1"/>
          </p:nvPr>
        </p:nvSpPr>
        <p:spPr/>
        <p:txBody>
          <a:bodyPr/>
          <a:lstStyle/>
          <a:p>
            <a:r>
              <a:rPr lang="en-US" dirty="0"/>
              <a:t>Needed a language to support scientific </a:t>
            </a:r>
            <a:r>
              <a:rPr lang="en-US" i="1" dirty="0"/>
              <a:t>and </a:t>
            </a:r>
            <a:r>
              <a:rPr lang="en-US" dirty="0"/>
              <a:t>business applications</a:t>
            </a:r>
          </a:p>
          <a:p>
            <a:r>
              <a:rPr lang="en-US" dirty="0"/>
              <a:t>Just for good measure, threw in systems-level programming and list processing. </a:t>
            </a:r>
          </a:p>
          <a:p>
            <a:r>
              <a:rPr lang="en-US" dirty="0"/>
              <a:t>Thus the new language could replace FORTRAN, COBOL, and LISP. </a:t>
            </a:r>
          </a:p>
          <a:p>
            <a:r>
              <a:rPr lang="en-US" dirty="0"/>
              <a:t>Initially called FORTRAN IV, but compatibility dropped as a design goal quickly </a:t>
            </a:r>
          </a:p>
        </p:txBody>
      </p:sp>
    </p:spTree>
    <p:extLst>
      <p:ext uri="{BB962C8B-B14F-4D97-AF65-F5344CB8AC3E}">
        <p14:creationId xmlns:p14="http://schemas.microsoft.com/office/powerpoint/2010/main" val="3258332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5F82-562D-5D76-C883-3F8DDD27282E}"/>
              </a:ext>
            </a:extLst>
          </p:cNvPr>
          <p:cNvSpPr>
            <a:spLocks noGrp="1"/>
          </p:cNvSpPr>
          <p:nvPr>
            <p:ph type="title"/>
          </p:nvPr>
        </p:nvSpPr>
        <p:spPr/>
        <p:txBody>
          <a:bodyPr/>
          <a:lstStyle/>
          <a:p>
            <a:r>
              <a:rPr lang="en-US" dirty="0"/>
              <a:t>PL/I’s contributions and firsts </a:t>
            </a:r>
          </a:p>
        </p:txBody>
      </p:sp>
      <p:sp>
        <p:nvSpPr>
          <p:cNvPr id="3" name="Content Placeholder 2">
            <a:extLst>
              <a:ext uri="{FF2B5EF4-FFF2-40B4-BE49-F238E27FC236}">
                <a16:creationId xmlns:a16="http://schemas.microsoft.com/office/drawing/2014/main" id="{49CCC8D9-B439-A41D-CD66-1BE8E57B3859}"/>
              </a:ext>
            </a:extLst>
          </p:cNvPr>
          <p:cNvSpPr>
            <a:spLocks noGrp="1"/>
          </p:cNvSpPr>
          <p:nvPr>
            <p:ph idx="1"/>
          </p:nvPr>
        </p:nvSpPr>
        <p:spPr/>
        <p:txBody>
          <a:bodyPr>
            <a:normAutofit lnSpcReduction="10000"/>
          </a:bodyPr>
          <a:lstStyle/>
          <a:p>
            <a:r>
              <a:rPr lang="en-US" dirty="0"/>
              <a:t>Took best parts of </a:t>
            </a:r>
          </a:p>
          <a:p>
            <a:pPr lvl="1"/>
            <a:r>
              <a:rPr lang="en-US" dirty="0"/>
              <a:t>ALGOL 60: recursion, block structure </a:t>
            </a:r>
          </a:p>
          <a:p>
            <a:pPr lvl="1"/>
            <a:r>
              <a:rPr lang="en-US" dirty="0"/>
              <a:t>FORTRAN: Separate compilation, communication through global data </a:t>
            </a:r>
          </a:p>
          <a:p>
            <a:pPr lvl="1"/>
            <a:r>
              <a:rPr lang="en-US" dirty="0"/>
              <a:t>COBOL 60: data structures, good I/O &amp; report generation </a:t>
            </a:r>
          </a:p>
          <a:p>
            <a:r>
              <a:rPr lang="en-US" dirty="0"/>
              <a:t>First language to have: </a:t>
            </a:r>
          </a:p>
          <a:p>
            <a:pPr lvl="1"/>
            <a:r>
              <a:rPr lang="en-US" dirty="0"/>
              <a:t>Concurrently executing subprograms </a:t>
            </a:r>
          </a:p>
          <a:p>
            <a:pPr lvl="1"/>
            <a:r>
              <a:rPr lang="en-US" dirty="0"/>
              <a:t>Exception handling – 23 types of runtime errors detected </a:t>
            </a:r>
          </a:p>
          <a:p>
            <a:pPr lvl="1"/>
            <a:r>
              <a:rPr lang="en-US" dirty="0"/>
              <a:t>Recursive subprograms allowed, but recursion could be disabled, making </a:t>
            </a:r>
            <a:r>
              <a:rPr lang="en-US" dirty="0" err="1"/>
              <a:t>nonrecursive</a:t>
            </a:r>
            <a:r>
              <a:rPr lang="en-US" dirty="0"/>
              <a:t> programs link more efficiently </a:t>
            </a:r>
          </a:p>
          <a:p>
            <a:pPr lvl="1"/>
            <a:r>
              <a:rPr lang="en-US" dirty="0"/>
              <a:t>Pointers as a data type </a:t>
            </a:r>
          </a:p>
          <a:p>
            <a:pPr lvl="1"/>
            <a:r>
              <a:rPr lang="en-US" dirty="0"/>
              <a:t>Array slicing – 3</a:t>
            </a:r>
            <a:r>
              <a:rPr lang="en-US" baseline="30000" dirty="0"/>
              <a:t>rd</a:t>
            </a:r>
            <a:r>
              <a:rPr lang="en-US" dirty="0"/>
              <a:t> row of matrix could be addressed as if it were a one-dimensional array </a:t>
            </a:r>
          </a:p>
        </p:txBody>
      </p:sp>
    </p:spTree>
    <p:extLst>
      <p:ext uri="{BB962C8B-B14F-4D97-AF65-F5344CB8AC3E}">
        <p14:creationId xmlns:p14="http://schemas.microsoft.com/office/powerpoint/2010/main" val="371785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8FD7-3E54-D97B-3BF3-2BE62FD50B09}"/>
              </a:ext>
            </a:extLst>
          </p:cNvPr>
          <p:cNvSpPr>
            <a:spLocks noGrp="1"/>
          </p:cNvSpPr>
          <p:nvPr>
            <p:ph type="title"/>
          </p:nvPr>
        </p:nvSpPr>
        <p:spPr/>
        <p:txBody>
          <a:bodyPr/>
          <a:lstStyle/>
          <a:p>
            <a:r>
              <a:rPr lang="en-US" dirty="0"/>
              <a:t>So what went wrong? </a:t>
            </a:r>
          </a:p>
        </p:txBody>
      </p:sp>
      <p:sp>
        <p:nvSpPr>
          <p:cNvPr id="3" name="Content Placeholder 2">
            <a:extLst>
              <a:ext uri="{FF2B5EF4-FFF2-40B4-BE49-F238E27FC236}">
                <a16:creationId xmlns:a16="http://schemas.microsoft.com/office/drawing/2014/main" id="{79B1D009-D7F6-A575-6702-329B6A6FCBD0}"/>
              </a:ext>
            </a:extLst>
          </p:cNvPr>
          <p:cNvSpPr>
            <a:spLocks noGrp="1"/>
          </p:cNvSpPr>
          <p:nvPr>
            <p:ph idx="1"/>
          </p:nvPr>
        </p:nvSpPr>
        <p:spPr>
          <a:xfrm>
            <a:off x="838200" y="1825625"/>
            <a:ext cx="10515600" cy="4667250"/>
          </a:xfrm>
        </p:spPr>
        <p:txBody>
          <a:bodyPr>
            <a:normAutofit fontScale="92500" lnSpcReduction="20000"/>
          </a:bodyPr>
          <a:lstStyle/>
          <a:p>
            <a:r>
              <a:rPr lang="en-US" dirty="0"/>
              <a:t>Concurrency was poorly implemented, hard to use </a:t>
            </a:r>
          </a:p>
          <a:p>
            <a:r>
              <a:rPr lang="en-US" dirty="0"/>
              <a:t>Pointers were poorly implemented, hard to use </a:t>
            </a:r>
          </a:p>
          <a:p>
            <a:r>
              <a:rPr lang="en-US" dirty="0"/>
              <a:t>Exception handling was poorly implemented, hard to use </a:t>
            </a:r>
          </a:p>
          <a:p>
            <a:r>
              <a:rPr lang="en-US" dirty="0"/>
              <a:t>At the time, no one had much experience designing programming languages</a:t>
            </a:r>
          </a:p>
          <a:p>
            <a:pPr lvl="1"/>
            <a:r>
              <a:rPr lang="en-US" dirty="0"/>
              <a:t>Design was based on the idea that if a feature is useful, it should be included…</a:t>
            </a:r>
          </a:p>
          <a:p>
            <a:pPr lvl="1"/>
            <a:r>
              <a:rPr lang="en-US" dirty="0"/>
              <a:t>…but not enough thought to how a programmer could understand &amp; make use of it </a:t>
            </a:r>
          </a:p>
          <a:p>
            <a:pPr lvl="1"/>
            <a:r>
              <a:rPr lang="en-US" dirty="0"/>
              <a:t>Dijkstra, 1972 Turing Award Lecture: “I absolutely fail to see how we can keep our growing programs firmly within our intellectual grip when by its sheer baroqueness the programming language—our basic tool, mind you!—already escapes our intellectual control.” </a:t>
            </a:r>
          </a:p>
          <a:p>
            <a:pPr lvl="1"/>
            <a:r>
              <a:rPr lang="en-US" dirty="0"/>
              <a:t>Programmers tend to learn favorite techniques &amp; commands; programmers working in same application space were writing mutually incomprehensible code </a:t>
            </a:r>
          </a:p>
        </p:txBody>
      </p:sp>
    </p:spTree>
    <p:extLst>
      <p:ext uri="{BB962C8B-B14F-4D97-AF65-F5344CB8AC3E}">
        <p14:creationId xmlns:p14="http://schemas.microsoft.com/office/powerpoint/2010/main" val="2036246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3BB0-DE25-7569-1273-003431D38C62}"/>
              </a:ext>
            </a:extLst>
          </p:cNvPr>
          <p:cNvSpPr>
            <a:spLocks noGrp="1"/>
          </p:cNvSpPr>
          <p:nvPr>
            <p:ph type="title"/>
          </p:nvPr>
        </p:nvSpPr>
        <p:spPr/>
        <p:txBody>
          <a:bodyPr/>
          <a:lstStyle/>
          <a:p>
            <a:r>
              <a:rPr lang="en-US" dirty="0"/>
              <a:t>Evaluation </a:t>
            </a:r>
          </a:p>
        </p:txBody>
      </p:sp>
      <p:sp>
        <p:nvSpPr>
          <p:cNvPr id="3" name="Content Placeholder 2">
            <a:extLst>
              <a:ext uri="{FF2B5EF4-FFF2-40B4-BE49-F238E27FC236}">
                <a16:creationId xmlns:a16="http://schemas.microsoft.com/office/drawing/2014/main" id="{10CE2BC1-1673-6457-1055-D78401C3BB15}"/>
              </a:ext>
            </a:extLst>
          </p:cNvPr>
          <p:cNvSpPr>
            <a:spLocks noGrp="1"/>
          </p:cNvSpPr>
          <p:nvPr>
            <p:ph idx="1"/>
          </p:nvPr>
        </p:nvSpPr>
        <p:spPr/>
        <p:txBody>
          <a:bodyPr/>
          <a:lstStyle/>
          <a:p>
            <a:r>
              <a:rPr lang="en-US" dirty="0"/>
              <a:t>Backed by IBM, it did achieve a fair amount of use in business &amp; scientific applications </a:t>
            </a:r>
          </a:p>
          <a:p>
            <a:r>
              <a:rPr lang="en-US" dirty="0"/>
              <a:t>Widely used as a teaching language </a:t>
            </a:r>
          </a:p>
          <a:p>
            <a:r>
              <a:rPr lang="en-US" dirty="0"/>
              <a:t>But generally regarded today as a beautiful, glorious, ambitious failure </a:t>
            </a:r>
          </a:p>
        </p:txBody>
      </p:sp>
    </p:spTree>
    <p:extLst>
      <p:ext uri="{BB962C8B-B14F-4D97-AF65-F5344CB8AC3E}">
        <p14:creationId xmlns:p14="http://schemas.microsoft.com/office/powerpoint/2010/main" val="602032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6729-D6B3-19A9-2B83-0D3AA0A08602}"/>
              </a:ext>
            </a:extLst>
          </p:cNvPr>
          <p:cNvSpPr>
            <a:spLocks noGrp="1"/>
          </p:cNvSpPr>
          <p:nvPr>
            <p:ph type="title"/>
          </p:nvPr>
        </p:nvSpPr>
        <p:spPr/>
        <p:txBody>
          <a:bodyPr/>
          <a:lstStyle/>
          <a:p>
            <a:r>
              <a:rPr lang="en-US" dirty="0"/>
              <a:t>APL </a:t>
            </a:r>
          </a:p>
        </p:txBody>
      </p:sp>
      <p:sp>
        <p:nvSpPr>
          <p:cNvPr id="3" name="Content Placeholder 2">
            <a:extLst>
              <a:ext uri="{FF2B5EF4-FFF2-40B4-BE49-F238E27FC236}">
                <a16:creationId xmlns:a16="http://schemas.microsoft.com/office/drawing/2014/main" id="{3E88E8E9-E277-EBEC-4E71-6727208BCC4E}"/>
              </a:ext>
            </a:extLst>
          </p:cNvPr>
          <p:cNvSpPr>
            <a:spLocks noGrp="1"/>
          </p:cNvSpPr>
          <p:nvPr>
            <p:ph idx="1"/>
          </p:nvPr>
        </p:nvSpPr>
        <p:spPr/>
        <p:txBody>
          <a:bodyPr>
            <a:normAutofit fontScale="70000" lnSpcReduction="20000"/>
          </a:bodyPr>
          <a:lstStyle/>
          <a:p>
            <a:r>
              <a:rPr lang="en-US" dirty="0"/>
              <a:t>Developed 1960 by Kenneth Iverson at IBM </a:t>
            </a:r>
          </a:p>
          <a:p>
            <a:r>
              <a:rPr lang="en-US" dirty="0"/>
              <a:t>Originally intended as a language to describe computer architecture, not a programming language </a:t>
            </a:r>
          </a:p>
          <a:p>
            <a:r>
              <a:rPr lang="en-US" dirty="0"/>
              <a:t>Described in the book A Programming Language</a:t>
            </a:r>
          </a:p>
          <a:p>
            <a:r>
              <a:rPr lang="en-US" dirty="0"/>
              <a:t>Specialized operators for matrix manipulations. </a:t>
            </a:r>
          </a:p>
          <a:p>
            <a:pPr lvl="1"/>
            <a:r>
              <a:rPr lang="en-US" dirty="0"/>
              <a:t>Most commands are 1 character. </a:t>
            </a:r>
          </a:p>
          <a:p>
            <a:pPr lvl="1"/>
            <a:r>
              <a:rPr lang="en-US" dirty="0"/>
              <a:t>Language has many specialized symbols. (matrix transpose is a 1-character command) </a:t>
            </a:r>
          </a:p>
          <a:p>
            <a:pPr lvl="1"/>
            <a:r>
              <a:rPr lang="en-US" dirty="0"/>
              <a:t>Initially implemented on IBM printing terminals, which could have special print balls with extra characters </a:t>
            </a:r>
          </a:p>
          <a:p>
            <a:r>
              <a:rPr lang="en-US" dirty="0"/>
              <a:t>Very expressive; most programs only a few lines </a:t>
            </a:r>
          </a:p>
          <a:p>
            <a:r>
              <a:rPr lang="en-US" dirty="0"/>
              <a:t>Very orthogonal: operators can be put in almost any order and still be a valid program </a:t>
            </a:r>
          </a:p>
          <a:p>
            <a:r>
              <a:rPr lang="en-US" dirty="0"/>
              <a:t>Very LOW readability, maintainability; generally considered a write-once language, best used for throwaway programs </a:t>
            </a:r>
          </a:p>
          <a:p>
            <a:pPr lvl="1"/>
            <a:r>
              <a:rPr lang="en-US" dirty="0"/>
              <a:t>“I realized there was a problem when it took me all morning to work out what a 4-line program was doing.” –Kenneth Iverson, inventor of APL </a:t>
            </a:r>
          </a:p>
        </p:txBody>
      </p:sp>
    </p:spTree>
    <p:extLst>
      <p:ext uri="{BB962C8B-B14F-4D97-AF65-F5344CB8AC3E}">
        <p14:creationId xmlns:p14="http://schemas.microsoft.com/office/powerpoint/2010/main" val="135866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EED9-7A89-AA70-65AD-A16A04210D5A}"/>
              </a:ext>
            </a:extLst>
          </p:cNvPr>
          <p:cNvSpPr>
            <a:spLocks noGrp="1"/>
          </p:cNvSpPr>
          <p:nvPr>
            <p:ph type="title"/>
          </p:nvPr>
        </p:nvSpPr>
        <p:spPr/>
        <p:txBody>
          <a:bodyPr/>
          <a:lstStyle/>
          <a:p>
            <a:r>
              <a:rPr lang="en-US" dirty="0"/>
              <a:t>Sample APL Code </a:t>
            </a:r>
          </a:p>
        </p:txBody>
      </p:sp>
      <p:sp>
        <p:nvSpPr>
          <p:cNvPr id="3" name="Content Placeholder 2">
            <a:extLst>
              <a:ext uri="{FF2B5EF4-FFF2-40B4-BE49-F238E27FC236}">
                <a16:creationId xmlns:a16="http://schemas.microsoft.com/office/drawing/2014/main" id="{CE67D586-B383-D013-3703-C1E19F2F04C7}"/>
              </a:ext>
            </a:extLst>
          </p:cNvPr>
          <p:cNvSpPr>
            <a:spLocks noGrp="1"/>
          </p:cNvSpPr>
          <p:nvPr>
            <p:ph idx="1"/>
          </p:nvPr>
        </p:nvSpPr>
        <p:spPr/>
        <p:txBody>
          <a:bodyPr/>
          <a:lstStyle/>
          <a:p>
            <a:r>
              <a:rPr kumimoji="0" lang="en-US" altLang="en-US" sz="2800" b="0" i="0" u="none" strike="noStrike" cap="none" normalizeH="0" baseline="0" dirty="0">
                <a:ln>
                  <a:noFill/>
                </a:ln>
                <a:solidFill>
                  <a:schemeClr val="tx1"/>
                </a:solidFill>
                <a:effectLst/>
                <a:latin typeface="Arial Unicode MS"/>
              </a:rPr>
              <a:t>SD←((</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/((X </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 AV←(T←</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/X)</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X)</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2))</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X)</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0.5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r>
              <a:rPr kumimoji="0" lang="en-US" altLang="en-US" sz="28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R</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R∘.</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R)/R←1</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ιR</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r>
              <a:rPr kumimoji="0" lang="en-US" altLang="en-US" sz="2800" b="0" i="0" u="none" strike="noStrike" cap="none" normalizeH="0" baseline="0" dirty="0">
                <a:ln>
                  <a:noFill/>
                </a:ln>
                <a:solidFill>
                  <a:schemeClr val="tx1"/>
                </a:solidFill>
                <a:effectLst/>
                <a:latin typeface="Arial Unicode MS"/>
              </a:rPr>
              <a:t>life←{</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1 ⍵</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3 4</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¯1 0 1∘.</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¯1 0 1∘.</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r>
              <a:rPr lang="en-US" dirty="0"/>
              <a:t>What the heck are those? </a:t>
            </a:r>
          </a:p>
          <a:p>
            <a:pPr lvl="1"/>
            <a:r>
              <a:rPr lang="en-US" dirty="0"/>
              <a:t>Standard deviation of array (T = total, AV = average value) </a:t>
            </a:r>
          </a:p>
          <a:p>
            <a:pPr lvl="1"/>
            <a:r>
              <a:rPr lang="en-US" dirty="0"/>
              <a:t>Prime numbers from 1 to R </a:t>
            </a:r>
          </a:p>
          <a:p>
            <a:pPr lvl="1"/>
            <a:r>
              <a:rPr lang="en-US" dirty="0"/>
              <a:t>Conway’s Game of Life </a:t>
            </a:r>
          </a:p>
          <a:p>
            <a:pPr lvl="2"/>
            <a:r>
              <a:rPr lang="en-US" dirty="0"/>
              <a:t>All samples from Wikipedia </a:t>
            </a:r>
          </a:p>
        </p:txBody>
      </p:sp>
    </p:spTree>
    <p:extLst>
      <p:ext uri="{BB962C8B-B14F-4D97-AF65-F5344CB8AC3E}">
        <p14:creationId xmlns:p14="http://schemas.microsoft.com/office/powerpoint/2010/main" val="21244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F5B8-6530-B198-B86F-B5D496C78C65}"/>
              </a:ext>
            </a:extLst>
          </p:cNvPr>
          <p:cNvSpPr>
            <a:spLocks noGrp="1"/>
          </p:cNvSpPr>
          <p:nvPr>
            <p:ph type="title"/>
          </p:nvPr>
        </p:nvSpPr>
        <p:spPr/>
        <p:txBody>
          <a:bodyPr/>
          <a:lstStyle/>
          <a:p>
            <a:r>
              <a:rPr lang="en-US" dirty="0"/>
              <a:t>Further advances</a:t>
            </a:r>
          </a:p>
        </p:txBody>
      </p:sp>
      <p:sp>
        <p:nvSpPr>
          <p:cNvPr id="3" name="Content Placeholder 2">
            <a:extLst>
              <a:ext uri="{FF2B5EF4-FFF2-40B4-BE49-F238E27FC236}">
                <a16:creationId xmlns:a16="http://schemas.microsoft.com/office/drawing/2014/main" id="{56096493-ABC1-49AF-40FA-124F9A3CDA1A}"/>
              </a:ext>
            </a:extLst>
          </p:cNvPr>
          <p:cNvSpPr>
            <a:spLocks noGrp="1"/>
          </p:cNvSpPr>
          <p:nvPr>
            <p:ph idx="1"/>
          </p:nvPr>
        </p:nvSpPr>
        <p:spPr/>
        <p:txBody>
          <a:bodyPr/>
          <a:lstStyle/>
          <a:p>
            <a:r>
              <a:rPr lang="en-US" dirty="0"/>
              <a:t>After the war, the ENIAC, the first fully programmable computer, was built. </a:t>
            </a:r>
          </a:p>
          <a:p>
            <a:r>
              <a:rPr lang="en-US" dirty="0"/>
              <a:t>Entirely with tubes, programmed by plugboard</a:t>
            </a:r>
          </a:p>
          <a:p>
            <a:pPr lvl="1"/>
            <a:r>
              <a:rPr lang="en-US" dirty="0"/>
              <a:t>This meant changing programs took anywhere from several hours to 3 weeks. </a:t>
            </a:r>
          </a:p>
          <a:p>
            <a:pPr lvl="1"/>
            <a:r>
              <a:rPr lang="en-US" dirty="0"/>
              <a:t>Keeping a very expensive machine idle for that long every change of programs drove need for better programming capability</a:t>
            </a:r>
          </a:p>
          <a:p>
            <a:r>
              <a:rPr lang="en-US" dirty="0"/>
              <a:t>Thus a need to program more efficiently </a:t>
            </a:r>
          </a:p>
        </p:txBody>
      </p:sp>
    </p:spTree>
    <p:extLst>
      <p:ext uri="{BB962C8B-B14F-4D97-AF65-F5344CB8AC3E}">
        <p14:creationId xmlns:p14="http://schemas.microsoft.com/office/powerpoint/2010/main" val="2351310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7B4B-C9D4-F9C9-83CE-A54A101EC2BB}"/>
              </a:ext>
            </a:extLst>
          </p:cNvPr>
          <p:cNvSpPr>
            <a:spLocks noGrp="1"/>
          </p:cNvSpPr>
          <p:nvPr>
            <p:ph type="title"/>
          </p:nvPr>
        </p:nvSpPr>
        <p:spPr/>
        <p:txBody>
          <a:bodyPr/>
          <a:lstStyle/>
          <a:p>
            <a:r>
              <a:rPr lang="en-US" dirty="0"/>
              <a:t>SNOBOL</a:t>
            </a:r>
          </a:p>
        </p:txBody>
      </p:sp>
      <p:sp>
        <p:nvSpPr>
          <p:cNvPr id="3" name="Content Placeholder 2">
            <a:extLst>
              <a:ext uri="{FF2B5EF4-FFF2-40B4-BE49-F238E27FC236}">
                <a16:creationId xmlns:a16="http://schemas.microsoft.com/office/drawing/2014/main" id="{5DA1436C-3278-0CF4-A01C-9709D76BBF0B}"/>
              </a:ext>
            </a:extLst>
          </p:cNvPr>
          <p:cNvSpPr>
            <a:spLocks noGrp="1"/>
          </p:cNvSpPr>
          <p:nvPr>
            <p:ph idx="1"/>
          </p:nvPr>
        </p:nvSpPr>
        <p:spPr/>
        <p:txBody>
          <a:bodyPr/>
          <a:lstStyle/>
          <a:p>
            <a:r>
              <a:rPr lang="en-US" dirty="0"/>
              <a:t>Designed in 1960s at Bell Labs </a:t>
            </a:r>
          </a:p>
          <a:p>
            <a:r>
              <a:rPr lang="en-US" dirty="0"/>
              <a:t>Designed for text processing, has powerful operations for pattern matching in text </a:t>
            </a:r>
          </a:p>
          <a:p>
            <a:pPr lvl="1"/>
            <a:r>
              <a:rPr lang="en-US" dirty="0"/>
              <a:t>Early application was text editors </a:t>
            </a:r>
          </a:p>
          <a:p>
            <a:r>
              <a:rPr lang="en-US" dirty="0"/>
              <a:t>Still in use today, most in text-processing applications </a:t>
            </a:r>
          </a:p>
          <a:p>
            <a:r>
              <a:rPr lang="en-US" dirty="0"/>
              <a:t>AWK partially based on SNOBOL </a:t>
            </a:r>
          </a:p>
        </p:txBody>
      </p:sp>
    </p:spTree>
    <p:extLst>
      <p:ext uri="{BB962C8B-B14F-4D97-AF65-F5344CB8AC3E}">
        <p14:creationId xmlns:p14="http://schemas.microsoft.com/office/powerpoint/2010/main" val="230671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A987-FF63-D789-4D23-F6E23DE4382D}"/>
              </a:ext>
            </a:extLst>
          </p:cNvPr>
          <p:cNvSpPr>
            <a:spLocks noGrp="1"/>
          </p:cNvSpPr>
          <p:nvPr>
            <p:ph type="title"/>
          </p:nvPr>
        </p:nvSpPr>
        <p:spPr/>
        <p:txBody>
          <a:bodyPr/>
          <a:lstStyle/>
          <a:p>
            <a:r>
              <a:rPr lang="en-US" dirty="0"/>
              <a:t>Data Abstraction: SIMULA 67 </a:t>
            </a:r>
          </a:p>
        </p:txBody>
      </p:sp>
      <p:sp>
        <p:nvSpPr>
          <p:cNvPr id="3" name="Content Placeholder 2">
            <a:extLst>
              <a:ext uri="{FF2B5EF4-FFF2-40B4-BE49-F238E27FC236}">
                <a16:creationId xmlns:a16="http://schemas.microsoft.com/office/drawing/2014/main" id="{C967FDB0-2C63-3A89-3A72-AE5BBB858682}"/>
              </a:ext>
            </a:extLst>
          </p:cNvPr>
          <p:cNvSpPr>
            <a:spLocks noGrp="1"/>
          </p:cNvSpPr>
          <p:nvPr>
            <p:ph idx="1"/>
          </p:nvPr>
        </p:nvSpPr>
        <p:spPr/>
        <p:txBody>
          <a:bodyPr/>
          <a:lstStyle/>
          <a:p>
            <a:r>
              <a:rPr lang="en-US" dirty="0"/>
              <a:t>Designed 1964 at Norwegian Computing Center in Oslo </a:t>
            </a:r>
          </a:p>
          <a:p>
            <a:r>
              <a:rPr lang="en-US" dirty="0"/>
              <a:t>Improvement efforts culminated in SIMULA 67 </a:t>
            </a:r>
          </a:p>
          <a:p>
            <a:r>
              <a:rPr lang="en-US" dirty="0"/>
              <a:t>Extension of ALGOL, mostly focusing on subprograms </a:t>
            </a:r>
          </a:p>
          <a:p>
            <a:pPr lvl="1"/>
            <a:r>
              <a:rPr lang="en-US" dirty="0"/>
              <a:t>Simulations often need co-routines: subprograms that can return a value, then on the next call resume execution where they left off </a:t>
            </a:r>
          </a:p>
          <a:p>
            <a:r>
              <a:rPr lang="en-US" dirty="0"/>
              <a:t>First idea of a class </a:t>
            </a:r>
          </a:p>
        </p:txBody>
      </p:sp>
    </p:spTree>
    <p:extLst>
      <p:ext uri="{BB962C8B-B14F-4D97-AF65-F5344CB8AC3E}">
        <p14:creationId xmlns:p14="http://schemas.microsoft.com/office/powerpoint/2010/main" val="2868345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811-494C-62C2-1AD5-512D491596D5}"/>
              </a:ext>
            </a:extLst>
          </p:cNvPr>
          <p:cNvSpPr>
            <a:spLocks noGrp="1"/>
          </p:cNvSpPr>
          <p:nvPr>
            <p:ph type="title"/>
          </p:nvPr>
        </p:nvSpPr>
        <p:spPr/>
        <p:txBody>
          <a:bodyPr/>
          <a:lstStyle/>
          <a:p>
            <a:r>
              <a:rPr lang="en-US" dirty="0"/>
              <a:t>Orthogonal design: ALGOL 68 </a:t>
            </a:r>
          </a:p>
        </p:txBody>
      </p:sp>
      <p:sp>
        <p:nvSpPr>
          <p:cNvPr id="3" name="Content Placeholder 2">
            <a:extLst>
              <a:ext uri="{FF2B5EF4-FFF2-40B4-BE49-F238E27FC236}">
                <a16:creationId xmlns:a16="http://schemas.microsoft.com/office/drawing/2014/main" id="{472C7594-DCB0-3A98-B72F-84DA4C45B4A9}"/>
              </a:ext>
            </a:extLst>
          </p:cNvPr>
          <p:cNvSpPr>
            <a:spLocks noGrp="1"/>
          </p:cNvSpPr>
          <p:nvPr>
            <p:ph idx="1"/>
          </p:nvPr>
        </p:nvSpPr>
        <p:spPr/>
        <p:txBody>
          <a:bodyPr>
            <a:normAutofit fontScale="92500" lnSpcReduction="20000"/>
          </a:bodyPr>
          <a:lstStyle/>
          <a:p>
            <a:r>
              <a:rPr lang="en-US" dirty="0"/>
              <a:t>Incorporated several new ideas: </a:t>
            </a:r>
          </a:p>
          <a:p>
            <a:pPr lvl="1"/>
            <a:r>
              <a:rPr lang="en-US" dirty="0"/>
              <a:t>User-defined data types built up from primitive types </a:t>
            </a:r>
          </a:p>
          <a:p>
            <a:pPr lvl="1"/>
            <a:r>
              <a:rPr lang="en-US" dirty="0"/>
              <a:t>Implicit heap-dynamic arrays, called flex arrays </a:t>
            </a:r>
          </a:p>
          <a:p>
            <a:pPr lvl="2"/>
            <a:r>
              <a:rPr lang="en-US" dirty="0"/>
              <a:t>Specification didn’t need to include subscript bounds</a:t>
            </a:r>
          </a:p>
          <a:p>
            <a:pPr lvl="2"/>
            <a:r>
              <a:rPr lang="en-US" dirty="0"/>
              <a:t>Arrays expanded as new items added </a:t>
            </a:r>
          </a:p>
          <a:p>
            <a:r>
              <a:rPr lang="en-US" dirty="0"/>
              <a:t>Heavy emphasis on orthogonality—little distinction between statements &amp; expressions, making it very writeable </a:t>
            </a:r>
          </a:p>
          <a:p>
            <a:r>
              <a:rPr lang="en-US" dirty="0"/>
              <a:t>BUT: </a:t>
            </a:r>
          </a:p>
          <a:p>
            <a:pPr lvl="1"/>
            <a:r>
              <a:rPr lang="en-US" dirty="0"/>
              <a:t>Described in van </a:t>
            </a:r>
            <a:r>
              <a:rPr lang="en-US" dirty="0" err="1"/>
              <a:t>Wijngaarden</a:t>
            </a:r>
            <a:r>
              <a:rPr lang="en-US" dirty="0"/>
              <a:t> grammar, far more complex than BNF </a:t>
            </a:r>
          </a:p>
          <a:p>
            <a:pPr lvl="1"/>
            <a:r>
              <a:rPr lang="en-US" dirty="0"/>
              <a:t>Designers invented new terms: keywords were ‘indicants,’ substring extraction was ‘trimming,’ subprogram execution was “coercion of </a:t>
            </a:r>
            <a:r>
              <a:rPr lang="en-US" dirty="0" err="1"/>
              <a:t>deproceduring</a:t>
            </a:r>
            <a:r>
              <a:rPr lang="en-US" dirty="0"/>
              <a:t>,” which could be ‘meek,’ ‘firm,’ or something else </a:t>
            </a:r>
          </a:p>
          <a:p>
            <a:pPr lvl="1"/>
            <a:r>
              <a:rPr lang="en-US" dirty="0"/>
              <a:t>PL/I had the backing of IBM; ALGOL 68 had no one </a:t>
            </a:r>
          </a:p>
        </p:txBody>
      </p:sp>
    </p:spTree>
    <p:extLst>
      <p:ext uri="{BB962C8B-B14F-4D97-AF65-F5344CB8AC3E}">
        <p14:creationId xmlns:p14="http://schemas.microsoft.com/office/powerpoint/2010/main" val="4087485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721A-8DA9-86B8-7019-FBB4CD61DEDE}"/>
              </a:ext>
            </a:extLst>
          </p:cNvPr>
          <p:cNvSpPr>
            <a:spLocks noGrp="1"/>
          </p:cNvSpPr>
          <p:nvPr>
            <p:ph type="title"/>
          </p:nvPr>
        </p:nvSpPr>
        <p:spPr/>
        <p:txBody>
          <a:bodyPr/>
          <a:lstStyle/>
          <a:p>
            <a:r>
              <a:rPr lang="en-US" dirty="0"/>
              <a:t>Other ALGOL variants </a:t>
            </a:r>
          </a:p>
        </p:txBody>
      </p:sp>
      <p:sp>
        <p:nvSpPr>
          <p:cNvPr id="3" name="Content Placeholder 2">
            <a:extLst>
              <a:ext uri="{FF2B5EF4-FFF2-40B4-BE49-F238E27FC236}">
                <a16:creationId xmlns:a16="http://schemas.microsoft.com/office/drawing/2014/main" id="{533A2BA0-0106-AA30-2D2A-BDC715EE1552}"/>
              </a:ext>
            </a:extLst>
          </p:cNvPr>
          <p:cNvSpPr>
            <a:spLocks noGrp="1"/>
          </p:cNvSpPr>
          <p:nvPr>
            <p:ph idx="1"/>
          </p:nvPr>
        </p:nvSpPr>
        <p:spPr/>
        <p:txBody>
          <a:bodyPr>
            <a:normAutofit lnSpcReduction="10000"/>
          </a:bodyPr>
          <a:lstStyle/>
          <a:p>
            <a:r>
              <a:rPr lang="en-US" dirty="0"/>
              <a:t>ALGOL-W invented at Stanford, used mostly for teaching </a:t>
            </a:r>
          </a:p>
          <a:p>
            <a:pPr lvl="1"/>
            <a:r>
              <a:rPr lang="en-US" dirty="0"/>
              <a:t>Pass by value/result </a:t>
            </a:r>
          </a:p>
          <a:p>
            <a:pPr lvl="1"/>
            <a:r>
              <a:rPr lang="en-US" dirty="0"/>
              <a:t>Introduction of case statement for multiway selection </a:t>
            </a:r>
          </a:p>
          <a:p>
            <a:r>
              <a:rPr lang="en-US" dirty="0"/>
              <a:t>ALGOL-W formed the basis of 1971’s Pascal, designed as a teaching language </a:t>
            </a:r>
          </a:p>
          <a:p>
            <a:pPr lvl="1"/>
            <a:r>
              <a:rPr lang="en-US" dirty="0"/>
              <a:t>User defined data types; case statement; records </a:t>
            </a:r>
          </a:p>
          <a:p>
            <a:pPr lvl="1"/>
            <a:r>
              <a:rPr lang="en-US" dirty="0"/>
              <a:t>Because it was designed for teaching, it was limited: </a:t>
            </a:r>
          </a:p>
          <a:p>
            <a:pPr lvl="2"/>
            <a:r>
              <a:rPr lang="en-US" dirty="0"/>
              <a:t>Can’t write a subprogram that takes a variable-length array as a parameter </a:t>
            </a:r>
          </a:p>
          <a:p>
            <a:pPr lvl="2"/>
            <a:r>
              <a:rPr lang="en-US" dirty="0"/>
              <a:t>No separate compilation </a:t>
            </a:r>
          </a:p>
          <a:p>
            <a:pPr lvl="2"/>
            <a:r>
              <a:rPr lang="en-US" dirty="0"/>
              <a:t>Random-access file i/o mostly undefined </a:t>
            </a:r>
          </a:p>
          <a:p>
            <a:pPr lvl="1"/>
            <a:r>
              <a:rPr lang="en-US" dirty="0"/>
              <a:t>Vendors did their own version of these; Borland’s Turbo Pascal was most popular </a:t>
            </a:r>
          </a:p>
        </p:txBody>
      </p:sp>
    </p:spTree>
    <p:extLst>
      <p:ext uri="{BB962C8B-B14F-4D97-AF65-F5344CB8AC3E}">
        <p14:creationId xmlns:p14="http://schemas.microsoft.com/office/powerpoint/2010/main" val="3085446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25CB-5FFA-A777-3E70-65C5266330AA}"/>
              </a:ext>
            </a:extLst>
          </p:cNvPr>
          <p:cNvSpPr>
            <a:spLocks noGrp="1"/>
          </p:cNvSpPr>
          <p:nvPr>
            <p:ph type="title"/>
          </p:nvPr>
        </p:nvSpPr>
        <p:spPr/>
        <p:txBody>
          <a:bodyPr/>
          <a:lstStyle/>
          <a:p>
            <a:r>
              <a:rPr lang="en-US" dirty="0"/>
              <a:t>FORTH</a:t>
            </a:r>
          </a:p>
        </p:txBody>
      </p:sp>
      <p:sp>
        <p:nvSpPr>
          <p:cNvPr id="3" name="Content Placeholder 2">
            <a:extLst>
              <a:ext uri="{FF2B5EF4-FFF2-40B4-BE49-F238E27FC236}">
                <a16:creationId xmlns:a16="http://schemas.microsoft.com/office/drawing/2014/main" id="{2FB108A8-0972-0FC7-4E46-1F8DE5A5030B}"/>
              </a:ext>
            </a:extLst>
          </p:cNvPr>
          <p:cNvSpPr>
            <a:spLocks noGrp="1"/>
          </p:cNvSpPr>
          <p:nvPr>
            <p:ph idx="1"/>
          </p:nvPr>
        </p:nvSpPr>
        <p:spPr/>
        <p:txBody>
          <a:bodyPr>
            <a:normAutofit fontScale="70000" lnSpcReduction="20000"/>
          </a:bodyPr>
          <a:lstStyle/>
          <a:p>
            <a:r>
              <a:rPr lang="en-US" dirty="0"/>
              <a:t>Developed by Charles Moore, first released 1970</a:t>
            </a:r>
          </a:p>
          <a:p>
            <a:r>
              <a:rPr lang="en-US" dirty="0"/>
              <a:t>Stack-based, uses postfix notation </a:t>
            </a:r>
          </a:p>
          <a:p>
            <a:r>
              <a:rPr lang="en-US" dirty="0"/>
              <a:t>Core language is very small; a few ‘words’ implemented in machine code </a:t>
            </a:r>
          </a:p>
          <a:p>
            <a:r>
              <a:rPr lang="en-US" dirty="0"/>
              <a:t>Words can be combined into other words, extending the language toward the desired application – a meta-application language used to create problem-oriented languages</a:t>
            </a:r>
          </a:p>
          <a:p>
            <a:r>
              <a:rPr lang="en-US" dirty="0"/>
              <a:t>No syntax as such. The interpreter parses input looking for a whitespace-delimited label. Once identified, it looks in a table for that label &amp; executes the corresponding code</a:t>
            </a:r>
          </a:p>
          <a:p>
            <a:r>
              <a:rPr lang="en-US" dirty="0"/>
              <a:t>Fit into very small systems such as 8-bit systems, embedded hardware </a:t>
            </a:r>
          </a:p>
          <a:p>
            <a:r>
              <a:rPr lang="en-US" dirty="0"/>
              <a:t>Originally produced threaded code, current versions produce optimized machine code </a:t>
            </a:r>
          </a:p>
          <a:p>
            <a:r>
              <a:rPr lang="en-US" dirty="0"/>
              <a:t>First native language environment for Intel 8086 chip &amp; Macintosh 128K</a:t>
            </a:r>
          </a:p>
          <a:p>
            <a:r>
              <a:rPr lang="en-US" dirty="0"/>
              <a:t>Electronic Arts published several games in Forth  </a:t>
            </a:r>
          </a:p>
          <a:p>
            <a:r>
              <a:rPr lang="en-US" dirty="0"/>
              <a:t>Still used in astronomical applications, embedded systems</a:t>
            </a:r>
          </a:p>
        </p:txBody>
      </p:sp>
    </p:spTree>
    <p:extLst>
      <p:ext uri="{BB962C8B-B14F-4D97-AF65-F5344CB8AC3E}">
        <p14:creationId xmlns:p14="http://schemas.microsoft.com/office/powerpoint/2010/main" val="89543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0A13-3340-F987-93B8-88CE4F6AA48F}"/>
              </a:ext>
            </a:extLst>
          </p:cNvPr>
          <p:cNvSpPr>
            <a:spLocks noGrp="1"/>
          </p:cNvSpPr>
          <p:nvPr>
            <p:ph type="title"/>
          </p:nvPr>
        </p:nvSpPr>
        <p:spPr/>
        <p:txBody>
          <a:bodyPr/>
          <a:lstStyle/>
          <a:p>
            <a:r>
              <a:rPr lang="en-US" dirty="0"/>
              <a:t>Systems Programming: C </a:t>
            </a:r>
          </a:p>
        </p:txBody>
      </p:sp>
      <p:sp>
        <p:nvSpPr>
          <p:cNvPr id="3" name="Content Placeholder 2">
            <a:extLst>
              <a:ext uri="{FF2B5EF4-FFF2-40B4-BE49-F238E27FC236}">
                <a16:creationId xmlns:a16="http://schemas.microsoft.com/office/drawing/2014/main" id="{BCDD29B1-DD59-D9B2-541E-AD32B1005020}"/>
              </a:ext>
            </a:extLst>
          </p:cNvPr>
          <p:cNvSpPr>
            <a:spLocks noGrp="1"/>
          </p:cNvSpPr>
          <p:nvPr>
            <p:ph idx="1"/>
          </p:nvPr>
        </p:nvSpPr>
        <p:spPr/>
        <p:txBody>
          <a:bodyPr>
            <a:normAutofit fontScale="77500" lnSpcReduction="20000"/>
          </a:bodyPr>
          <a:lstStyle/>
          <a:p>
            <a:r>
              <a:rPr lang="en-US" dirty="0"/>
              <a:t>UNIX operating system developed at Bell Labs in 1960s </a:t>
            </a:r>
          </a:p>
          <a:p>
            <a:r>
              <a:rPr lang="en-US" dirty="0"/>
              <a:t>Originally written in a mix of assembly, BCPL, and a successor language called B </a:t>
            </a:r>
          </a:p>
          <a:p>
            <a:pPr lvl="1"/>
            <a:r>
              <a:rPr lang="en-US" dirty="0"/>
              <a:t>Both BCPL and B are untyped; data are machine words, leading to various complications &amp; insecurities </a:t>
            </a:r>
          </a:p>
          <a:p>
            <a:r>
              <a:rPr lang="en-US" dirty="0"/>
              <a:t>So a new typed language was developed. Originally called NB (new B), later changed to C. </a:t>
            </a:r>
          </a:p>
          <a:p>
            <a:r>
              <a:rPr lang="en-US" dirty="0"/>
              <a:t>For the first 15 years or so, the only ‘standard’ was Kernighan &amp; Ritchie’s book. ANSI produced official description in 1989, including some features already included by other implementers. </a:t>
            </a:r>
          </a:p>
          <a:p>
            <a:r>
              <a:rPr lang="en-US" dirty="0"/>
              <a:t>Early versions didn’t type-check parameters; better flexibility, less security </a:t>
            </a:r>
          </a:p>
          <a:p>
            <a:r>
              <a:rPr lang="en-US" dirty="0"/>
              <a:t>Basic compiler was quite good, producing fast compact object code; compiler was included with OS</a:t>
            </a:r>
          </a:p>
          <a:p>
            <a:pPr lvl="1"/>
            <a:r>
              <a:rPr lang="en-US" dirty="0"/>
              <a:t>This was partly because C was designed around the PDP-11, a standard mainframe of the day. Many C commands map directly to PDP-11 machine code or short blocks of assembly </a:t>
            </a:r>
          </a:p>
        </p:txBody>
      </p:sp>
    </p:spTree>
    <p:extLst>
      <p:ext uri="{BB962C8B-B14F-4D97-AF65-F5344CB8AC3E}">
        <p14:creationId xmlns:p14="http://schemas.microsoft.com/office/powerpoint/2010/main" val="2356379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7615-C0D7-5178-1888-A0960985950C}"/>
              </a:ext>
            </a:extLst>
          </p:cNvPr>
          <p:cNvSpPr>
            <a:spLocks noGrp="1"/>
          </p:cNvSpPr>
          <p:nvPr>
            <p:ph type="title"/>
          </p:nvPr>
        </p:nvSpPr>
        <p:spPr/>
        <p:txBody>
          <a:bodyPr/>
          <a:lstStyle/>
          <a:p>
            <a:r>
              <a:rPr lang="en-US" dirty="0"/>
              <a:t>Programming in Logic: Prolog </a:t>
            </a:r>
          </a:p>
        </p:txBody>
      </p:sp>
      <p:sp>
        <p:nvSpPr>
          <p:cNvPr id="3" name="Content Placeholder 2">
            <a:extLst>
              <a:ext uri="{FF2B5EF4-FFF2-40B4-BE49-F238E27FC236}">
                <a16:creationId xmlns:a16="http://schemas.microsoft.com/office/drawing/2014/main" id="{D374AB50-8EFD-D3C6-3900-95F0E49CE585}"/>
              </a:ext>
            </a:extLst>
          </p:cNvPr>
          <p:cNvSpPr>
            <a:spLocks noGrp="1"/>
          </p:cNvSpPr>
          <p:nvPr>
            <p:ph idx="1"/>
          </p:nvPr>
        </p:nvSpPr>
        <p:spPr/>
        <p:txBody>
          <a:bodyPr>
            <a:normAutofit fontScale="85000" lnSpcReduction="20000"/>
          </a:bodyPr>
          <a:lstStyle/>
          <a:p>
            <a:r>
              <a:rPr lang="en-US" dirty="0"/>
              <a:t>Logic programming uses formal reasoning, usually based on resolution proof techniques or predicate calculus. </a:t>
            </a:r>
          </a:p>
          <a:p>
            <a:r>
              <a:rPr lang="en-US" dirty="0"/>
              <a:t>They are nonprocedural; they do not specify how a solution is to be found </a:t>
            </a:r>
          </a:p>
          <a:p>
            <a:r>
              <a:rPr lang="en-US" dirty="0"/>
              <a:t>Prolog has: </a:t>
            </a:r>
          </a:p>
          <a:p>
            <a:pPr lvl="1"/>
            <a:r>
              <a:rPr lang="en-US" dirty="0"/>
              <a:t>Facts</a:t>
            </a:r>
          </a:p>
          <a:p>
            <a:pPr lvl="2"/>
            <a:r>
              <a:rPr lang="en-US" dirty="0"/>
              <a:t>Mother(</a:t>
            </a:r>
            <a:r>
              <a:rPr lang="en-US" dirty="0" err="1"/>
              <a:t>joanne</a:t>
            </a:r>
            <a:r>
              <a:rPr lang="en-US" dirty="0"/>
              <a:t>, jake) </a:t>
            </a:r>
          </a:p>
          <a:p>
            <a:pPr lvl="1"/>
            <a:r>
              <a:rPr lang="en-US" dirty="0"/>
              <a:t>Rules </a:t>
            </a:r>
          </a:p>
          <a:p>
            <a:pPr lvl="2"/>
            <a:r>
              <a:rPr lang="en-US" dirty="0"/>
              <a:t>Grandparent(X Y) -: Parent(X,Y), Parent(Y,Z) </a:t>
            </a:r>
          </a:p>
          <a:p>
            <a:pPr lvl="1"/>
            <a:r>
              <a:rPr lang="en-US" dirty="0"/>
              <a:t>Goals</a:t>
            </a:r>
          </a:p>
          <a:p>
            <a:pPr lvl="2"/>
            <a:r>
              <a:rPr lang="en-US" dirty="0"/>
              <a:t>Grandparent(bob, jake)? </a:t>
            </a:r>
          </a:p>
          <a:p>
            <a:pPr lvl="1"/>
            <a:r>
              <a:rPr lang="en-US" dirty="0"/>
              <a:t>If the goal can be derived from the knowledge base, Prolog responds true, otherwise displays false </a:t>
            </a:r>
          </a:p>
          <a:p>
            <a:r>
              <a:rPr lang="en-US" dirty="0"/>
              <a:t>Logic programs are very useful for some specific types of problems, less so for general-purpose computing. Also, most logic languages are relatively inefficient.</a:t>
            </a:r>
          </a:p>
        </p:txBody>
      </p:sp>
    </p:spTree>
    <p:extLst>
      <p:ext uri="{BB962C8B-B14F-4D97-AF65-F5344CB8AC3E}">
        <p14:creationId xmlns:p14="http://schemas.microsoft.com/office/powerpoint/2010/main" val="2589895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E98E-1B0F-FE36-0133-1BB00A6A2C0E}"/>
              </a:ext>
            </a:extLst>
          </p:cNvPr>
          <p:cNvSpPr>
            <a:spLocks noGrp="1"/>
          </p:cNvSpPr>
          <p:nvPr>
            <p:ph type="title"/>
          </p:nvPr>
        </p:nvSpPr>
        <p:spPr/>
        <p:txBody>
          <a:bodyPr/>
          <a:lstStyle/>
          <a:p>
            <a:r>
              <a:rPr lang="en-US" dirty="0"/>
              <a:t>Programming for Reliability: Ada </a:t>
            </a:r>
          </a:p>
        </p:txBody>
      </p:sp>
      <p:sp>
        <p:nvSpPr>
          <p:cNvPr id="3" name="Content Placeholder 2">
            <a:extLst>
              <a:ext uri="{FF2B5EF4-FFF2-40B4-BE49-F238E27FC236}">
                <a16:creationId xmlns:a16="http://schemas.microsoft.com/office/drawing/2014/main" id="{0937C5CF-026E-BCB1-C16B-0C784ADD7742}"/>
              </a:ext>
            </a:extLst>
          </p:cNvPr>
          <p:cNvSpPr>
            <a:spLocks noGrp="1"/>
          </p:cNvSpPr>
          <p:nvPr>
            <p:ph idx="1"/>
          </p:nvPr>
        </p:nvSpPr>
        <p:spPr/>
        <p:txBody>
          <a:bodyPr>
            <a:normAutofit lnSpcReduction="10000"/>
          </a:bodyPr>
          <a:lstStyle/>
          <a:p>
            <a:r>
              <a:rPr lang="en-US" dirty="0"/>
              <a:t>Most extensive (and expensive) design effort ever </a:t>
            </a:r>
          </a:p>
          <a:p>
            <a:r>
              <a:rPr lang="en-US" dirty="0"/>
              <a:t>By 1974, over half of DoD’s computer applications were embedded systems</a:t>
            </a:r>
          </a:p>
          <a:p>
            <a:r>
              <a:rPr lang="en-US" dirty="0"/>
              <a:t>These included more than 450 programming languages, none of them standardized; every contractor could define a new and different language for every contract </a:t>
            </a:r>
          </a:p>
          <a:p>
            <a:pPr lvl="1"/>
            <a:r>
              <a:rPr lang="en-US" dirty="0"/>
              <a:t>So application software was rarely re-used, and development tools were seldom created </a:t>
            </a:r>
          </a:p>
          <a:p>
            <a:r>
              <a:rPr lang="en-US" dirty="0"/>
              <a:t>DoD’s standardization on COBOL had been successful </a:t>
            </a:r>
          </a:p>
          <a:p>
            <a:r>
              <a:rPr lang="en-US" dirty="0"/>
              <a:t>The Army, Navy, &amp; Air Force independently proposed developing a single high-level language for embedded systems </a:t>
            </a:r>
          </a:p>
        </p:txBody>
      </p:sp>
    </p:spTree>
    <p:extLst>
      <p:ext uri="{BB962C8B-B14F-4D97-AF65-F5344CB8AC3E}">
        <p14:creationId xmlns:p14="http://schemas.microsoft.com/office/powerpoint/2010/main" val="1551853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0DE8-9087-FC71-A59D-E76E0468FC8A}"/>
              </a:ext>
            </a:extLst>
          </p:cNvPr>
          <p:cNvSpPr>
            <a:spLocks noGrp="1"/>
          </p:cNvSpPr>
          <p:nvPr>
            <p:ph type="title"/>
          </p:nvPr>
        </p:nvSpPr>
        <p:spPr/>
        <p:txBody>
          <a:bodyPr/>
          <a:lstStyle/>
          <a:p>
            <a:r>
              <a:rPr lang="en-US" dirty="0"/>
              <a:t>Design Process</a:t>
            </a:r>
          </a:p>
        </p:txBody>
      </p:sp>
      <p:sp>
        <p:nvSpPr>
          <p:cNvPr id="3" name="Content Placeholder 2">
            <a:extLst>
              <a:ext uri="{FF2B5EF4-FFF2-40B4-BE49-F238E27FC236}">
                <a16:creationId xmlns:a16="http://schemas.microsoft.com/office/drawing/2014/main" id="{99723E95-1F47-FB44-F240-0A654AF38CC8}"/>
              </a:ext>
            </a:extLst>
          </p:cNvPr>
          <p:cNvSpPr>
            <a:spLocks noGrp="1"/>
          </p:cNvSpPr>
          <p:nvPr>
            <p:ph idx="1"/>
          </p:nvPr>
        </p:nvSpPr>
        <p:spPr>
          <a:xfrm>
            <a:off x="838200" y="1825625"/>
            <a:ext cx="10515600" cy="4667250"/>
          </a:xfrm>
        </p:spPr>
        <p:txBody>
          <a:bodyPr>
            <a:normAutofit fontScale="85000" lnSpcReduction="20000"/>
          </a:bodyPr>
          <a:lstStyle/>
          <a:p>
            <a:r>
              <a:rPr lang="en-US" dirty="0"/>
              <a:t>Jan 1975: High-Order Language Working Group formed</a:t>
            </a:r>
          </a:p>
          <a:p>
            <a:pPr lvl="1"/>
            <a:r>
              <a:rPr lang="en-US" dirty="0"/>
              <a:t>Representatives from all military services, liaison with UK, France, West Germany </a:t>
            </a:r>
          </a:p>
          <a:p>
            <a:pPr lvl="1"/>
            <a:r>
              <a:rPr lang="en-US" dirty="0"/>
              <a:t>Identify requirements for new DoD high-level language </a:t>
            </a:r>
          </a:p>
          <a:p>
            <a:pPr lvl="1"/>
            <a:r>
              <a:rPr lang="en-US" dirty="0"/>
              <a:t>Evaluate existing languages to see if a viable candidate exists </a:t>
            </a:r>
          </a:p>
          <a:p>
            <a:pPr lvl="1"/>
            <a:r>
              <a:rPr lang="en-US" dirty="0"/>
              <a:t>Recommend adoption or implementation of a minimal set of programming languages meeting all requirements </a:t>
            </a:r>
          </a:p>
          <a:p>
            <a:r>
              <a:rPr lang="en-US" dirty="0"/>
              <a:t>Multiple rounds of design, roughly annually, each slightly ‘firmer’ than the one before (fewer large changes, more fine-tuning)</a:t>
            </a:r>
          </a:p>
          <a:p>
            <a:pPr lvl="1"/>
            <a:r>
              <a:rPr lang="en-US" dirty="0"/>
              <a:t>Progressed from April ’75 ‘Strawman’ through </a:t>
            </a:r>
            <a:r>
              <a:rPr lang="en-US" dirty="0" err="1"/>
              <a:t>Woodenman</a:t>
            </a:r>
            <a:r>
              <a:rPr lang="en-US" dirty="0"/>
              <a:t>, Tinman, Ironman, Steelman</a:t>
            </a:r>
          </a:p>
          <a:p>
            <a:pPr lvl="1"/>
            <a:r>
              <a:rPr lang="en-US" dirty="0"/>
              <a:t>4 finalists chosen, all based on Pascal </a:t>
            </a:r>
          </a:p>
          <a:p>
            <a:pPr lvl="1"/>
            <a:r>
              <a:rPr lang="en-US" dirty="0"/>
              <a:t>1979 name of Ada proposed &amp; adopted. Design &amp; rationale published in ACM SIGPLAN Notices </a:t>
            </a:r>
          </a:p>
          <a:p>
            <a:pPr lvl="1"/>
            <a:r>
              <a:rPr lang="en-US" dirty="0"/>
              <a:t>Public test/evaluation conference Oct 1979, 100+ organizations sent representatives </a:t>
            </a:r>
          </a:p>
          <a:p>
            <a:pPr lvl="1"/>
            <a:r>
              <a:rPr lang="en-US" dirty="0"/>
              <a:t>Stoneman released Feb 1980. MIL-STD 1815 (chosen to commemorate year of Ada Lovelace’s birth) adopted July 1980. Revised version published 1982, ANSI standard released 1983, design then frozen for 5 years </a:t>
            </a:r>
          </a:p>
        </p:txBody>
      </p:sp>
    </p:spTree>
    <p:extLst>
      <p:ext uri="{BB962C8B-B14F-4D97-AF65-F5344CB8AC3E}">
        <p14:creationId xmlns:p14="http://schemas.microsoft.com/office/powerpoint/2010/main" val="1586000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FFB8-80F6-B11A-A0DF-1D86AA1E24A1}"/>
              </a:ext>
            </a:extLst>
          </p:cNvPr>
          <p:cNvSpPr>
            <a:spLocks noGrp="1"/>
          </p:cNvSpPr>
          <p:nvPr>
            <p:ph type="title"/>
          </p:nvPr>
        </p:nvSpPr>
        <p:spPr/>
        <p:txBody>
          <a:bodyPr/>
          <a:lstStyle/>
          <a:p>
            <a:r>
              <a:rPr lang="en-US" dirty="0"/>
              <a:t>Features </a:t>
            </a:r>
          </a:p>
        </p:txBody>
      </p:sp>
      <p:sp>
        <p:nvSpPr>
          <p:cNvPr id="3" name="Content Placeholder 2">
            <a:extLst>
              <a:ext uri="{FF2B5EF4-FFF2-40B4-BE49-F238E27FC236}">
                <a16:creationId xmlns:a16="http://schemas.microsoft.com/office/drawing/2014/main" id="{A4AAC503-B562-EC79-F4B1-DA04D4FBDF89}"/>
              </a:ext>
            </a:extLst>
          </p:cNvPr>
          <p:cNvSpPr>
            <a:spLocks noGrp="1"/>
          </p:cNvSpPr>
          <p:nvPr>
            <p:ph idx="1"/>
          </p:nvPr>
        </p:nvSpPr>
        <p:spPr/>
        <p:txBody>
          <a:bodyPr/>
          <a:lstStyle/>
          <a:p>
            <a:r>
              <a:rPr lang="en-US" dirty="0"/>
              <a:t>Packages allow encapsulating data objects, specifications for data types, and procedures </a:t>
            </a:r>
          </a:p>
          <a:p>
            <a:r>
              <a:rPr lang="en-US" dirty="0"/>
              <a:t>Elaborate exception handling </a:t>
            </a:r>
          </a:p>
          <a:p>
            <a:r>
              <a:rPr lang="en-US" dirty="0"/>
              <a:t>Introduction of generic (template) code, e.g. a sorting method that can sort any data with a &lt; operator. </a:t>
            </a:r>
          </a:p>
          <a:p>
            <a:pPr lvl="1"/>
            <a:r>
              <a:rPr lang="en-US" dirty="0"/>
              <a:t>Still has to be instantiated for a specific type, but obviously encourages code re-use </a:t>
            </a:r>
          </a:p>
          <a:p>
            <a:r>
              <a:rPr lang="en-US" dirty="0"/>
              <a:t>Concurrent execution of subprograms </a:t>
            </a:r>
          </a:p>
        </p:txBody>
      </p:sp>
    </p:spTree>
    <p:extLst>
      <p:ext uri="{BB962C8B-B14F-4D97-AF65-F5344CB8AC3E}">
        <p14:creationId xmlns:p14="http://schemas.microsoft.com/office/powerpoint/2010/main" val="137575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BFD8-546A-6A12-1F39-4EE4E3A97FF8}"/>
              </a:ext>
            </a:extLst>
          </p:cNvPr>
          <p:cNvSpPr>
            <a:spLocks noGrp="1"/>
          </p:cNvSpPr>
          <p:nvPr>
            <p:ph type="title"/>
          </p:nvPr>
        </p:nvSpPr>
        <p:spPr/>
        <p:txBody>
          <a:bodyPr/>
          <a:lstStyle/>
          <a:p>
            <a:r>
              <a:rPr lang="en-US" dirty="0"/>
              <a:t>Programming the ENIAC</a:t>
            </a:r>
          </a:p>
        </p:txBody>
      </p:sp>
      <p:pic>
        <p:nvPicPr>
          <p:cNvPr id="5" name="Content Placeholder 4" descr="Women working on a computer&#10;&#10;Description automatically generated">
            <a:extLst>
              <a:ext uri="{FF2B5EF4-FFF2-40B4-BE49-F238E27FC236}">
                <a16:creationId xmlns:a16="http://schemas.microsoft.com/office/drawing/2014/main" id="{EE7F89B1-EA0B-C403-E21B-E0489F432F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28215"/>
            <a:ext cx="5181600" cy="3546158"/>
          </a:xfrm>
        </p:spPr>
      </p:pic>
      <p:sp>
        <p:nvSpPr>
          <p:cNvPr id="6" name="Content Placeholder 5">
            <a:extLst>
              <a:ext uri="{FF2B5EF4-FFF2-40B4-BE49-F238E27FC236}">
                <a16:creationId xmlns:a16="http://schemas.microsoft.com/office/drawing/2014/main" id="{5139E63A-8228-F635-0757-587B6F7709CA}"/>
              </a:ext>
            </a:extLst>
          </p:cNvPr>
          <p:cNvSpPr>
            <a:spLocks noGrp="1"/>
          </p:cNvSpPr>
          <p:nvPr>
            <p:ph sz="half" idx="2"/>
          </p:nvPr>
        </p:nvSpPr>
        <p:spPr/>
        <p:txBody>
          <a:bodyPr/>
          <a:lstStyle/>
          <a:p>
            <a:r>
              <a:rPr lang="en-US" dirty="0"/>
              <a:t>The first six ENIAC programmers were women </a:t>
            </a:r>
          </a:p>
          <a:p>
            <a:r>
              <a:rPr lang="en-US" dirty="0"/>
              <a:t>Every program step specified by making physical connections – the output of this circuit becomes the input over here; the output of that becomes the input over here; etc. </a:t>
            </a:r>
          </a:p>
        </p:txBody>
      </p:sp>
    </p:spTree>
    <p:extLst>
      <p:ext uri="{BB962C8B-B14F-4D97-AF65-F5344CB8AC3E}">
        <p14:creationId xmlns:p14="http://schemas.microsoft.com/office/powerpoint/2010/main" val="3974939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A828-0122-81EF-36DD-7265D396E13E}"/>
              </a:ext>
            </a:extLst>
          </p:cNvPr>
          <p:cNvSpPr>
            <a:spLocks noGrp="1"/>
          </p:cNvSpPr>
          <p:nvPr>
            <p:ph type="title"/>
          </p:nvPr>
        </p:nvSpPr>
        <p:spPr/>
        <p:txBody>
          <a:bodyPr/>
          <a:lstStyle/>
          <a:p>
            <a:r>
              <a:rPr lang="en-US" dirty="0"/>
              <a:t>Evaluation </a:t>
            </a:r>
          </a:p>
        </p:txBody>
      </p:sp>
      <p:sp>
        <p:nvSpPr>
          <p:cNvPr id="3" name="Content Placeholder 2">
            <a:extLst>
              <a:ext uri="{FF2B5EF4-FFF2-40B4-BE49-F238E27FC236}">
                <a16:creationId xmlns:a16="http://schemas.microsoft.com/office/drawing/2014/main" id="{94F14199-FC4F-D80F-270A-F5B13044D59C}"/>
              </a:ext>
            </a:extLst>
          </p:cNvPr>
          <p:cNvSpPr>
            <a:spLocks noGrp="1"/>
          </p:cNvSpPr>
          <p:nvPr>
            <p:ph idx="1"/>
          </p:nvPr>
        </p:nvSpPr>
        <p:spPr/>
        <p:txBody>
          <a:bodyPr>
            <a:normAutofit fontScale="92500" lnSpcReduction="20000"/>
          </a:bodyPr>
          <a:lstStyle/>
          <a:p>
            <a:r>
              <a:rPr lang="en-US" dirty="0"/>
              <a:t>Open design process led to wide participation </a:t>
            </a:r>
          </a:p>
          <a:p>
            <a:r>
              <a:rPr lang="en-US" dirty="0"/>
              <a:t>Embodies most ideas about programming languages from that era </a:t>
            </a:r>
          </a:p>
          <a:p>
            <a:r>
              <a:rPr lang="en-US" dirty="0"/>
              <a:t>Some saw it as too large or complex. Hoare argued it shouldn’t be used in situations where reliability was important—but that’s what it was designed for. </a:t>
            </a:r>
          </a:p>
          <a:p>
            <a:r>
              <a:rPr lang="en-US" dirty="0"/>
              <a:t>Compiler development was difficult. First working compilers didn’t appear until 1985. </a:t>
            </a:r>
          </a:p>
          <a:p>
            <a:r>
              <a:rPr lang="en-US" dirty="0"/>
              <a:t>Ada 95 not as widely used, because C++ was becoming popular for OO programming </a:t>
            </a:r>
          </a:p>
          <a:p>
            <a:r>
              <a:rPr lang="en-US" dirty="0"/>
              <a:t>Ada 2005 added interfaces, better scheduling, synchronization control </a:t>
            </a:r>
          </a:p>
          <a:p>
            <a:r>
              <a:rPr lang="en-US" dirty="0"/>
              <a:t>Motto of the Ada Foundation: In Strong Typing We Trust </a:t>
            </a:r>
          </a:p>
        </p:txBody>
      </p:sp>
    </p:spTree>
    <p:extLst>
      <p:ext uri="{BB962C8B-B14F-4D97-AF65-F5344CB8AC3E}">
        <p14:creationId xmlns:p14="http://schemas.microsoft.com/office/powerpoint/2010/main" val="1662120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5696-ED35-A726-D61D-FBE4F5816D43}"/>
              </a:ext>
            </a:extLst>
          </p:cNvPr>
          <p:cNvSpPr>
            <a:spLocks noGrp="1"/>
          </p:cNvSpPr>
          <p:nvPr>
            <p:ph type="title"/>
          </p:nvPr>
        </p:nvSpPr>
        <p:spPr/>
        <p:txBody>
          <a:bodyPr/>
          <a:lstStyle/>
          <a:p>
            <a:r>
              <a:rPr lang="en-US" dirty="0"/>
              <a:t>Erlang </a:t>
            </a:r>
          </a:p>
        </p:txBody>
      </p:sp>
      <p:sp>
        <p:nvSpPr>
          <p:cNvPr id="3" name="Content Placeholder 2">
            <a:extLst>
              <a:ext uri="{FF2B5EF4-FFF2-40B4-BE49-F238E27FC236}">
                <a16:creationId xmlns:a16="http://schemas.microsoft.com/office/drawing/2014/main" id="{6D7FEBF1-7AB9-A857-0438-18F4C4D25435}"/>
              </a:ext>
            </a:extLst>
          </p:cNvPr>
          <p:cNvSpPr>
            <a:spLocks noGrp="1"/>
          </p:cNvSpPr>
          <p:nvPr>
            <p:ph idx="1"/>
          </p:nvPr>
        </p:nvSpPr>
        <p:spPr/>
        <p:txBody>
          <a:bodyPr>
            <a:normAutofit lnSpcReduction="10000"/>
          </a:bodyPr>
          <a:lstStyle/>
          <a:p>
            <a:r>
              <a:rPr lang="en-US" dirty="0"/>
              <a:t>Designed to build fault-tolerant, distributed, scalable systems </a:t>
            </a:r>
          </a:p>
          <a:p>
            <a:r>
              <a:rPr lang="en-US" dirty="0"/>
              <a:t>Developed for telecom applications, particularly phone infrastructure </a:t>
            </a:r>
          </a:p>
          <a:p>
            <a:pPr lvl="1"/>
            <a:r>
              <a:rPr lang="en-US" dirty="0"/>
              <a:t>Lightweight pre-emptive concurrency</a:t>
            </a:r>
          </a:p>
          <a:p>
            <a:pPr lvl="1"/>
            <a:r>
              <a:rPr lang="en-US" dirty="0"/>
              <a:t>Processes isolated from each other so if one crashes it doesn’t bring down everything </a:t>
            </a:r>
          </a:p>
          <a:p>
            <a:pPr lvl="1"/>
            <a:r>
              <a:rPr lang="en-US" dirty="0"/>
              <a:t>Supervision trees provide ways to specify how to recover from errors </a:t>
            </a:r>
          </a:p>
          <a:p>
            <a:pPr lvl="1"/>
            <a:r>
              <a:rPr lang="en-US" dirty="0"/>
              <a:t>Hot-swapping code—code can be replaced in the ‘live’ system without interruption </a:t>
            </a:r>
          </a:p>
          <a:p>
            <a:pPr lvl="1"/>
            <a:r>
              <a:rPr lang="en-US" dirty="0"/>
              <a:t>Functional programming features built in: pattern matching, higher-order functions, immutable data </a:t>
            </a:r>
          </a:p>
          <a:p>
            <a:pPr lvl="1"/>
            <a:r>
              <a:rPr lang="en-US" dirty="0"/>
              <a:t>Built-in support for distributed computing &amp; scalability </a:t>
            </a:r>
          </a:p>
        </p:txBody>
      </p:sp>
    </p:spTree>
    <p:extLst>
      <p:ext uri="{BB962C8B-B14F-4D97-AF65-F5344CB8AC3E}">
        <p14:creationId xmlns:p14="http://schemas.microsoft.com/office/powerpoint/2010/main" val="3213600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E0F0-1FC4-79E6-E0D3-1ACA85056FE7}"/>
              </a:ext>
            </a:extLst>
          </p:cNvPr>
          <p:cNvSpPr>
            <a:spLocks noGrp="1"/>
          </p:cNvSpPr>
          <p:nvPr>
            <p:ph type="title"/>
          </p:nvPr>
        </p:nvSpPr>
        <p:spPr/>
        <p:txBody>
          <a:bodyPr/>
          <a:lstStyle/>
          <a:p>
            <a:r>
              <a:rPr lang="en-US" dirty="0"/>
              <a:t>Smalltalk</a:t>
            </a:r>
          </a:p>
        </p:txBody>
      </p:sp>
      <p:sp>
        <p:nvSpPr>
          <p:cNvPr id="3" name="Content Placeholder 2">
            <a:extLst>
              <a:ext uri="{FF2B5EF4-FFF2-40B4-BE49-F238E27FC236}">
                <a16:creationId xmlns:a16="http://schemas.microsoft.com/office/drawing/2014/main" id="{ED5C2965-C0A1-E064-BDC7-8D64613064C4}"/>
              </a:ext>
            </a:extLst>
          </p:cNvPr>
          <p:cNvSpPr>
            <a:spLocks noGrp="1"/>
          </p:cNvSpPr>
          <p:nvPr>
            <p:ph idx="1"/>
          </p:nvPr>
        </p:nvSpPr>
        <p:spPr/>
        <p:txBody>
          <a:bodyPr>
            <a:normAutofit fontScale="77500" lnSpcReduction="20000"/>
          </a:bodyPr>
          <a:lstStyle/>
          <a:p>
            <a:r>
              <a:rPr lang="en-US" dirty="0"/>
              <a:t>Alan Kay’s dissertation at the University of Utah had a remarkable insight for its time (1969): Powerful desktop computers would be available someday, far more powerful than the mainframes of that era. </a:t>
            </a:r>
          </a:p>
          <a:p>
            <a:pPr lvl="1"/>
            <a:r>
              <a:rPr lang="en-US" dirty="0"/>
              <a:t>These would be used by non-programmers, and thus would need a powerful human interface capability. </a:t>
            </a:r>
          </a:p>
          <a:p>
            <a:pPr lvl="1"/>
            <a:r>
              <a:rPr lang="en-US" dirty="0"/>
              <a:t>Therefore it would need to be very interactive and use sophisticated graphics in the UI. </a:t>
            </a:r>
          </a:p>
          <a:p>
            <a:r>
              <a:rPr lang="en-US" dirty="0"/>
              <a:t>His research led to Dynabook, the first system to use a desktop metaphor, containing pages, some partially covered (out of focus), pages selectable by touchscreen or keyboard </a:t>
            </a:r>
          </a:p>
          <a:p>
            <a:r>
              <a:rPr lang="en-US" dirty="0"/>
              <a:t>Kay went to Xerox PARC, which developed a language to support this (Smalltalk 72), later improved to Smalltalk 80. </a:t>
            </a:r>
          </a:p>
          <a:p>
            <a:r>
              <a:rPr lang="en-US" dirty="0"/>
              <a:t>First fully OO language—everything is an object, control flow via message passing </a:t>
            </a:r>
          </a:p>
          <a:p>
            <a:r>
              <a:rPr lang="en-US" dirty="0"/>
              <a:t>First language with a GUI as a fundamental part of the language </a:t>
            </a:r>
          </a:p>
          <a:p>
            <a:r>
              <a:rPr lang="en-US" dirty="0"/>
              <a:t>It was tied to a particular hardware, and so was never widely adopted itself, but had a massive influence on the OO languages that followed </a:t>
            </a:r>
          </a:p>
        </p:txBody>
      </p:sp>
    </p:spTree>
    <p:extLst>
      <p:ext uri="{BB962C8B-B14F-4D97-AF65-F5344CB8AC3E}">
        <p14:creationId xmlns:p14="http://schemas.microsoft.com/office/powerpoint/2010/main" val="2702297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776C-FD37-671E-0275-7A71603A09F7}"/>
              </a:ext>
            </a:extLst>
          </p:cNvPr>
          <p:cNvSpPr>
            <a:spLocks noGrp="1"/>
          </p:cNvSpPr>
          <p:nvPr>
            <p:ph type="title"/>
          </p:nvPr>
        </p:nvSpPr>
        <p:spPr/>
        <p:txBody>
          <a:bodyPr>
            <a:normAutofit/>
          </a:bodyPr>
          <a:lstStyle/>
          <a:p>
            <a:r>
              <a:rPr lang="en-US" sz="4000" dirty="0"/>
              <a:t>Effects of Smalltalk (and a well-timed magazine article) </a:t>
            </a:r>
          </a:p>
        </p:txBody>
      </p:sp>
      <p:sp>
        <p:nvSpPr>
          <p:cNvPr id="3" name="Content Placeholder 2">
            <a:extLst>
              <a:ext uri="{FF2B5EF4-FFF2-40B4-BE49-F238E27FC236}">
                <a16:creationId xmlns:a16="http://schemas.microsoft.com/office/drawing/2014/main" id="{B73C7118-CABF-89D2-C948-8914C44B3380}"/>
              </a:ext>
            </a:extLst>
          </p:cNvPr>
          <p:cNvSpPr>
            <a:spLocks noGrp="1"/>
          </p:cNvSpPr>
          <p:nvPr>
            <p:ph idx="1"/>
          </p:nvPr>
        </p:nvSpPr>
        <p:spPr>
          <a:xfrm>
            <a:off x="838200" y="1825625"/>
            <a:ext cx="10515600" cy="4667250"/>
          </a:xfrm>
        </p:spPr>
        <p:txBody>
          <a:bodyPr>
            <a:normAutofit fontScale="92500" lnSpcReduction="20000"/>
          </a:bodyPr>
          <a:lstStyle/>
          <a:p>
            <a:r>
              <a:rPr lang="en-US" dirty="0"/>
              <a:t>Byte Magazine ran a cover story on Smalltalk </a:t>
            </a:r>
          </a:p>
          <a:p>
            <a:r>
              <a:rPr lang="en-US" dirty="0"/>
              <a:t>Bjarne </a:t>
            </a:r>
            <a:r>
              <a:rPr lang="en-US" dirty="0" err="1"/>
              <a:t>Stroustrup</a:t>
            </a:r>
            <a:r>
              <a:rPr lang="en-US" dirty="0"/>
              <a:t> at Bell Labs had used Smalltalk on another project, and started working on extensions to C in 1980</a:t>
            </a:r>
          </a:p>
          <a:p>
            <a:pPr lvl="1"/>
            <a:r>
              <a:rPr lang="en-US" dirty="0"/>
              <a:t>Function parameter type checking (finally!) </a:t>
            </a:r>
          </a:p>
          <a:p>
            <a:pPr lvl="1"/>
            <a:r>
              <a:rPr lang="en-US" dirty="0"/>
              <a:t>Classes, public/private methods, constructor/destructor methods, friend classes </a:t>
            </a:r>
          </a:p>
          <a:p>
            <a:pPr lvl="1"/>
            <a:r>
              <a:rPr lang="en-US" dirty="0"/>
              <a:t>1981: Inline functions, default parameters, overloaded assignment operator </a:t>
            </a:r>
          </a:p>
          <a:p>
            <a:pPr lvl="1"/>
            <a:r>
              <a:rPr lang="en-US" dirty="0"/>
              <a:t>1983:  C with Classes published </a:t>
            </a:r>
          </a:p>
          <a:p>
            <a:r>
              <a:rPr lang="en-US" dirty="0"/>
              <a:t>Goal was that C with Classes could be used anyplace C could be used, so no features were removed from C, even ones known to be unsafe </a:t>
            </a:r>
          </a:p>
          <a:p>
            <a:r>
              <a:rPr lang="en-US" dirty="0"/>
              <a:t>Moderately successful, but community wasn’t growing, and </a:t>
            </a:r>
            <a:r>
              <a:rPr lang="en-US" dirty="0" err="1"/>
              <a:t>Stroustrup</a:t>
            </a:r>
            <a:r>
              <a:rPr lang="en-US" dirty="0"/>
              <a:t> was doing all the maintenance work </a:t>
            </a:r>
          </a:p>
          <a:p>
            <a:pPr lvl="1"/>
            <a:r>
              <a:rPr lang="en-US" dirty="0"/>
              <a:t>1984: Virtual methods, method &amp; operator overloading, reference types. Released as C++. </a:t>
            </a:r>
          </a:p>
        </p:txBody>
      </p:sp>
    </p:spTree>
    <p:extLst>
      <p:ext uri="{BB962C8B-B14F-4D97-AF65-F5344CB8AC3E}">
        <p14:creationId xmlns:p14="http://schemas.microsoft.com/office/powerpoint/2010/main" val="1078676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B8D2-6C2B-7394-ABFC-14B2A432CBB0}"/>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6D5C40B5-3C79-0961-7280-531A2FCD36D1}"/>
              </a:ext>
            </a:extLst>
          </p:cNvPr>
          <p:cNvSpPr>
            <a:spLocks noGrp="1"/>
          </p:cNvSpPr>
          <p:nvPr>
            <p:ph idx="1"/>
          </p:nvPr>
        </p:nvSpPr>
        <p:spPr/>
        <p:txBody>
          <a:bodyPr>
            <a:normAutofit fontScale="85000" lnSpcReduction="10000"/>
          </a:bodyPr>
          <a:lstStyle/>
          <a:p>
            <a:r>
              <a:rPr lang="en-US" dirty="0"/>
              <a:t>The additional features boosted popularity; C++ was first widely adopted OO language </a:t>
            </a:r>
          </a:p>
          <a:p>
            <a:pPr lvl="1"/>
            <a:r>
              <a:rPr lang="en-US" dirty="0"/>
              <a:t>Several good, cheap compilers available </a:t>
            </a:r>
          </a:p>
          <a:p>
            <a:pPr lvl="1"/>
            <a:r>
              <a:rPr lang="en-US" dirty="0"/>
              <a:t>Mostly backwards-compatible with C </a:t>
            </a:r>
          </a:p>
          <a:p>
            <a:pPr lvl="1"/>
            <a:r>
              <a:rPr lang="en-US" dirty="0"/>
              <a:t>Only OO language available for large projects when OO programming became popular </a:t>
            </a:r>
          </a:p>
          <a:p>
            <a:r>
              <a:rPr lang="en-US" dirty="0"/>
              <a:t>Drawbacks</a:t>
            </a:r>
          </a:p>
          <a:p>
            <a:pPr lvl="1"/>
            <a:r>
              <a:rPr lang="en-US" dirty="0"/>
              <a:t>Very large, complex language </a:t>
            </a:r>
          </a:p>
          <a:p>
            <a:pPr lvl="1"/>
            <a:r>
              <a:rPr lang="en-US" dirty="0"/>
              <a:t>Inherited most of the insecurities of C </a:t>
            </a:r>
          </a:p>
          <a:p>
            <a:r>
              <a:rPr lang="en-US" dirty="0"/>
              <a:t>1989: Multiple inheritance, abstract classes added </a:t>
            </a:r>
          </a:p>
          <a:p>
            <a:r>
              <a:rPr lang="en-US" dirty="0"/>
              <a:t>1990: templates, exception handling </a:t>
            </a:r>
          </a:p>
          <a:p>
            <a:r>
              <a:rPr lang="en-US" dirty="0"/>
              <a:t>Standardized 1998 </a:t>
            </a:r>
          </a:p>
          <a:p>
            <a:r>
              <a:rPr lang="en-US" dirty="0"/>
              <a:t>2002: Microsoft releases Managed C++ for .NET platform </a:t>
            </a:r>
          </a:p>
        </p:txBody>
      </p:sp>
    </p:spTree>
    <p:extLst>
      <p:ext uri="{BB962C8B-B14F-4D97-AF65-F5344CB8AC3E}">
        <p14:creationId xmlns:p14="http://schemas.microsoft.com/office/powerpoint/2010/main" val="15977182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545E-756C-BCBB-4DE8-C7CA853EFBFB}"/>
              </a:ext>
            </a:extLst>
          </p:cNvPr>
          <p:cNvSpPr>
            <a:spLocks noGrp="1"/>
          </p:cNvSpPr>
          <p:nvPr>
            <p:ph type="title"/>
          </p:nvPr>
        </p:nvSpPr>
        <p:spPr/>
        <p:txBody>
          <a:bodyPr/>
          <a:lstStyle/>
          <a:p>
            <a:r>
              <a:rPr lang="en-US" dirty="0"/>
              <a:t>Objective-C</a:t>
            </a:r>
          </a:p>
        </p:txBody>
      </p:sp>
      <p:sp>
        <p:nvSpPr>
          <p:cNvPr id="3" name="Content Placeholder 2">
            <a:extLst>
              <a:ext uri="{FF2B5EF4-FFF2-40B4-BE49-F238E27FC236}">
                <a16:creationId xmlns:a16="http://schemas.microsoft.com/office/drawing/2014/main" id="{5A77ECE2-42F8-75D4-6C76-838EC6325B85}"/>
              </a:ext>
            </a:extLst>
          </p:cNvPr>
          <p:cNvSpPr>
            <a:spLocks noGrp="1"/>
          </p:cNvSpPr>
          <p:nvPr>
            <p:ph idx="1"/>
          </p:nvPr>
        </p:nvSpPr>
        <p:spPr/>
        <p:txBody>
          <a:bodyPr>
            <a:normAutofit lnSpcReduction="10000"/>
          </a:bodyPr>
          <a:lstStyle/>
          <a:p>
            <a:r>
              <a:rPr lang="en-US" dirty="0"/>
              <a:t>Brian Cox, trying to manage large C projects that were ‘like soup,’ read the same article on Smalltalk. </a:t>
            </a:r>
          </a:p>
          <a:p>
            <a:r>
              <a:rPr lang="en-US" dirty="0"/>
              <a:t>Designed Objective-C, consisting of C plus classes &amp; message-passing of Smalltalk </a:t>
            </a:r>
          </a:p>
          <a:p>
            <a:r>
              <a:rPr lang="en-US" dirty="0"/>
              <a:t>Steve Jobs left Apple and founded NeXT, licensed Objective-C to write the system software </a:t>
            </a:r>
          </a:p>
          <a:p>
            <a:r>
              <a:rPr lang="en-US" dirty="0"/>
              <a:t>Apple bought NeXT, used Objective-C to write MAC OS software </a:t>
            </a:r>
          </a:p>
          <a:p>
            <a:r>
              <a:rPr lang="en-US" dirty="0"/>
              <a:t>Early iPhone development all in Objective C </a:t>
            </a:r>
          </a:p>
          <a:p>
            <a:r>
              <a:rPr lang="en-US" dirty="0"/>
              <a:t>Objective C is a strict superset of C, so retains all of its vulnerabilities </a:t>
            </a:r>
          </a:p>
        </p:txBody>
      </p:sp>
    </p:spTree>
    <p:extLst>
      <p:ext uri="{BB962C8B-B14F-4D97-AF65-F5344CB8AC3E}">
        <p14:creationId xmlns:p14="http://schemas.microsoft.com/office/powerpoint/2010/main" val="25607012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5FDB-0117-0F07-C05D-C5384EA0AFC1}"/>
              </a:ext>
            </a:extLst>
          </p:cNvPr>
          <p:cNvSpPr>
            <a:spLocks noGrp="1"/>
          </p:cNvSpPr>
          <p:nvPr>
            <p:ph type="title"/>
          </p:nvPr>
        </p:nvSpPr>
        <p:spPr/>
        <p:txBody>
          <a:bodyPr/>
          <a:lstStyle/>
          <a:p>
            <a:r>
              <a:rPr lang="en-US" dirty="0"/>
              <a:t>Other C-Based Languages </a:t>
            </a:r>
          </a:p>
        </p:txBody>
      </p:sp>
      <p:sp>
        <p:nvSpPr>
          <p:cNvPr id="3" name="Content Placeholder 2">
            <a:extLst>
              <a:ext uri="{FF2B5EF4-FFF2-40B4-BE49-F238E27FC236}">
                <a16:creationId xmlns:a16="http://schemas.microsoft.com/office/drawing/2014/main" id="{13B214DA-70FE-B1C8-8B97-D4BF1888966D}"/>
              </a:ext>
            </a:extLst>
          </p:cNvPr>
          <p:cNvSpPr>
            <a:spLocks noGrp="1"/>
          </p:cNvSpPr>
          <p:nvPr>
            <p:ph idx="1"/>
          </p:nvPr>
        </p:nvSpPr>
        <p:spPr/>
        <p:txBody>
          <a:bodyPr/>
          <a:lstStyle/>
          <a:p>
            <a:r>
              <a:rPr lang="en-US" dirty="0"/>
              <a:t>Delphi: Added objects to Pascal </a:t>
            </a:r>
          </a:p>
          <a:p>
            <a:pPr lvl="1"/>
            <a:r>
              <a:rPr lang="en-US" dirty="0"/>
              <a:t>Pascal is more elegant and safer than C; Delphi is more elegant and safer than C++</a:t>
            </a:r>
          </a:p>
          <a:p>
            <a:pPr lvl="1"/>
            <a:r>
              <a:rPr lang="en-US" dirty="0"/>
              <a:t>Pascal is less powerful than C; Delphi is less powerful than C++ </a:t>
            </a:r>
          </a:p>
          <a:p>
            <a:r>
              <a:rPr lang="en-US" dirty="0"/>
              <a:t>Go</a:t>
            </a:r>
          </a:p>
          <a:p>
            <a:pPr lvl="1"/>
            <a:r>
              <a:rPr lang="en-US" dirty="0"/>
              <a:t>Designed 2007-2009, mostly in response to slow compilation of C++ </a:t>
            </a:r>
          </a:p>
          <a:p>
            <a:pPr lvl="1"/>
            <a:r>
              <a:rPr lang="en-US" dirty="0"/>
              <a:t>Goal is fast compilation. Does not support inheritance or generics</a:t>
            </a:r>
          </a:p>
          <a:p>
            <a:pPr lvl="1"/>
            <a:r>
              <a:rPr lang="en-US" dirty="0"/>
              <a:t>Includes </a:t>
            </a:r>
            <a:r>
              <a:rPr lang="en-US" dirty="0" err="1"/>
              <a:t>goto</a:t>
            </a:r>
            <a:r>
              <a:rPr lang="en-US" dirty="0"/>
              <a:t> statement, pointers, associative arrays (hash tables), support for concurrency </a:t>
            </a:r>
          </a:p>
        </p:txBody>
      </p:sp>
    </p:spTree>
    <p:extLst>
      <p:ext uri="{BB962C8B-B14F-4D97-AF65-F5344CB8AC3E}">
        <p14:creationId xmlns:p14="http://schemas.microsoft.com/office/powerpoint/2010/main" val="13151140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EDB3-211D-0746-C9F2-2D7AEC200EFD}"/>
              </a:ext>
            </a:extLst>
          </p:cNvPr>
          <p:cNvSpPr>
            <a:spLocks noGrp="1"/>
          </p:cNvSpPr>
          <p:nvPr>
            <p:ph type="title"/>
          </p:nvPr>
        </p:nvSpPr>
        <p:spPr/>
        <p:txBody>
          <a:bodyPr/>
          <a:lstStyle/>
          <a:p>
            <a:r>
              <a:rPr lang="en-US" dirty="0"/>
              <a:t>Java </a:t>
            </a:r>
          </a:p>
        </p:txBody>
      </p:sp>
      <p:sp>
        <p:nvSpPr>
          <p:cNvPr id="3" name="Content Placeholder 2">
            <a:extLst>
              <a:ext uri="{FF2B5EF4-FFF2-40B4-BE49-F238E27FC236}">
                <a16:creationId xmlns:a16="http://schemas.microsoft.com/office/drawing/2014/main" id="{15C5A2E7-2E4A-C285-2735-2CB28E0ECCA6}"/>
              </a:ext>
            </a:extLst>
          </p:cNvPr>
          <p:cNvSpPr>
            <a:spLocks noGrp="1"/>
          </p:cNvSpPr>
          <p:nvPr>
            <p:ph idx="1"/>
          </p:nvPr>
        </p:nvSpPr>
        <p:spPr/>
        <p:txBody>
          <a:bodyPr>
            <a:normAutofit fontScale="92500" lnSpcReduction="10000"/>
          </a:bodyPr>
          <a:lstStyle/>
          <a:p>
            <a:r>
              <a:rPr lang="en-US" dirty="0"/>
              <a:t>Sun Microsystems needed a language for programming embedded consumer electronics—toasters, microwave ovens, interactive TV systems, etc. </a:t>
            </a:r>
          </a:p>
          <a:p>
            <a:r>
              <a:rPr lang="en-US" dirty="0"/>
              <a:t>Reliability was primary goal—if a flaw is discovered after a product ships, recalling 100K microwave ovens would be very expensive if not impossible </a:t>
            </a:r>
          </a:p>
          <a:p>
            <a:r>
              <a:rPr lang="en-US" dirty="0"/>
              <a:t>C was compact but didn’t provide OO code. C++ too large &amp; complex. Neither is particularly safe. </a:t>
            </a:r>
          </a:p>
          <a:p>
            <a:r>
              <a:rPr lang="en-US" dirty="0"/>
              <a:t>BUT--None of the products it was designed for were ever marketed. Starting in 1993, with the advent of graphical browsers, Java quickly became a popular web programming language, through applets </a:t>
            </a:r>
          </a:p>
        </p:txBody>
      </p:sp>
    </p:spTree>
    <p:extLst>
      <p:ext uri="{BB962C8B-B14F-4D97-AF65-F5344CB8AC3E}">
        <p14:creationId xmlns:p14="http://schemas.microsoft.com/office/powerpoint/2010/main" val="3655058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9DC4-1B18-C363-16EC-38D0AF8C06DC}"/>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13CBF0C4-B240-74B0-0DB8-9ED80D46E0C6}"/>
              </a:ext>
            </a:extLst>
          </p:cNvPr>
          <p:cNvSpPr>
            <a:spLocks noGrp="1"/>
          </p:cNvSpPr>
          <p:nvPr>
            <p:ph idx="1"/>
          </p:nvPr>
        </p:nvSpPr>
        <p:spPr/>
        <p:txBody>
          <a:bodyPr>
            <a:normAutofit fontScale="85000" lnSpcReduction="10000"/>
          </a:bodyPr>
          <a:lstStyle/>
          <a:p>
            <a:r>
              <a:rPr lang="en-US" dirty="0"/>
              <a:t>Based on C++ but designed to be smaller, simpler, more reliable </a:t>
            </a:r>
          </a:p>
          <a:p>
            <a:pPr lvl="1"/>
            <a:r>
              <a:rPr lang="en-US" dirty="0"/>
              <a:t>No pointers, but reference types provide some of the same functionality </a:t>
            </a:r>
          </a:p>
          <a:p>
            <a:pPr lvl="1"/>
            <a:r>
              <a:rPr lang="en-US" dirty="0"/>
              <a:t>Garbage collection removes need to manage pointers </a:t>
            </a:r>
          </a:p>
          <a:p>
            <a:pPr lvl="1"/>
            <a:r>
              <a:rPr lang="en-US" dirty="0"/>
              <a:t>Arithmetic expressions can’t be control expressions: </a:t>
            </a:r>
            <a:r>
              <a:rPr lang="en-US" dirty="0">
                <a:latin typeface="Fira Mono" panose="020B0509050000020004" pitchFamily="49" charset="0"/>
                <a:ea typeface="Fira Mono" panose="020B0509050000020004" pitchFamily="49" charset="0"/>
              </a:rPr>
              <a:t>if (a*b) </a:t>
            </a:r>
            <a:r>
              <a:rPr lang="en-US" dirty="0"/>
              <a:t>is true in C++ if the expression is nonzero; in Java it’s a syntax error </a:t>
            </a:r>
          </a:p>
          <a:p>
            <a:pPr lvl="1"/>
            <a:r>
              <a:rPr lang="en-US" dirty="0"/>
              <a:t>All Java programs are methods defined in classes, so only supports OO programming </a:t>
            </a:r>
          </a:p>
          <a:p>
            <a:pPr lvl="1"/>
            <a:r>
              <a:rPr lang="en-US" dirty="0"/>
              <a:t>Does not support multiple inheritance </a:t>
            </a:r>
          </a:p>
          <a:p>
            <a:pPr lvl="1"/>
            <a:r>
              <a:rPr lang="en-US" dirty="0"/>
              <a:t>Simple concurrency through </a:t>
            </a:r>
            <a:r>
              <a:rPr lang="en-US" dirty="0">
                <a:latin typeface="Fira Mono" panose="020B0509050000020004" pitchFamily="49" charset="0"/>
                <a:ea typeface="Fira Mono" panose="020B0509050000020004" pitchFamily="49" charset="0"/>
              </a:rPr>
              <a:t>synchronized</a:t>
            </a:r>
            <a:r>
              <a:rPr lang="en-US" dirty="0"/>
              <a:t> modifier </a:t>
            </a:r>
          </a:p>
          <a:p>
            <a:pPr lvl="1"/>
            <a:r>
              <a:rPr lang="en-US" dirty="0"/>
              <a:t>Type coercion only allowed going from ‘smaller’ to ‘larger’ type </a:t>
            </a:r>
          </a:p>
          <a:p>
            <a:r>
              <a:rPr lang="en-US" dirty="0"/>
              <a:t>Removing half the assignment coercions improves reliability </a:t>
            </a:r>
          </a:p>
          <a:p>
            <a:r>
              <a:rPr lang="en-US" dirty="0"/>
              <a:t>Index range checking adds safety</a:t>
            </a:r>
          </a:p>
          <a:p>
            <a:r>
              <a:rPr lang="en-US" dirty="0"/>
              <a:t>Initial JVM about 10 times slower than compiled C; modern versions use JIT compiler to translate to machine code </a:t>
            </a:r>
          </a:p>
        </p:txBody>
      </p:sp>
    </p:spTree>
    <p:extLst>
      <p:ext uri="{BB962C8B-B14F-4D97-AF65-F5344CB8AC3E}">
        <p14:creationId xmlns:p14="http://schemas.microsoft.com/office/powerpoint/2010/main" val="22636787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7482-714E-F0F3-C394-34021953F269}"/>
              </a:ext>
            </a:extLst>
          </p:cNvPr>
          <p:cNvSpPr>
            <a:spLocks noGrp="1"/>
          </p:cNvSpPr>
          <p:nvPr>
            <p:ph type="title"/>
          </p:nvPr>
        </p:nvSpPr>
        <p:spPr/>
        <p:txBody>
          <a:bodyPr/>
          <a:lstStyle/>
          <a:p>
            <a:r>
              <a:rPr lang="en-US" dirty="0"/>
              <a:t>Scripting Languages </a:t>
            </a:r>
          </a:p>
        </p:txBody>
      </p:sp>
      <p:sp>
        <p:nvSpPr>
          <p:cNvPr id="3" name="Content Placeholder 2">
            <a:extLst>
              <a:ext uri="{FF2B5EF4-FFF2-40B4-BE49-F238E27FC236}">
                <a16:creationId xmlns:a16="http://schemas.microsoft.com/office/drawing/2014/main" id="{8D02A885-A89C-6A75-EF64-076DAB120484}"/>
              </a:ext>
            </a:extLst>
          </p:cNvPr>
          <p:cNvSpPr>
            <a:spLocks noGrp="1"/>
          </p:cNvSpPr>
          <p:nvPr>
            <p:ph idx="1"/>
          </p:nvPr>
        </p:nvSpPr>
        <p:spPr/>
        <p:txBody>
          <a:bodyPr>
            <a:normAutofit fontScale="92500"/>
          </a:bodyPr>
          <a:lstStyle/>
          <a:p>
            <a:r>
              <a:rPr lang="en-US" dirty="0"/>
              <a:t>Early systems allowed putting a </a:t>
            </a:r>
            <a:r>
              <a:rPr lang="en-US" b="1" dirty="0"/>
              <a:t>script</a:t>
            </a:r>
            <a:r>
              <a:rPr lang="en-US" dirty="0"/>
              <a:t>, a list of commands, into a file to be interpreted. </a:t>
            </a:r>
          </a:p>
          <a:p>
            <a:r>
              <a:rPr lang="en-US" dirty="0"/>
              <a:t>Originally these were calls to system programs, executed in a straight-line fashion </a:t>
            </a:r>
          </a:p>
          <a:p>
            <a:r>
              <a:rPr lang="en-US" dirty="0"/>
              <a:t>The first full scripting language, </a:t>
            </a:r>
            <a:r>
              <a:rPr lang="en-US" dirty="0" err="1"/>
              <a:t>sh</a:t>
            </a:r>
            <a:r>
              <a:rPr lang="en-US" dirty="0"/>
              <a:t>, added variables, control flow, functions, resulting in a complete programming language </a:t>
            </a:r>
          </a:p>
          <a:p>
            <a:r>
              <a:rPr lang="en-US" dirty="0"/>
              <a:t>David Korn at Bell Labs developed the Korn shell. The </a:t>
            </a:r>
            <a:r>
              <a:rPr lang="en-US" dirty="0" err="1"/>
              <a:t>Bourne</a:t>
            </a:r>
            <a:r>
              <a:rPr lang="en-US" dirty="0"/>
              <a:t> shell and its open-source </a:t>
            </a:r>
            <a:r>
              <a:rPr lang="en-US" dirty="0" err="1"/>
              <a:t>Bourne</a:t>
            </a:r>
            <a:r>
              <a:rPr lang="en-US" dirty="0"/>
              <a:t> Again Shell (bash) are also popular </a:t>
            </a:r>
          </a:p>
          <a:p>
            <a:r>
              <a:rPr lang="en-US" dirty="0" err="1"/>
              <a:t>Aho</a:t>
            </a:r>
            <a:r>
              <a:rPr lang="en-US" dirty="0"/>
              <a:t>, Kernighan, and Weinberger at Bell Labs developed awk, originally as a report generator but becoming more general purpose </a:t>
            </a:r>
          </a:p>
        </p:txBody>
      </p:sp>
    </p:spTree>
    <p:extLst>
      <p:ext uri="{BB962C8B-B14F-4D97-AF65-F5344CB8AC3E}">
        <p14:creationId xmlns:p14="http://schemas.microsoft.com/office/powerpoint/2010/main" val="19340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6B50A4-CB87-213C-26EA-473EC9D615AC}"/>
              </a:ext>
            </a:extLst>
          </p:cNvPr>
          <p:cNvSpPr>
            <a:spLocks noGrp="1"/>
          </p:cNvSpPr>
          <p:nvPr>
            <p:ph type="title"/>
          </p:nvPr>
        </p:nvSpPr>
        <p:spPr>
          <a:xfrm>
            <a:off x="6657715" y="467271"/>
            <a:ext cx="4195674" cy="2052522"/>
          </a:xfrm>
        </p:spPr>
        <p:txBody>
          <a:bodyPr anchor="b">
            <a:normAutofit/>
          </a:bodyPr>
          <a:lstStyle/>
          <a:p>
            <a:r>
              <a:rPr lang="en-US" sz="5600"/>
              <a:t>A plugboard </a:t>
            </a:r>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with wires&#10;&#10;Description automatically generated">
            <a:extLst>
              <a:ext uri="{FF2B5EF4-FFF2-40B4-BE49-F238E27FC236}">
                <a16:creationId xmlns:a16="http://schemas.microsoft.com/office/drawing/2014/main" id="{E0F9C646-91E7-A590-BE9A-286FF0C299FC}"/>
              </a:ext>
            </a:extLst>
          </p:cNvPr>
          <p:cNvPicPr>
            <a:picLocks noChangeAspect="1"/>
          </p:cNvPicPr>
          <p:nvPr/>
        </p:nvPicPr>
        <p:blipFill rotWithShape="1">
          <a:blip r:embed="rId2">
            <a:extLst>
              <a:ext uri="{28A0092B-C50C-407E-A947-70E740481C1C}">
                <a14:useLocalDpi xmlns:a14="http://schemas.microsoft.com/office/drawing/2010/main" val="0"/>
              </a:ext>
            </a:extLst>
          </a:blip>
          <a:srcRect l="14609" r="10393"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F13D049-8E7D-CC3E-1300-A307DD38977D}"/>
              </a:ext>
            </a:extLst>
          </p:cNvPr>
          <p:cNvSpPr>
            <a:spLocks noGrp="1"/>
          </p:cNvSpPr>
          <p:nvPr>
            <p:ph idx="1"/>
          </p:nvPr>
        </p:nvSpPr>
        <p:spPr>
          <a:xfrm>
            <a:off x="6657715" y="2990818"/>
            <a:ext cx="4195673" cy="2913872"/>
          </a:xfrm>
        </p:spPr>
        <p:txBody>
          <a:bodyPr anchor="t">
            <a:normAutofit/>
          </a:bodyPr>
          <a:lstStyle/>
          <a:p>
            <a:r>
              <a:rPr lang="en-US" sz="2000" dirty="0">
                <a:solidFill>
                  <a:schemeClr val="tx1">
                    <a:alpha val="80000"/>
                  </a:schemeClr>
                </a:solidFill>
              </a:rPr>
              <a:t>A program for a quarterly sales report, IBM </a:t>
            </a:r>
          </a:p>
          <a:p>
            <a:r>
              <a:rPr lang="en-US" sz="2000" dirty="0">
                <a:solidFill>
                  <a:schemeClr val="tx1">
                    <a:alpha val="80000"/>
                  </a:schemeClr>
                </a:solidFill>
              </a:rPr>
              <a:t>Swappable plugboards reduced the time to change programs to about 10 minutes </a:t>
            </a:r>
          </a:p>
          <a:p>
            <a:endParaRPr lang="en-US" sz="2000" dirty="0">
              <a:solidFill>
                <a:schemeClr val="tx1">
                  <a:alpha val="80000"/>
                </a:schemeClr>
              </a:solidFill>
            </a:endParaRPr>
          </a:p>
        </p:txBody>
      </p:sp>
      <p:sp>
        <p:nvSpPr>
          <p:cNvPr id="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9958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D808-BB08-DB73-2C98-C73BDADF02A5}"/>
              </a:ext>
            </a:extLst>
          </p:cNvPr>
          <p:cNvSpPr>
            <a:spLocks noGrp="1"/>
          </p:cNvSpPr>
          <p:nvPr>
            <p:ph type="title"/>
          </p:nvPr>
        </p:nvSpPr>
        <p:spPr/>
        <p:txBody>
          <a:bodyPr/>
          <a:lstStyle/>
          <a:p>
            <a:r>
              <a:rPr lang="en-US" dirty="0"/>
              <a:t>Perl</a:t>
            </a:r>
          </a:p>
        </p:txBody>
      </p:sp>
      <p:sp>
        <p:nvSpPr>
          <p:cNvPr id="3" name="Content Placeholder 2">
            <a:extLst>
              <a:ext uri="{FF2B5EF4-FFF2-40B4-BE49-F238E27FC236}">
                <a16:creationId xmlns:a16="http://schemas.microsoft.com/office/drawing/2014/main" id="{039BE280-9971-5E21-F098-DB37ECDB0DFA}"/>
              </a:ext>
            </a:extLst>
          </p:cNvPr>
          <p:cNvSpPr>
            <a:spLocks noGrp="1"/>
          </p:cNvSpPr>
          <p:nvPr>
            <p:ph idx="1"/>
          </p:nvPr>
        </p:nvSpPr>
        <p:spPr/>
        <p:txBody>
          <a:bodyPr>
            <a:normAutofit fontScale="77500" lnSpcReduction="20000"/>
          </a:bodyPr>
          <a:lstStyle/>
          <a:p>
            <a:r>
              <a:rPr lang="en-US" dirty="0"/>
              <a:t>Originally a combination of </a:t>
            </a:r>
            <a:r>
              <a:rPr lang="en-US" dirty="0" err="1"/>
              <a:t>sh</a:t>
            </a:r>
            <a:r>
              <a:rPr lang="en-US" dirty="0"/>
              <a:t> and awk </a:t>
            </a:r>
          </a:p>
          <a:p>
            <a:r>
              <a:rPr lang="en-US" dirty="0"/>
              <a:t>Known as a scripting language but more similar to an imperative language </a:t>
            </a:r>
          </a:p>
          <a:p>
            <a:r>
              <a:rPr lang="en-US" dirty="0"/>
              <a:t>Variables are statically typed, declared implicitly</a:t>
            </a:r>
          </a:p>
          <a:p>
            <a:r>
              <a:rPr lang="en-US" dirty="0"/>
              <a:t>Arrays are dynamic length and can have missing elements. Hashes are built-in data type </a:t>
            </a:r>
          </a:p>
          <a:p>
            <a:r>
              <a:rPr lang="en-US" dirty="0"/>
              <a:t>Scalars can be strings or numbers, and are converted back &amp; forth automatically </a:t>
            </a:r>
          </a:p>
          <a:p>
            <a:r>
              <a:rPr lang="en-US" dirty="0"/>
              <a:t>If a string is used in a numeric context &amp; can’t be converted, 0 is used, with no warning or error </a:t>
            </a:r>
          </a:p>
          <a:p>
            <a:r>
              <a:rPr lang="en-US" dirty="0"/>
              <a:t>No set subscript range, therefore no range checking. </a:t>
            </a:r>
          </a:p>
          <a:p>
            <a:r>
              <a:rPr lang="en-US" dirty="0"/>
              <a:t>Very writeable— “there’s more than one way to do it” – but this hurts maintainability </a:t>
            </a:r>
          </a:p>
          <a:p>
            <a:r>
              <a:rPr lang="en-US" dirty="0"/>
              <a:t>In 2019, Perl 6 renamed to Raku, following several modifications that helped performance but broke backwards compatibility </a:t>
            </a:r>
          </a:p>
        </p:txBody>
      </p:sp>
    </p:spTree>
    <p:extLst>
      <p:ext uri="{BB962C8B-B14F-4D97-AF65-F5344CB8AC3E}">
        <p14:creationId xmlns:p14="http://schemas.microsoft.com/office/powerpoint/2010/main" val="2655165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4C39-4BE8-CDCB-6274-2ECF885069FA}"/>
              </a:ext>
            </a:extLst>
          </p:cNvPr>
          <p:cNvSpPr>
            <a:spLocks noGrp="1"/>
          </p:cNvSpPr>
          <p:nvPr>
            <p:ph type="title"/>
          </p:nvPr>
        </p:nvSpPr>
        <p:spPr/>
        <p:txBody>
          <a:bodyPr/>
          <a:lstStyle/>
          <a:p>
            <a:r>
              <a:rPr lang="en-US" dirty="0" err="1"/>
              <a:t>Javascript</a:t>
            </a:r>
            <a:r>
              <a:rPr lang="en-US" dirty="0"/>
              <a:t> </a:t>
            </a:r>
          </a:p>
        </p:txBody>
      </p:sp>
      <p:sp>
        <p:nvSpPr>
          <p:cNvPr id="3" name="Content Placeholder 2">
            <a:extLst>
              <a:ext uri="{FF2B5EF4-FFF2-40B4-BE49-F238E27FC236}">
                <a16:creationId xmlns:a16="http://schemas.microsoft.com/office/drawing/2014/main" id="{FC859BA9-BFF4-6545-9242-F779EAC616DB}"/>
              </a:ext>
            </a:extLst>
          </p:cNvPr>
          <p:cNvSpPr>
            <a:spLocks noGrp="1"/>
          </p:cNvSpPr>
          <p:nvPr>
            <p:ph idx="1"/>
          </p:nvPr>
        </p:nvSpPr>
        <p:spPr/>
        <p:txBody>
          <a:bodyPr/>
          <a:lstStyle/>
          <a:p>
            <a:r>
              <a:rPr lang="en-US" dirty="0"/>
              <a:t>Explosion of the world wide web showed need for computation associated with HTML documents </a:t>
            </a:r>
          </a:p>
          <a:p>
            <a:r>
              <a:rPr lang="en-US" dirty="0"/>
              <a:t>Original name was Mocha, later renamed to </a:t>
            </a:r>
            <a:r>
              <a:rPr lang="en-US" dirty="0" err="1"/>
              <a:t>LiveScript</a:t>
            </a:r>
            <a:r>
              <a:rPr lang="en-US" dirty="0"/>
              <a:t> due to trademark issues. Changed to JavaScript when Netscape entered joint venture with Sun </a:t>
            </a:r>
          </a:p>
          <a:p>
            <a:r>
              <a:rPr lang="en-US" dirty="0"/>
              <a:t>Primary use is form validation &amp; creating dynamic HTML documents </a:t>
            </a:r>
          </a:p>
          <a:p>
            <a:pPr lvl="1"/>
            <a:r>
              <a:rPr lang="en-US" dirty="0"/>
              <a:t>Dynamically typed </a:t>
            </a:r>
          </a:p>
          <a:p>
            <a:pPr lvl="1"/>
            <a:r>
              <a:rPr lang="en-US" dirty="0"/>
              <a:t>Strings &amp; arrays have dynamic length, therefore no range checking </a:t>
            </a:r>
          </a:p>
          <a:p>
            <a:pPr lvl="1"/>
            <a:r>
              <a:rPr lang="en-US" dirty="0"/>
              <a:t>No inheritance or late binding of method calls</a:t>
            </a:r>
          </a:p>
        </p:txBody>
      </p:sp>
    </p:spTree>
    <p:extLst>
      <p:ext uri="{BB962C8B-B14F-4D97-AF65-F5344CB8AC3E}">
        <p14:creationId xmlns:p14="http://schemas.microsoft.com/office/powerpoint/2010/main" val="34928108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792F-902A-66A2-D28F-D10761E09C3A}"/>
              </a:ext>
            </a:extLst>
          </p:cNvPr>
          <p:cNvSpPr>
            <a:spLocks noGrp="1"/>
          </p:cNvSpPr>
          <p:nvPr>
            <p:ph type="title"/>
          </p:nvPr>
        </p:nvSpPr>
        <p:spPr/>
        <p:txBody>
          <a:bodyPr/>
          <a:lstStyle/>
          <a:p>
            <a:r>
              <a:rPr lang="en-US" dirty="0"/>
              <a:t>PHP</a:t>
            </a:r>
          </a:p>
        </p:txBody>
      </p:sp>
      <p:sp>
        <p:nvSpPr>
          <p:cNvPr id="3" name="Content Placeholder 2">
            <a:extLst>
              <a:ext uri="{FF2B5EF4-FFF2-40B4-BE49-F238E27FC236}">
                <a16:creationId xmlns:a16="http://schemas.microsoft.com/office/drawing/2014/main" id="{1833B007-D13A-2F15-88E7-7E5DD5143F48}"/>
              </a:ext>
            </a:extLst>
          </p:cNvPr>
          <p:cNvSpPr>
            <a:spLocks noGrp="1"/>
          </p:cNvSpPr>
          <p:nvPr>
            <p:ph idx="1"/>
          </p:nvPr>
        </p:nvSpPr>
        <p:spPr/>
        <p:txBody>
          <a:bodyPr/>
          <a:lstStyle/>
          <a:p>
            <a:r>
              <a:rPr lang="en-US" dirty="0"/>
              <a:t>Developed at Apache in 1994, originally to track visitors to personal website </a:t>
            </a:r>
          </a:p>
          <a:p>
            <a:r>
              <a:rPr lang="en-US" dirty="0"/>
              <a:t>1995: released Personal Home Page tools. Later renamed to PHP Hypertext Processor </a:t>
            </a:r>
          </a:p>
          <a:p>
            <a:r>
              <a:rPr lang="en-US" dirty="0"/>
              <a:t>Open source, present on most web servers </a:t>
            </a:r>
          </a:p>
          <a:p>
            <a:r>
              <a:rPr lang="en-US" dirty="0"/>
              <a:t>Server-side embedded scripting </a:t>
            </a:r>
          </a:p>
          <a:p>
            <a:r>
              <a:rPr lang="en-US" dirty="0"/>
              <a:t>Usually produces HTML document as output, which replaces the PHP code in the document; the browser never sees the PHP</a:t>
            </a:r>
          </a:p>
          <a:p>
            <a:r>
              <a:rPr lang="en-US" dirty="0"/>
              <a:t>Mostly for building programs that need web access to databases </a:t>
            </a:r>
          </a:p>
        </p:txBody>
      </p:sp>
    </p:spTree>
    <p:extLst>
      <p:ext uri="{BB962C8B-B14F-4D97-AF65-F5344CB8AC3E}">
        <p14:creationId xmlns:p14="http://schemas.microsoft.com/office/powerpoint/2010/main" val="4028774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B4E0-1E74-031A-8C1E-3E22B62FA1C8}"/>
              </a:ext>
            </a:extLst>
          </p:cNvPr>
          <p:cNvSpPr>
            <a:spLocks noGrp="1"/>
          </p:cNvSpPr>
          <p:nvPr>
            <p:ph type="title"/>
          </p:nvPr>
        </p:nvSpPr>
        <p:spPr/>
        <p:txBody>
          <a:bodyPr/>
          <a:lstStyle/>
          <a:p>
            <a:r>
              <a:rPr lang="en-US" dirty="0"/>
              <a:t>Python </a:t>
            </a:r>
          </a:p>
        </p:txBody>
      </p:sp>
      <p:sp>
        <p:nvSpPr>
          <p:cNvPr id="3" name="Content Placeholder 2">
            <a:extLst>
              <a:ext uri="{FF2B5EF4-FFF2-40B4-BE49-F238E27FC236}">
                <a16:creationId xmlns:a16="http://schemas.microsoft.com/office/drawing/2014/main" id="{828FA242-8850-9B51-60C1-17D34310C4BA}"/>
              </a:ext>
            </a:extLst>
          </p:cNvPr>
          <p:cNvSpPr>
            <a:spLocks noGrp="1"/>
          </p:cNvSpPr>
          <p:nvPr>
            <p:ph idx="1"/>
          </p:nvPr>
        </p:nvSpPr>
        <p:spPr/>
        <p:txBody>
          <a:bodyPr>
            <a:normAutofit lnSpcReduction="10000"/>
          </a:bodyPr>
          <a:lstStyle/>
          <a:p>
            <a:r>
              <a:rPr lang="en-US" dirty="0"/>
              <a:t>1990s, Guido von Rossum, currently maintained by Python Software Foundation </a:t>
            </a:r>
          </a:p>
          <a:p>
            <a:r>
              <a:rPr lang="en-US" dirty="0"/>
              <a:t>Dynamically typed </a:t>
            </a:r>
          </a:p>
          <a:p>
            <a:r>
              <a:rPr lang="en-US" dirty="0"/>
              <a:t>Includes lists, tuples, hashes, list comprehensions</a:t>
            </a:r>
          </a:p>
          <a:p>
            <a:r>
              <a:rPr lang="en-US" dirty="0"/>
              <a:t>Mostly object oriented </a:t>
            </a:r>
          </a:p>
          <a:p>
            <a:r>
              <a:rPr lang="en-US" dirty="0"/>
              <a:t>Pattern matching capabilities match Perl </a:t>
            </a:r>
          </a:p>
          <a:p>
            <a:r>
              <a:rPr lang="en-US" dirty="0"/>
              <a:t>Exception handling, garbage collection</a:t>
            </a:r>
          </a:p>
          <a:p>
            <a:r>
              <a:rPr lang="en-US" dirty="0"/>
              <a:t>Supports functional programming, more or less </a:t>
            </a:r>
          </a:p>
          <a:p>
            <a:r>
              <a:rPr lang="en-US" dirty="0"/>
              <a:t>Widely adopted by non-experts </a:t>
            </a:r>
          </a:p>
        </p:txBody>
      </p:sp>
    </p:spTree>
    <p:extLst>
      <p:ext uri="{BB962C8B-B14F-4D97-AF65-F5344CB8AC3E}">
        <p14:creationId xmlns:p14="http://schemas.microsoft.com/office/powerpoint/2010/main" val="22004081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2216-160F-160C-78D0-63A148339931}"/>
              </a:ext>
            </a:extLst>
          </p:cNvPr>
          <p:cNvSpPr>
            <a:spLocks noGrp="1"/>
          </p:cNvSpPr>
          <p:nvPr>
            <p:ph type="title"/>
          </p:nvPr>
        </p:nvSpPr>
        <p:spPr/>
        <p:txBody>
          <a:bodyPr/>
          <a:lstStyle/>
          <a:p>
            <a:r>
              <a:rPr lang="en-US" dirty="0"/>
              <a:t>Ruby</a:t>
            </a:r>
          </a:p>
        </p:txBody>
      </p:sp>
      <p:sp>
        <p:nvSpPr>
          <p:cNvPr id="3" name="Content Placeholder 2">
            <a:extLst>
              <a:ext uri="{FF2B5EF4-FFF2-40B4-BE49-F238E27FC236}">
                <a16:creationId xmlns:a16="http://schemas.microsoft.com/office/drawing/2014/main" id="{B0029F49-8832-6B29-281B-E473667B4EC3}"/>
              </a:ext>
            </a:extLst>
          </p:cNvPr>
          <p:cNvSpPr>
            <a:spLocks noGrp="1"/>
          </p:cNvSpPr>
          <p:nvPr>
            <p:ph idx="1"/>
          </p:nvPr>
        </p:nvSpPr>
        <p:spPr/>
        <p:txBody>
          <a:bodyPr>
            <a:normAutofit lnSpcReduction="10000"/>
          </a:bodyPr>
          <a:lstStyle/>
          <a:p>
            <a:r>
              <a:rPr lang="en-US" dirty="0"/>
              <a:t>Designed by Yukihiro Matsumoto, released 1996, designed to overcome what he saw as shortcomings of Python </a:t>
            </a:r>
          </a:p>
          <a:p>
            <a:r>
              <a:rPr lang="en-US" dirty="0"/>
              <a:t>Pure OO language. Operators are just method calls, and so can be redefined; all classes can be subclassed </a:t>
            </a:r>
          </a:p>
          <a:p>
            <a:r>
              <a:rPr lang="en-US" dirty="0"/>
              <a:t>Classes and objects are dynamic—methods can be dynamically assigned to either </a:t>
            </a:r>
          </a:p>
          <a:p>
            <a:r>
              <a:rPr lang="en-US" dirty="0"/>
              <a:t>Scope defined by variable name: begins with letter = local, begins with @ = instance, begins with $ = global </a:t>
            </a:r>
          </a:p>
          <a:p>
            <a:r>
              <a:rPr lang="en-US" dirty="0"/>
              <a:t>First language designed in Japan to achieve widespread use in US, mostly through Ruby on Rails web framework </a:t>
            </a:r>
          </a:p>
        </p:txBody>
      </p:sp>
    </p:spTree>
    <p:extLst>
      <p:ext uri="{BB962C8B-B14F-4D97-AF65-F5344CB8AC3E}">
        <p14:creationId xmlns:p14="http://schemas.microsoft.com/office/powerpoint/2010/main" val="1457216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B553-10F0-C97B-B5DE-A02DC2215662}"/>
              </a:ext>
            </a:extLst>
          </p:cNvPr>
          <p:cNvSpPr>
            <a:spLocks noGrp="1"/>
          </p:cNvSpPr>
          <p:nvPr>
            <p:ph type="title"/>
          </p:nvPr>
        </p:nvSpPr>
        <p:spPr/>
        <p:txBody>
          <a:bodyPr/>
          <a:lstStyle/>
          <a:p>
            <a:r>
              <a:rPr lang="en-US" dirty="0"/>
              <a:t>Lua </a:t>
            </a:r>
          </a:p>
        </p:txBody>
      </p:sp>
      <p:sp>
        <p:nvSpPr>
          <p:cNvPr id="3" name="Content Placeholder 2">
            <a:extLst>
              <a:ext uri="{FF2B5EF4-FFF2-40B4-BE49-F238E27FC236}">
                <a16:creationId xmlns:a16="http://schemas.microsoft.com/office/drawing/2014/main" id="{25371529-1E3F-4DD2-9AED-D9300F067A6A}"/>
              </a:ext>
            </a:extLst>
          </p:cNvPr>
          <p:cNvSpPr>
            <a:spLocks noGrp="1"/>
          </p:cNvSpPr>
          <p:nvPr>
            <p:ph idx="1"/>
          </p:nvPr>
        </p:nvSpPr>
        <p:spPr/>
        <p:txBody>
          <a:bodyPr/>
          <a:lstStyle/>
          <a:p>
            <a:r>
              <a:rPr lang="en-US" dirty="0"/>
              <a:t>Developed at Pontifical University of Rio de Janeiro </a:t>
            </a:r>
          </a:p>
          <a:p>
            <a:r>
              <a:rPr lang="en-US" dirty="0"/>
              <a:t>Supports procedural &amp; functional programming; extensibility is primary design goal </a:t>
            </a:r>
          </a:p>
          <a:p>
            <a:pPr lvl="1"/>
            <a:r>
              <a:rPr lang="en-US" dirty="0"/>
              <a:t>Only 21 reserved words </a:t>
            </a:r>
          </a:p>
          <a:p>
            <a:pPr lvl="1"/>
            <a:r>
              <a:rPr lang="en-US" dirty="0"/>
              <a:t>Basic data structure is the table </a:t>
            </a:r>
          </a:p>
          <a:p>
            <a:pPr lvl="1"/>
            <a:r>
              <a:rPr lang="en-US" dirty="0"/>
              <a:t>Functions are first-class values </a:t>
            </a:r>
          </a:p>
          <a:p>
            <a:pPr lvl="1"/>
            <a:r>
              <a:rPr lang="en-US" dirty="0"/>
              <a:t>Popular in gaming industry </a:t>
            </a:r>
          </a:p>
        </p:txBody>
      </p:sp>
    </p:spTree>
    <p:extLst>
      <p:ext uri="{BB962C8B-B14F-4D97-AF65-F5344CB8AC3E}">
        <p14:creationId xmlns:p14="http://schemas.microsoft.com/office/powerpoint/2010/main" val="22134288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11B6-EAB9-9057-D4EE-34AE4692043B}"/>
              </a:ext>
            </a:extLst>
          </p:cNvPr>
          <p:cNvSpPr>
            <a:spLocks noGrp="1"/>
          </p:cNvSpPr>
          <p:nvPr>
            <p:ph type="title"/>
          </p:nvPr>
        </p:nvSpPr>
        <p:spPr/>
        <p:txBody>
          <a:bodyPr/>
          <a:lstStyle/>
          <a:p>
            <a:r>
              <a:rPr lang="en-US" dirty="0"/>
              <a:t>Flagship .NET: C# </a:t>
            </a:r>
          </a:p>
        </p:txBody>
      </p:sp>
      <p:sp>
        <p:nvSpPr>
          <p:cNvPr id="3" name="Content Placeholder 2">
            <a:extLst>
              <a:ext uri="{FF2B5EF4-FFF2-40B4-BE49-F238E27FC236}">
                <a16:creationId xmlns:a16="http://schemas.microsoft.com/office/drawing/2014/main" id="{FB015691-75E5-DA94-A9F8-9A591795114C}"/>
              </a:ext>
            </a:extLst>
          </p:cNvPr>
          <p:cNvSpPr>
            <a:spLocks noGrp="1"/>
          </p:cNvSpPr>
          <p:nvPr>
            <p:ph idx="1"/>
          </p:nvPr>
        </p:nvSpPr>
        <p:spPr/>
        <p:txBody>
          <a:bodyPr/>
          <a:lstStyle/>
          <a:p>
            <a:r>
              <a:rPr lang="en-US" dirty="0"/>
              <a:t>Based on C++ but includes ideas from Delphi &amp; VB </a:t>
            </a:r>
          </a:p>
          <a:p>
            <a:r>
              <a:rPr lang="en-US" dirty="0"/>
              <a:t>Designed for component-based software development </a:t>
            </a:r>
          </a:p>
          <a:p>
            <a:pPr lvl="1"/>
            <a:r>
              <a:rPr lang="en-US" dirty="0"/>
              <a:t>Components can be written in any .NET language </a:t>
            </a:r>
          </a:p>
          <a:p>
            <a:pPr lvl="1"/>
            <a:r>
              <a:rPr lang="en-US" dirty="0"/>
              <a:t>C#, VB.NET, Managed C++, F#, Jscript.NET all use Common Type System, compiled into Common Intermediate Language, which in turn is handed over to a JIT compiler </a:t>
            </a:r>
          </a:p>
          <a:p>
            <a:r>
              <a:rPr lang="en-US" dirty="0"/>
              <a:t>Doesn’t support multiple inheritance but does support pointers, structs, enumerated types, operator overloading, and </a:t>
            </a:r>
            <a:r>
              <a:rPr lang="en-US" dirty="0" err="1"/>
              <a:t>goto</a:t>
            </a:r>
            <a:endParaRPr lang="en-US" dirty="0"/>
          </a:p>
        </p:txBody>
      </p:sp>
    </p:spTree>
    <p:extLst>
      <p:ext uri="{BB962C8B-B14F-4D97-AF65-F5344CB8AC3E}">
        <p14:creationId xmlns:p14="http://schemas.microsoft.com/office/powerpoint/2010/main" val="14797317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37D5-A179-4F4E-2DDD-FB5AE32AE265}"/>
              </a:ext>
            </a:extLst>
          </p:cNvPr>
          <p:cNvSpPr>
            <a:spLocks noGrp="1"/>
          </p:cNvSpPr>
          <p:nvPr>
            <p:ph type="title"/>
          </p:nvPr>
        </p:nvSpPr>
        <p:spPr/>
        <p:txBody>
          <a:bodyPr/>
          <a:lstStyle/>
          <a:p>
            <a:r>
              <a:rPr lang="en-US" dirty="0"/>
              <a:t>Julia </a:t>
            </a:r>
          </a:p>
        </p:txBody>
      </p:sp>
      <p:sp>
        <p:nvSpPr>
          <p:cNvPr id="3" name="Content Placeholder 2">
            <a:extLst>
              <a:ext uri="{FF2B5EF4-FFF2-40B4-BE49-F238E27FC236}">
                <a16:creationId xmlns:a16="http://schemas.microsoft.com/office/drawing/2014/main" id="{D731CD5B-F6BC-9CFD-24C0-39CA5BCDF61F}"/>
              </a:ext>
            </a:extLst>
          </p:cNvPr>
          <p:cNvSpPr>
            <a:spLocks noGrp="1"/>
          </p:cNvSpPr>
          <p:nvPr>
            <p:ph idx="1"/>
          </p:nvPr>
        </p:nvSpPr>
        <p:spPr/>
        <p:txBody>
          <a:bodyPr/>
          <a:lstStyle/>
          <a:p>
            <a:r>
              <a:rPr lang="en-US" dirty="0"/>
              <a:t>Introduced 2012, designed for high-speed technical computing &amp; data science </a:t>
            </a:r>
          </a:p>
          <a:p>
            <a:pPr lvl="1"/>
            <a:r>
              <a:rPr lang="en-US" dirty="0"/>
              <a:t>JIT compiler, type inference, multiple dispatch lead to high performance </a:t>
            </a:r>
          </a:p>
          <a:p>
            <a:pPr lvl="1"/>
            <a:r>
              <a:rPr lang="en-US" dirty="0"/>
              <a:t>Dynamically typed</a:t>
            </a:r>
          </a:p>
          <a:p>
            <a:pPr lvl="1"/>
            <a:r>
              <a:rPr lang="en-US" dirty="0"/>
              <a:t>Syntax based on Python, designed for interoperability with other languages </a:t>
            </a:r>
          </a:p>
        </p:txBody>
      </p:sp>
    </p:spTree>
    <p:extLst>
      <p:ext uri="{BB962C8B-B14F-4D97-AF65-F5344CB8AC3E}">
        <p14:creationId xmlns:p14="http://schemas.microsoft.com/office/powerpoint/2010/main" val="27099955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DB58-FEBF-985F-CAAB-3558522E70B2}"/>
              </a:ext>
            </a:extLst>
          </p:cNvPr>
          <p:cNvSpPr>
            <a:spLocks noGrp="1"/>
          </p:cNvSpPr>
          <p:nvPr>
            <p:ph type="title"/>
          </p:nvPr>
        </p:nvSpPr>
        <p:spPr/>
        <p:txBody>
          <a:bodyPr/>
          <a:lstStyle/>
          <a:p>
            <a:r>
              <a:rPr lang="en-US" dirty="0"/>
              <a:t>Swift </a:t>
            </a:r>
          </a:p>
        </p:txBody>
      </p:sp>
      <p:sp>
        <p:nvSpPr>
          <p:cNvPr id="3" name="Content Placeholder 2">
            <a:extLst>
              <a:ext uri="{FF2B5EF4-FFF2-40B4-BE49-F238E27FC236}">
                <a16:creationId xmlns:a16="http://schemas.microsoft.com/office/drawing/2014/main" id="{792A11FE-F04F-AC11-E358-DA17895E1A6D}"/>
              </a:ext>
            </a:extLst>
          </p:cNvPr>
          <p:cNvSpPr>
            <a:spLocks noGrp="1"/>
          </p:cNvSpPr>
          <p:nvPr>
            <p:ph idx="1"/>
          </p:nvPr>
        </p:nvSpPr>
        <p:spPr/>
        <p:txBody>
          <a:bodyPr/>
          <a:lstStyle/>
          <a:p>
            <a:r>
              <a:rPr lang="en-US" dirty="0"/>
              <a:t>Introduced by Apple as a replacement for Objective C </a:t>
            </a:r>
          </a:p>
          <a:p>
            <a:r>
              <a:rPr lang="en-US" dirty="0"/>
              <a:t>Cleaner syntax than Objective-C, adds automatic memory management, type inference </a:t>
            </a:r>
          </a:p>
          <a:p>
            <a:r>
              <a:rPr lang="en-US" dirty="0"/>
              <a:t>Supports procedural, OO, functional, protocol-based computing </a:t>
            </a:r>
          </a:p>
        </p:txBody>
      </p:sp>
    </p:spTree>
    <p:extLst>
      <p:ext uri="{BB962C8B-B14F-4D97-AF65-F5344CB8AC3E}">
        <p14:creationId xmlns:p14="http://schemas.microsoft.com/office/powerpoint/2010/main" val="16137104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805F-224D-7C35-634E-BC221A321B40}"/>
              </a:ext>
            </a:extLst>
          </p:cNvPr>
          <p:cNvSpPr>
            <a:spLocks noGrp="1"/>
          </p:cNvSpPr>
          <p:nvPr>
            <p:ph type="title"/>
          </p:nvPr>
        </p:nvSpPr>
        <p:spPr/>
        <p:txBody>
          <a:bodyPr/>
          <a:lstStyle/>
          <a:p>
            <a:r>
              <a:rPr lang="en-US" dirty="0"/>
              <a:t>Rust </a:t>
            </a:r>
          </a:p>
        </p:txBody>
      </p:sp>
      <p:sp>
        <p:nvSpPr>
          <p:cNvPr id="3" name="Content Placeholder 2">
            <a:extLst>
              <a:ext uri="{FF2B5EF4-FFF2-40B4-BE49-F238E27FC236}">
                <a16:creationId xmlns:a16="http://schemas.microsoft.com/office/drawing/2014/main" id="{CC30BAAE-23A4-729A-D06C-7403674F926E}"/>
              </a:ext>
            </a:extLst>
          </p:cNvPr>
          <p:cNvSpPr>
            <a:spLocks noGrp="1"/>
          </p:cNvSpPr>
          <p:nvPr>
            <p:ph idx="1"/>
          </p:nvPr>
        </p:nvSpPr>
        <p:spPr/>
        <p:txBody>
          <a:bodyPr/>
          <a:lstStyle/>
          <a:p>
            <a:r>
              <a:rPr lang="en-US" dirty="0"/>
              <a:t>Systems programming language developed by Mozilla. </a:t>
            </a:r>
          </a:p>
          <a:p>
            <a:r>
              <a:rPr lang="en-US" dirty="0"/>
              <a:t>Designed to provide safe concurrency and memory safety without sacrificing performance </a:t>
            </a:r>
          </a:p>
          <a:p>
            <a:r>
              <a:rPr lang="en-US" dirty="0"/>
              <a:t>Some functional features &amp; data types built in </a:t>
            </a:r>
          </a:p>
          <a:p>
            <a:r>
              <a:rPr lang="en-US" dirty="0"/>
              <a:t>Gaining popularity in several areas—systems programming, games, embedded programming </a:t>
            </a:r>
          </a:p>
          <a:p>
            <a:r>
              <a:rPr lang="en-US" dirty="0"/>
              <a:t>First language other than C to be allowed into the Linux kernel </a:t>
            </a:r>
          </a:p>
        </p:txBody>
      </p:sp>
    </p:spTree>
    <p:extLst>
      <p:ext uri="{BB962C8B-B14F-4D97-AF65-F5344CB8AC3E}">
        <p14:creationId xmlns:p14="http://schemas.microsoft.com/office/powerpoint/2010/main" val="429347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DC3B99-574F-E366-72B5-25771858F12D}"/>
              </a:ext>
            </a:extLst>
          </p:cNvPr>
          <p:cNvSpPr>
            <a:spLocks noGrp="1"/>
          </p:cNvSpPr>
          <p:nvPr>
            <p:ph type="title"/>
          </p:nvPr>
        </p:nvSpPr>
        <p:spPr/>
        <p:txBody>
          <a:bodyPr/>
          <a:lstStyle/>
          <a:p>
            <a:r>
              <a:rPr lang="en-US" dirty="0"/>
              <a:t>Stored Program (Von Neumann) architecture</a:t>
            </a:r>
          </a:p>
        </p:txBody>
      </p:sp>
      <p:sp>
        <p:nvSpPr>
          <p:cNvPr id="6" name="Content Placeholder 5">
            <a:extLst>
              <a:ext uri="{FF2B5EF4-FFF2-40B4-BE49-F238E27FC236}">
                <a16:creationId xmlns:a16="http://schemas.microsoft.com/office/drawing/2014/main" id="{5A7ECA31-8E80-C9C2-8029-7A13240047DB}"/>
              </a:ext>
            </a:extLst>
          </p:cNvPr>
          <p:cNvSpPr>
            <a:spLocks noGrp="1"/>
          </p:cNvSpPr>
          <p:nvPr>
            <p:ph idx="1"/>
          </p:nvPr>
        </p:nvSpPr>
        <p:spPr/>
        <p:txBody>
          <a:bodyPr/>
          <a:lstStyle/>
          <a:p>
            <a:r>
              <a:rPr lang="en-US" dirty="0"/>
              <a:t>In a Von Neumann architecture, the program is loaded into memory &amp; shares memory with the program’s data.  </a:t>
            </a:r>
          </a:p>
          <a:p>
            <a:r>
              <a:rPr lang="en-US" dirty="0"/>
              <a:t>This allowed the program to be stored externally &amp; loaded when needed</a:t>
            </a:r>
          </a:p>
          <a:p>
            <a:r>
              <a:rPr lang="en-US" dirty="0"/>
              <a:t>So program development could proceed in parallel—writing one program can happen while another program is running. </a:t>
            </a:r>
          </a:p>
        </p:txBody>
      </p:sp>
    </p:spTree>
    <p:extLst>
      <p:ext uri="{BB962C8B-B14F-4D97-AF65-F5344CB8AC3E}">
        <p14:creationId xmlns:p14="http://schemas.microsoft.com/office/powerpoint/2010/main" val="1424338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E3AE-01A8-9A7A-5A16-7A9DA0AF3E14}"/>
              </a:ext>
            </a:extLst>
          </p:cNvPr>
          <p:cNvSpPr>
            <a:spLocks noGrp="1"/>
          </p:cNvSpPr>
          <p:nvPr>
            <p:ph type="title"/>
          </p:nvPr>
        </p:nvSpPr>
        <p:spPr/>
        <p:txBody>
          <a:bodyPr/>
          <a:lstStyle/>
          <a:p>
            <a:r>
              <a:rPr lang="en-US" dirty="0"/>
              <a:t>Wow, that’s a lot… 	</a:t>
            </a:r>
          </a:p>
        </p:txBody>
      </p:sp>
      <p:sp>
        <p:nvSpPr>
          <p:cNvPr id="3" name="Content Placeholder 2">
            <a:extLst>
              <a:ext uri="{FF2B5EF4-FFF2-40B4-BE49-F238E27FC236}">
                <a16:creationId xmlns:a16="http://schemas.microsoft.com/office/drawing/2014/main" id="{5962254B-CE8C-BF97-BCEF-84881F1B94BF}"/>
              </a:ext>
            </a:extLst>
          </p:cNvPr>
          <p:cNvSpPr>
            <a:spLocks noGrp="1"/>
          </p:cNvSpPr>
          <p:nvPr>
            <p:ph idx="1"/>
          </p:nvPr>
        </p:nvSpPr>
        <p:spPr/>
        <p:txBody>
          <a:bodyPr/>
          <a:lstStyle/>
          <a:p>
            <a:r>
              <a:rPr lang="en-US" dirty="0"/>
              <a:t>And that’s certainly not every language there is! </a:t>
            </a:r>
          </a:p>
          <a:p>
            <a:r>
              <a:rPr lang="en-US" dirty="0"/>
              <a:t>Focus on: </a:t>
            </a:r>
          </a:p>
          <a:p>
            <a:pPr lvl="1"/>
            <a:r>
              <a:rPr lang="en-US" dirty="0"/>
              <a:t>Approximate dates  </a:t>
            </a:r>
          </a:p>
          <a:p>
            <a:pPr lvl="1"/>
            <a:r>
              <a:rPr lang="en-US" dirty="0"/>
              <a:t>Ancestry</a:t>
            </a:r>
          </a:p>
          <a:p>
            <a:pPr lvl="1"/>
            <a:r>
              <a:rPr lang="en-US" dirty="0"/>
              <a:t>Purposes, goals, main features </a:t>
            </a:r>
          </a:p>
          <a:p>
            <a:pPr lvl="1"/>
            <a:r>
              <a:rPr lang="en-US" dirty="0"/>
              <a:t>How did it do? </a:t>
            </a:r>
          </a:p>
          <a:p>
            <a:pPr lvl="1"/>
            <a:r>
              <a:rPr lang="en-US" dirty="0"/>
              <a:t>What followed it? </a:t>
            </a:r>
          </a:p>
        </p:txBody>
      </p:sp>
    </p:spTree>
    <p:extLst>
      <p:ext uri="{BB962C8B-B14F-4D97-AF65-F5344CB8AC3E}">
        <p14:creationId xmlns:p14="http://schemas.microsoft.com/office/powerpoint/2010/main" val="96103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C7B9-5A61-ADAB-8508-418B41116654}"/>
              </a:ext>
            </a:extLst>
          </p:cNvPr>
          <p:cNvSpPr>
            <a:spLocks noGrp="1"/>
          </p:cNvSpPr>
          <p:nvPr>
            <p:ph type="title"/>
          </p:nvPr>
        </p:nvSpPr>
        <p:spPr/>
        <p:txBody>
          <a:bodyPr/>
          <a:lstStyle/>
          <a:p>
            <a:r>
              <a:rPr lang="en-US" dirty="0"/>
              <a:t>Machine language </a:t>
            </a:r>
          </a:p>
        </p:txBody>
      </p:sp>
      <p:sp>
        <p:nvSpPr>
          <p:cNvPr id="3" name="Content Placeholder 2">
            <a:extLst>
              <a:ext uri="{FF2B5EF4-FFF2-40B4-BE49-F238E27FC236}">
                <a16:creationId xmlns:a16="http://schemas.microsoft.com/office/drawing/2014/main" id="{C5C8BDC8-1443-A1A5-A061-6E32F95B820E}"/>
              </a:ext>
            </a:extLst>
          </p:cNvPr>
          <p:cNvSpPr>
            <a:spLocks noGrp="1"/>
          </p:cNvSpPr>
          <p:nvPr>
            <p:ph idx="1"/>
          </p:nvPr>
        </p:nvSpPr>
        <p:spPr/>
        <p:txBody>
          <a:bodyPr>
            <a:normAutofit fontScale="92500" lnSpcReduction="20000"/>
          </a:bodyPr>
          <a:lstStyle/>
          <a:p>
            <a:r>
              <a:rPr lang="en-US" dirty="0"/>
              <a:t>At the very lowest level is machine language, which drive the path of data through the circuitry. So, for example, something like: </a:t>
            </a:r>
          </a:p>
          <a:p>
            <a:pPr lvl="1"/>
            <a:r>
              <a:rPr lang="en-US" dirty="0"/>
              <a:t>ADD	0010 		the contents of </a:t>
            </a:r>
          </a:p>
          <a:p>
            <a:pPr lvl="1"/>
            <a:r>
              <a:rPr lang="en-US" dirty="0"/>
              <a:t>REG 4	0100		to the contents of </a:t>
            </a:r>
          </a:p>
          <a:p>
            <a:pPr lvl="1"/>
            <a:r>
              <a:rPr lang="en-US" dirty="0"/>
              <a:t>REG 1	0001		and then </a:t>
            </a:r>
          </a:p>
          <a:p>
            <a:pPr lvl="1"/>
            <a:r>
              <a:rPr lang="en-US" dirty="0"/>
              <a:t>STO	0011		the contents of </a:t>
            </a:r>
          </a:p>
          <a:p>
            <a:pPr lvl="1"/>
            <a:r>
              <a:rPr lang="en-US" dirty="0"/>
              <a:t>REG 4	0100		to memory address 440</a:t>
            </a:r>
          </a:p>
          <a:p>
            <a:pPr lvl="1"/>
            <a:r>
              <a:rPr lang="en-US" dirty="0"/>
              <a:t>  		000110111000</a:t>
            </a:r>
          </a:p>
          <a:p>
            <a:r>
              <a:rPr lang="en-US" dirty="0"/>
              <a:t>So the 3 12-bit ENIAC instructions would be </a:t>
            </a:r>
            <a:br>
              <a:rPr lang="en-US" dirty="0"/>
            </a:br>
            <a:r>
              <a:rPr lang="en-US" dirty="0">
                <a:latin typeface="Fira Mono" panose="020B0509050000020004" pitchFamily="49" charset="0"/>
                <a:ea typeface="Fira Mono" panose="020B0509050000020004" pitchFamily="49" charset="0"/>
              </a:rPr>
              <a:t>001001000001 </a:t>
            </a:r>
            <a:br>
              <a:rPr lang="en-US" dirty="0">
                <a:latin typeface="Fira Mono" panose="020B0509050000020004" pitchFamily="49" charset="0"/>
                <a:ea typeface="Fira Mono" panose="020B0509050000020004" pitchFamily="49" charset="0"/>
              </a:rPr>
            </a:br>
            <a:r>
              <a:rPr lang="en-US" dirty="0">
                <a:latin typeface="Fira Mono" panose="020B0509050000020004" pitchFamily="49" charset="0"/>
                <a:ea typeface="Fira Mono" panose="020B0509050000020004" pitchFamily="49" charset="0"/>
              </a:rPr>
              <a:t>001101000000</a:t>
            </a:r>
            <a:br>
              <a:rPr lang="en-US" dirty="0">
                <a:latin typeface="Fira Mono" panose="020B0509050000020004" pitchFamily="49" charset="0"/>
                <a:ea typeface="Fira Mono" panose="020B0509050000020004" pitchFamily="49" charset="0"/>
              </a:rPr>
            </a:br>
            <a:r>
              <a:rPr lang="en-US" dirty="0">
                <a:latin typeface="Fira Mono" panose="020B0509050000020004" pitchFamily="49" charset="0"/>
                <a:ea typeface="Fira Mono" panose="020B0509050000020004" pitchFamily="49" charset="0"/>
              </a:rPr>
              <a:t>000110111000</a:t>
            </a:r>
            <a:br>
              <a:rPr lang="en-US" dirty="0"/>
            </a:br>
            <a:r>
              <a:rPr lang="en-US" dirty="0"/>
              <a:t>(with 4 bits padding at the end of the STO instruction) </a:t>
            </a:r>
          </a:p>
          <a:p>
            <a:endParaRPr lang="en-US" dirty="0"/>
          </a:p>
          <a:p>
            <a:pPr lvl="1"/>
            <a:endParaRPr lang="en-US" dirty="0"/>
          </a:p>
        </p:txBody>
      </p:sp>
    </p:spTree>
    <p:extLst>
      <p:ext uri="{BB962C8B-B14F-4D97-AF65-F5344CB8AC3E}">
        <p14:creationId xmlns:p14="http://schemas.microsoft.com/office/powerpoint/2010/main" val="24176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E65F-F288-7317-B17F-401065BC9323}"/>
              </a:ext>
            </a:extLst>
          </p:cNvPr>
          <p:cNvSpPr>
            <a:spLocks noGrp="1"/>
          </p:cNvSpPr>
          <p:nvPr>
            <p:ph type="title"/>
          </p:nvPr>
        </p:nvSpPr>
        <p:spPr/>
        <p:txBody>
          <a:bodyPr/>
          <a:lstStyle/>
          <a:p>
            <a:r>
              <a:rPr lang="en-US" dirty="0"/>
              <a:t>Assembler Programming</a:t>
            </a:r>
          </a:p>
        </p:txBody>
      </p:sp>
      <p:sp>
        <p:nvSpPr>
          <p:cNvPr id="3" name="Content Placeholder 2">
            <a:extLst>
              <a:ext uri="{FF2B5EF4-FFF2-40B4-BE49-F238E27FC236}">
                <a16:creationId xmlns:a16="http://schemas.microsoft.com/office/drawing/2014/main" id="{E3790A76-A29E-CC07-25D6-3DD69C33EE48}"/>
              </a:ext>
            </a:extLst>
          </p:cNvPr>
          <p:cNvSpPr>
            <a:spLocks noGrp="1"/>
          </p:cNvSpPr>
          <p:nvPr>
            <p:ph idx="1"/>
          </p:nvPr>
        </p:nvSpPr>
        <p:spPr/>
        <p:txBody>
          <a:bodyPr>
            <a:normAutofit fontScale="92500" lnSpcReduction="10000"/>
          </a:bodyPr>
          <a:lstStyle/>
          <a:p>
            <a:r>
              <a:rPr lang="en-US" dirty="0"/>
              <a:t>The first step was to write a helper program (in machine language) that could read </a:t>
            </a:r>
            <a:r>
              <a:rPr lang="en-US" i="1" dirty="0"/>
              <a:t>mnemonics</a:t>
            </a:r>
            <a:r>
              <a:rPr lang="en-US" dirty="0"/>
              <a:t> (such as ADD, STO, BEQ, </a:t>
            </a:r>
            <a:r>
              <a:rPr lang="en-US" dirty="0" err="1"/>
              <a:t>etc</a:t>
            </a:r>
            <a:r>
              <a:rPr lang="en-US" dirty="0"/>
              <a:t>) and translate (assemble) them into the appropriate machine language. </a:t>
            </a:r>
          </a:p>
          <a:p>
            <a:r>
              <a:rPr lang="en-US" dirty="0"/>
              <a:t>Then, rewrite the helper program in assembly language </a:t>
            </a:r>
          </a:p>
          <a:p>
            <a:r>
              <a:rPr lang="en-US" dirty="0"/>
              <a:t>Then additional features could be added </a:t>
            </a:r>
          </a:p>
          <a:p>
            <a:pPr lvl="1"/>
            <a:r>
              <a:rPr lang="en-US" dirty="0"/>
              <a:t>On a branch instruction, it’s necessary to specify how many bytes forward or back to jump. If more code is added between the branch and the target, the branch is off and has to be re-figured. This could be delegated to the assembler—the target could be labeled, and the assembly instruction set to jump to the label </a:t>
            </a:r>
          </a:p>
          <a:p>
            <a:pPr lvl="1"/>
            <a:r>
              <a:rPr lang="en-US" dirty="0"/>
              <a:t>Pseudo-instructions could be added that translated to named blocks of code in a stored library, breaking the 1:1 link between assembly &amp; machine instructions </a:t>
            </a:r>
          </a:p>
        </p:txBody>
      </p:sp>
    </p:spTree>
    <p:extLst>
      <p:ext uri="{BB962C8B-B14F-4D97-AF65-F5344CB8AC3E}">
        <p14:creationId xmlns:p14="http://schemas.microsoft.com/office/powerpoint/2010/main" val="4219579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2990</TotalTime>
  <Words>6276</Words>
  <Application>Microsoft Office PowerPoint</Application>
  <PresentationFormat>Widescreen</PresentationFormat>
  <Paragraphs>573</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Aptos</vt:lpstr>
      <vt:lpstr>Aptos Display</vt:lpstr>
      <vt:lpstr>Arial</vt:lpstr>
      <vt:lpstr>Arial Unicode MS</vt:lpstr>
      <vt:lpstr>Fira Mono</vt:lpstr>
      <vt:lpstr>Office Theme</vt:lpstr>
      <vt:lpstr>A very brief history of programming languages</vt:lpstr>
      <vt:lpstr>In the beginning…. </vt:lpstr>
      <vt:lpstr>Meanwhile, in the US and UK… </vt:lpstr>
      <vt:lpstr>Further advances</vt:lpstr>
      <vt:lpstr>Programming the ENIAC</vt:lpstr>
      <vt:lpstr>A plugboard </vt:lpstr>
      <vt:lpstr>Stored Program (Von Neumann) architecture</vt:lpstr>
      <vt:lpstr>Machine language </vt:lpstr>
      <vt:lpstr>Assembler Programming</vt:lpstr>
      <vt:lpstr>Short code </vt:lpstr>
      <vt:lpstr>Speedcoding</vt:lpstr>
      <vt:lpstr>AL-0, AL-1, etc</vt:lpstr>
      <vt:lpstr>FORTRAN  (1950s)</vt:lpstr>
      <vt:lpstr>Design constraints</vt:lpstr>
      <vt:lpstr>FORTRAN I (1956) </vt:lpstr>
      <vt:lpstr>Later Versions </vt:lpstr>
      <vt:lpstr>Modern Fortran </vt:lpstr>
      <vt:lpstr>Evaluation </vt:lpstr>
      <vt:lpstr>Functional programming: LISP </vt:lpstr>
      <vt:lpstr>LISP data structures </vt:lpstr>
      <vt:lpstr>Functional programming</vt:lpstr>
      <vt:lpstr>Evaluation </vt:lpstr>
      <vt:lpstr>ALGOL </vt:lpstr>
      <vt:lpstr>ALGOL features </vt:lpstr>
      <vt:lpstr>Adoption of ALGOL </vt:lpstr>
      <vt:lpstr>Evaluation</vt:lpstr>
      <vt:lpstr>Computerizing Business </vt:lpstr>
      <vt:lpstr>Design goals</vt:lpstr>
      <vt:lpstr>Evaluation</vt:lpstr>
      <vt:lpstr>Timesharing: BASIC </vt:lpstr>
      <vt:lpstr>Timeline</vt:lpstr>
      <vt:lpstr>Evaluation </vt:lpstr>
      <vt:lpstr>State of computing from IBM’s view, 1960s</vt:lpstr>
      <vt:lpstr>Something for Everyone: PL/I </vt:lpstr>
      <vt:lpstr>PL/I’s contributions and firsts </vt:lpstr>
      <vt:lpstr>So what went wrong? </vt:lpstr>
      <vt:lpstr>Evaluation </vt:lpstr>
      <vt:lpstr>APL </vt:lpstr>
      <vt:lpstr>Sample APL Code </vt:lpstr>
      <vt:lpstr>SNOBOL</vt:lpstr>
      <vt:lpstr>Data Abstraction: SIMULA 67 </vt:lpstr>
      <vt:lpstr>Orthogonal design: ALGOL 68 </vt:lpstr>
      <vt:lpstr>Other ALGOL variants </vt:lpstr>
      <vt:lpstr>FORTH</vt:lpstr>
      <vt:lpstr>Systems Programming: C </vt:lpstr>
      <vt:lpstr>Programming in Logic: Prolog </vt:lpstr>
      <vt:lpstr>Programming for Reliability: Ada </vt:lpstr>
      <vt:lpstr>Design Process</vt:lpstr>
      <vt:lpstr>Features </vt:lpstr>
      <vt:lpstr>Evaluation </vt:lpstr>
      <vt:lpstr>Erlang </vt:lpstr>
      <vt:lpstr>Smalltalk</vt:lpstr>
      <vt:lpstr>Effects of Smalltalk (and a well-timed magazine article) </vt:lpstr>
      <vt:lpstr>Evaluation</vt:lpstr>
      <vt:lpstr>Objective-C</vt:lpstr>
      <vt:lpstr>Other C-Based Languages </vt:lpstr>
      <vt:lpstr>Java </vt:lpstr>
      <vt:lpstr>Java</vt:lpstr>
      <vt:lpstr>Scripting Languages </vt:lpstr>
      <vt:lpstr>Perl</vt:lpstr>
      <vt:lpstr>Javascript </vt:lpstr>
      <vt:lpstr>PHP</vt:lpstr>
      <vt:lpstr>Python </vt:lpstr>
      <vt:lpstr>Ruby</vt:lpstr>
      <vt:lpstr>Lua </vt:lpstr>
      <vt:lpstr>Flagship .NET: C# </vt:lpstr>
      <vt:lpstr>Julia </vt:lpstr>
      <vt:lpstr>Swift </vt:lpstr>
      <vt:lpstr>Rust </vt:lpstr>
      <vt:lpstr>Wow, that’s a lot…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very brief history of programming languages</dc:title>
  <dc:creator>Hare, Brian</dc:creator>
  <cp:lastModifiedBy>Hare, Brian</cp:lastModifiedBy>
  <cp:revision>5</cp:revision>
  <dcterms:created xsi:type="dcterms:W3CDTF">2024-05-13T13:24:41Z</dcterms:created>
  <dcterms:modified xsi:type="dcterms:W3CDTF">2024-05-16T15:02:56Z</dcterms:modified>
</cp:coreProperties>
</file>