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85608-BC14-4268-A81F-AEA71DFBD8A9}" v="6" dt="2023-02-07T15:56:06.455"/>
    <p1510:client id="{ECB7CA4E-E41B-4346-B0FB-F41A57B46ADD}" v="1043" dt="2023-02-07T04:02:37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seebq.com/n-queens-visualizer/" TargetMode="External"/><Relationship Id="rId2" Type="http://schemas.openxmlformats.org/officeDocument/2006/relationships/hyperlink" Target="http://www.chessnextmov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7F262-D5F4-F0F1-F716-BD2D951C31A5}"/>
              </a:ext>
            </a:extLst>
          </p:cNvPr>
          <p:cNvSpPr txBox="1"/>
          <p:nvPr/>
        </p:nvSpPr>
        <p:spPr>
          <a:xfrm>
            <a:off x="303428" y="172995"/>
            <a:ext cx="1153709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Search</a:t>
            </a:r>
            <a:br>
              <a:rPr lang="en-US" dirty="0"/>
            </a:br>
            <a:r>
              <a:rPr lang="en-US" sz="1600" dirty="0">
                <a:latin typeface="Arial"/>
                <a:cs typeface="Arial"/>
              </a:rPr>
              <a:t>•A lot of AI boils down to search—searching through: 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Arial"/>
                <a:cs typeface="Arial"/>
              </a:rPr>
              <a:t>states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u="sng" dirty="0">
                <a:latin typeface="Arial"/>
                <a:cs typeface="Arial"/>
              </a:rPr>
              <a:t>assignments </a:t>
            </a:r>
            <a:r>
              <a:rPr lang="en-US" sz="1600" u="sng" dirty="0">
                <a:latin typeface="Arial"/>
                <a:cs typeface="Arial"/>
              </a:rPr>
              <a:t>of </a:t>
            </a:r>
            <a:r>
              <a:rPr lang="en-US" sz="1600" b="1" u="sng" dirty="0">
                <a:latin typeface="Arial"/>
                <a:cs typeface="Arial"/>
              </a:rPr>
              <a:t>values</a:t>
            </a:r>
            <a:r>
              <a:rPr lang="en-US" sz="1600" b="1" dirty="0">
                <a:latin typeface="Arial"/>
                <a:cs typeface="Arial"/>
              </a:rPr>
              <a:t> </a:t>
            </a:r>
            <a:endParaRPr lang="en-US" sz="1600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orderings of a </a:t>
            </a:r>
            <a:r>
              <a:rPr lang="en-US" sz="1600" b="1" dirty="0">
                <a:latin typeface="Arial"/>
                <a:cs typeface="Arial"/>
              </a:rPr>
              <a:t>route</a:t>
            </a:r>
            <a:r>
              <a:rPr lang="en-US" sz="1600" dirty="0">
                <a:latin typeface="Arial"/>
                <a:cs typeface="Arial"/>
              </a:rPr>
              <a:t> </a:t>
            </a:r>
            <a:endParaRPr lang="en-US" sz="1600" dirty="0">
              <a:latin typeface="Calibri" panose="020F0502020204030204"/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latin typeface="Arial"/>
                <a:cs typeface="Arial"/>
              </a:rPr>
              <a:t>Uninformed </a:t>
            </a:r>
            <a:r>
              <a:rPr lang="en-US" sz="1600" dirty="0">
                <a:latin typeface="Arial"/>
                <a:cs typeface="Arial"/>
              </a:rPr>
              <a:t>or </a:t>
            </a:r>
            <a:r>
              <a:rPr lang="en-US" sz="1600" b="1" dirty="0">
                <a:latin typeface="Arial"/>
                <a:cs typeface="Arial"/>
              </a:rPr>
              <a:t>unsupervised </a:t>
            </a:r>
            <a:r>
              <a:rPr lang="en-US" sz="1600" dirty="0">
                <a:latin typeface="Arial"/>
                <a:cs typeface="Arial"/>
              </a:rPr>
              <a:t>search 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does not require of </a:t>
            </a:r>
            <a:r>
              <a:rPr lang="en-US" sz="1600" i="1" dirty="0">
                <a:highlight>
                  <a:srgbClr val="FFFF00"/>
                </a:highlight>
                <a:latin typeface="Arial"/>
                <a:cs typeface="Arial"/>
              </a:rPr>
              <a:t>any knowledge of the problem domain</a:t>
            </a:r>
            <a:r>
              <a:rPr lang="en-US" sz="1600" dirty="0">
                <a:latin typeface="Arial"/>
                <a:cs typeface="Arial"/>
              </a:rPr>
              <a:t>. </a:t>
            </a:r>
            <a:endParaRPr lang="en-US" sz="1600">
              <a:latin typeface="Calibri" panose="020F0502020204030204"/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   It is a </a:t>
            </a:r>
            <a:r>
              <a:rPr lang="en-US" sz="1600" b="1" dirty="0">
                <a:latin typeface="Arial"/>
                <a:cs typeface="Arial"/>
              </a:rPr>
              <a:t>brute-force</a:t>
            </a:r>
            <a:r>
              <a:rPr lang="en-US" sz="1600" dirty="0">
                <a:latin typeface="Arial"/>
                <a:cs typeface="Arial"/>
              </a:rPr>
              <a:t> approach. </a:t>
            </a:r>
            <a:br>
              <a:rPr lang="en-US" sz="1600" dirty="0"/>
            </a:br>
            <a:endParaRPr lang="en-US" sz="1600" dirty="0">
              <a:latin typeface="Arial"/>
              <a:cs typeface="Arial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r>
              <a:rPr lang="en-US" sz="1600" dirty="0">
                <a:latin typeface="Arial"/>
                <a:cs typeface="Arial"/>
              </a:rPr>
              <a:t>•Terminology: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begin in some </a:t>
            </a:r>
            <a:r>
              <a:rPr lang="en-US" sz="1600" b="1" dirty="0">
                <a:latin typeface="Arial"/>
                <a:cs typeface="Arial"/>
              </a:rPr>
              <a:t>starting state</a:t>
            </a:r>
            <a:r>
              <a:rPr lang="en-US" sz="1600" dirty="0">
                <a:latin typeface="Arial"/>
                <a:cs typeface="Arial"/>
              </a:rPr>
              <a:t>, searching for a </a:t>
            </a:r>
            <a:r>
              <a:rPr lang="en-US" sz="1600" b="1" dirty="0">
                <a:latin typeface="Arial"/>
                <a:cs typeface="Arial"/>
              </a:rPr>
              <a:t>goal state</a:t>
            </a:r>
            <a:r>
              <a:rPr lang="en-US" sz="1600" dirty="0">
                <a:latin typeface="Arial"/>
                <a:cs typeface="Arial"/>
              </a:rPr>
              <a:t>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have some method of </a:t>
            </a:r>
            <a:r>
              <a:rPr lang="en-US" sz="1600" b="1" dirty="0">
                <a:latin typeface="Arial"/>
                <a:cs typeface="Arial"/>
              </a:rPr>
              <a:t>transitioning </a:t>
            </a:r>
            <a:r>
              <a:rPr lang="en-US" sz="1600" dirty="0">
                <a:latin typeface="Arial"/>
                <a:cs typeface="Arial"/>
              </a:rPr>
              <a:t>from the </a:t>
            </a:r>
            <a:r>
              <a:rPr lang="en-US" sz="1600" b="1" i="1" dirty="0">
                <a:solidFill>
                  <a:srgbClr val="000000"/>
                </a:solidFill>
                <a:latin typeface="Arial"/>
                <a:cs typeface="Arial"/>
              </a:rPr>
              <a:t>current 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state </a:t>
            </a:r>
            <a:r>
              <a:rPr lang="en-US" sz="1600" dirty="0">
                <a:latin typeface="Arial"/>
                <a:cs typeface="Arial"/>
              </a:rPr>
              <a:t>to 1 or more </a:t>
            </a:r>
            <a:r>
              <a:rPr lang="en-US" sz="1600" b="1" i="1" dirty="0">
                <a:solidFill>
                  <a:srgbClr val="000000"/>
                </a:solidFill>
                <a:latin typeface="Arial"/>
                <a:cs typeface="Arial"/>
              </a:rPr>
              <a:t>successor 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states</a:t>
            </a:r>
            <a:r>
              <a:rPr lang="en-US" sz="1600" dirty="0">
                <a:latin typeface="Arial"/>
                <a:cs typeface="Arial"/>
              </a:rPr>
              <a:t>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dirty="0">
                <a:latin typeface="Arial"/>
                <a:ea typeface="+mn-lt"/>
                <a:cs typeface="Arial"/>
              </a:rPr>
              <a:t>Unsupervised search</a:t>
            </a:r>
            <a:r>
              <a:rPr lang="en-US" sz="1600" dirty="0">
                <a:latin typeface="Arial"/>
                <a:cs typeface="Arial"/>
              </a:rPr>
              <a:t> offers no method of selecting one transition over another for a given state.</a:t>
            </a:r>
            <a:endParaRPr lang="en-US" sz="1600" dirty="0">
              <a:latin typeface="Calibri" panose="020F0502020204030204"/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  There's no </a:t>
            </a:r>
            <a:r>
              <a:rPr lang="en-US" sz="1600" b="1" i="1" dirty="0">
                <a:latin typeface="Arial"/>
                <a:cs typeface="Arial"/>
              </a:rPr>
              <a:t>fixed </a:t>
            </a:r>
            <a:r>
              <a:rPr lang="en-US" sz="1600" dirty="0">
                <a:latin typeface="Arial"/>
                <a:cs typeface="Arial"/>
              </a:rPr>
              <a:t>metric to tell us if we’re </a:t>
            </a:r>
            <a:r>
              <a:rPr lang="en-US" sz="1600" i="1" dirty="0">
                <a:highlight>
                  <a:srgbClr val="00FF00"/>
                </a:highlight>
                <a:latin typeface="Arial"/>
                <a:cs typeface="Arial"/>
              </a:rPr>
              <a:t>getting closer</a:t>
            </a:r>
            <a:r>
              <a:rPr lang="en-US" sz="1600" dirty="0">
                <a:latin typeface="Arial"/>
                <a:cs typeface="Arial"/>
              </a:rPr>
              <a:t> to the goal until we’re there.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•One partial solution: </a:t>
            </a:r>
            <a:endParaRPr lang="en-US" sz="1600">
              <a:latin typeface="Calibri" panose="020F0502020204030204"/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Use some measurement (derived from purely </a:t>
            </a: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lang="en-US" sz="1600" dirty="0">
                <a:latin typeface="Arial"/>
                <a:cs typeface="Arial"/>
              </a:rPr>
              <a:t>information) to </a:t>
            </a:r>
            <a:r>
              <a:rPr lang="en-US" sz="1600" u="sng" dirty="0">
                <a:latin typeface="Arial"/>
                <a:cs typeface="Arial"/>
              </a:rPr>
              <a:t>make a selection</a:t>
            </a:r>
            <a:r>
              <a:rPr lang="en-US" sz="1600" dirty="0">
                <a:latin typeface="Arial"/>
                <a:cs typeface="Arial"/>
              </a:rPr>
              <a:t> from offered successor states.</a:t>
            </a:r>
            <a:endParaRPr lang="en-US" sz="1600" dirty="0">
              <a:latin typeface="Calibri" panose="020F0502020204030204"/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   Search methods which use this solution are said to employ a </a:t>
            </a:r>
            <a:r>
              <a:rPr lang="en-US" sz="1600" b="1" dirty="0">
                <a:latin typeface="Arial"/>
                <a:cs typeface="Arial"/>
              </a:rPr>
              <a:t>greedy algorithm</a:t>
            </a:r>
            <a:br>
              <a:rPr lang="en-US" sz="1600" b="1" dirty="0"/>
            </a:br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9666874-352B-1B2E-2A08-8F2979EC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4" y="596521"/>
            <a:ext cx="6971552" cy="38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7F262-D5F4-F0F1-F716-BD2D951C31A5}"/>
              </a:ext>
            </a:extLst>
          </p:cNvPr>
          <p:cNvSpPr txBox="1"/>
          <p:nvPr/>
        </p:nvSpPr>
        <p:spPr>
          <a:xfrm>
            <a:off x="303428" y="172995"/>
            <a:ext cx="1153709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Evaluating Search Methods</a:t>
            </a:r>
            <a:br>
              <a:rPr lang="en-US" dirty="0"/>
            </a:b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obviously need some way of determining whether we’re at the </a:t>
            </a:r>
            <a:r>
              <a:rPr lang="en-US" sz="1600" b="1" dirty="0">
                <a:latin typeface="Arial"/>
                <a:cs typeface="Arial"/>
              </a:rPr>
              <a:t>goal</a:t>
            </a:r>
            <a:r>
              <a:rPr lang="en-US" sz="1600" dirty="0">
                <a:latin typeface="Arial"/>
                <a:cs typeface="Arial"/>
              </a:rPr>
              <a:t> state</a:t>
            </a:r>
            <a:endParaRPr lang="en-US" sz="1600" dirty="0">
              <a:latin typeface="Calibri" panose="020F0502020204030204"/>
              <a:cs typeface="Calibri"/>
            </a:endParaRP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•The </a:t>
            </a:r>
            <a:r>
              <a:rPr lang="en-US" sz="1600" b="1" dirty="0">
                <a:latin typeface="Arial"/>
                <a:cs typeface="Arial"/>
              </a:rPr>
              <a:t>path length </a:t>
            </a:r>
            <a:r>
              <a:rPr lang="en-US" sz="1600" dirty="0">
                <a:latin typeface="Arial"/>
                <a:cs typeface="Arial"/>
              </a:rPr>
              <a:t>between </a:t>
            </a:r>
            <a:r>
              <a:rPr lang="en-US" sz="1600" b="1" dirty="0">
                <a:latin typeface="Arial"/>
                <a:cs typeface="Arial"/>
              </a:rPr>
              <a:t>two states </a:t>
            </a:r>
            <a:r>
              <a:rPr lang="en-US" sz="1600" dirty="0">
                <a:latin typeface="Arial"/>
                <a:cs typeface="Arial"/>
              </a:rPr>
              <a:t>is the </a:t>
            </a:r>
            <a:r>
              <a:rPr lang="en-US" sz="1600" b="1" dirty="0">
                <a:latin typeface="Arial"/>
                <a:cs typeface="Arial"/>
              </a:rPr>
              <a:t>number of transitions necessary </a:t>
            </a:r>
            <a:r>
              <a:rPr lang="en-US" sz="1600" dirty="0">
                <a:latin typeface="Arial"/>
                <a:cs typeface="Arial"/>
              </a:rPr>
              <a:t>to move between them. 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latin typeface="Arial"/>
                <a:cs typeface="Arial"/>
              </a:rPr>
              <a:t>If</a:t>
            </a:r>
            <a:r>
              <a:rPr lang="en-US" sz="1600" dirty="0">
                <a:latin typeface="Arial"/>
                <a:cs typeface="Arial"/>
              </a:rPr>
              <a:t> each transition has its own </a:t>
            </a:r>
            <a:r>
              <a:rPr lang="en-US" sz="1600" b="1" dirty="0">
                <a:latin typeface="Arial"/>
                <a:cs typeface="Arial"/>
              </a:rPr>
              <a:t>independent</a:t>
            </a:r>
            <a:r>
              <a:rPr lang="en-US" sz="1600" dirty="0">
                <a:latin typeface="Arial"/>
                <a:cs typeface="Arial"/>
              </a:rPr>
              <a:t> cost that may differ from 1, the path cost is the </a:t>
            </a:r>
            <a:r>
              <a:rPr lang="en-US" sz="1600" b="1" dirty="0">
                <a:latin typeface="Arial"/>
                <a:cs typeface="Arial"/>
              </a:rPr>
              <a:t>sum of all transitions</a:t>
            </a:r>
            <a:r>
              <a:rPr lang="en-US" sz="1600" dirty="0">
                <a:latin typeface="Arial"/>
                <a:cs typeface="Arial"/>
              </a:rPr>
              <a:t> on the path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•Note that </a:t>
            </a:r>
            <a:r>
              <a:rPr lang="en-US" sz="1600" u="sng" dirty="0">
                <a:latin typeface="Arial"/>
                <a:cs typeface="Arial"/>
              </a:rPr>
              <a:t>in this case </a:t>
            </a:r>
            <a:r>
              <a:rPr lang="en-US" sz="1600" dirty="0">
                <a:latin typeface="Arial"/>
                <a:cs typeface="Arial"/>
              </a:rPr>
              <a:t>the </a:t>
            </a:r>
            <a:r>
              <a:rPr lang="en-US" sz="1600" b="1" dirty="0">
                <a:highlight>
                  <a:srgbClr val="FFFF00"/>
                </a:highlight>
                <a:latin typeface="Arial"/>
                <a:cs typeface="Arial"/>
              </a:rPr>
              <a:t>lowest</a:t>
            </a:r>
            <a:r>
              <a:rPr lang="en-US" sz="1600" dirty="0">
                <a:latin typeface="Arial"/>
                <a:cs typeface="Arial"/>
              </a:rPr>
              <a:t> cost path to the goal </a:t>
            </a:r>
            <a:r>
              <a:rPr lang="en-US" sz="1600" b="1" i="1" u="sng" dirty="0">
                <a:solidFill>
                  <a:srgbClr val="FF0000"/>
                </a:solidFill>
                <a:latin typeface="Arial"/>
                <a:cs typeface="Arial"/>
              </a:rPr>
              <a:t>may not be the shortest </a:t>
            </a:r>
            <a:r>
              <a:rPr lang="en-US" sz="1600" dirty="0">
                <a:latin typeface="Arial"/>
                <a:cs typeface="Arial"/>
              </a:rPr>
              <a:t>(lowest number of transitions) 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•Depending on the problem, state transitions </a:t>
            </a:r>
            <a:r>
              <a:rPr lang="en-US" sz="1600" b="1" dirty="0">
                <a:latin typeface="Arial"/>
                <a:cs typeface="Arial"/>
              </a:rPr>
              <a:t>may</a:t>
            </a:r>
            <a:r>
              <a:rPr lang="en-US" sz="1600" dirty="0">
                <a:latin typeface="Arial"/>
                <a:cs typeface="Arial"/>
              </a:rPr>
              <a:t> –or–  </a:t>
            </a:r>
            <a:r>
              <a:rPr lang="en-US" sz="1600" b="1" dirty="0">
                <a:latin typeface="Arial"/>
                <a:cs typeface="Arial"/>
              </a:rPr>
              <a:t>may not </a:t>
            </a:r>
            <a:r>
              <a:rPr lang="en-US" sz="1600" dirty="0">
                <a:latin typeface="Arial"/>
                <a:cs typeface="Arial"/>
              </a:rPr>
              <a:t>be </a:t>
            </a:r>
            <a:r>
              <a:rPr lang="en-US" sz="1600" b="1" dirty="0">
                <a:latin typeface="Arial"/>
                <a:cs typeface="Arial"/>
              </a:rPr>
              <a:t>reversible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can produce a </a:t>
            </a:r>
            <a:r>
              <a:rPr lang="en-US" sz="1600" dirty="0">
                <a:highlight>
                  <a:srgbClr val="00FF00"/>
                </a:highlight>
                <a:latin typeface="Arial"/>
                <a:cs typeface="Arial"/>
              </a:rPr>
              <a:t>state-space graph</a:t>
            </a:r>
            <a:r>
              <a:rPr lang="en-US" sz="1600" dirty="0">
                <a:latin typeface="Arial"/>
                <a:cs typeface="Arial"/>
              </a:rPr>
              <a:t> showing the possible transitions. 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•The maximum or average </a:t>
            </a:r>
            <a:r>
              <a:rPr lang="en-US" sz="1600" b="1" dirty="0">
                <a:latin typeface="Arial"/>
                <a:cs typeface="Arial"/>
              </a:rPr>
              <a:t>number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of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transitions</a:t>
            </a:r>
            <a:r>
              <a:rPr lang="en-US" sz="1600" dirty="0">
                <a:latin typeface="Arial"/>
                <a:cs typeface="Arial"/>
              </a:rPr>
              <a:t> existing out of a particular state is the </a:t>
            </a:r>
            <a:r>
              <a:rPr lang="en-US" sz="1600" b="1" i="1" dirty="0">
                <a:latin typeface="Arial"/>
                <a:cs typeface="Arial"/>
              </a:rPr>
              <a:t>branching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factor</a:t>
            </a:r>
            <a:r>
              <a:rPr lang="en-US" sz="1600" i="1" dirty="0">
                <a:latin typeface="Arial"/>
                <a:cs typeface="Arial"/>
              </a:rPr>
              <a:t> </a:t>
            </a: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•If we select only transitions that avoid cycles, a search tree results</a:t>
            </a:r>
            <a:endParaRPr lang="en-US" sz="1600" dirty="0">
              <a:cs typeface="Calibri"/>
            </a:endParaRPr>
          </a:p>
        </p:txBody>
      </p:sp>
      <p:pic>
        <p:nvPicPr>
          <p:cNvPr id="3" name="Picture 2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95C06AB9-7934-7701-5245-B65B8503B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98" y="4255445"/>
            <a:ext cx="5569838" cy="26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0FE96-AA4F-620E-2491-4C349888F342}"/>
              </a:ext>
            </a:extLst>
          </p:cNvPr>
          <p:cNvSpPr txBox="1"/>
          <p:nvPr/>
        </p:nvSpPr>
        <p:spPr>
          <a:xfrm>
            <a:off x="189271" y="361336"/>
            <a:ext cx="1016655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False Coin Problem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"/>
                <a:cs typeface="Arial"/>
              </a:rPr>
              <a:t>•Each state is a node (the list of which coin might be false, </a:t>
            </a:r>
          </a:p>
          <a:p>
            <a:r>
              <a:rPr lang="en-US" dirty="0">
                <a:latin typeface="Arial"/>
                <a:cs typeface="Arial"/>
              </a:rPr>
              <a:t>and what should be done at each), and the path chosen on </a:t>
            </a:r>
          </a:p>
          <a:p>
            <a:r>
              <a:rPr lang="en-US" dirty="0">
                <a:latin typeface="Arial"/>
                <a:cs typeface="Arial"/>
              </a:rPr>
              <a:t>the result of each comparison. </a:t>
            </a:r>
          </a:p>
          <a:p>
            <a:br>
              <a:rPr lang="en-US" dirty="0"/>
            </a:br>
            <a:r>
              <a:rPr lang="en-US" dirty="0">
                <a:latin typeface="Arial"/>
                <a:cs typeface="Arial"/>
              </a:rPr>
              <a:t>•As every possible outcome is accounted for, and each </a:t>
            </a:r>
          </a:p>
          <a:p>
            <a:r>
              <a:rPr lang="en-US" dirty="0">
                <a:latin typeface="Arial"/>
                <a:cs typeface="Arial"/>
              </a:rPr>
              <a:t>path terminates with exactly 1 solution, this is a </a:t>
            </a:r>
          </a:p>
          <a:p>
            <a:r>
              <a:rPr lang="en-US" dirty="0">
                <a:latin typeface="Arial"/>
                <a:cs typeface="Arial"/>
              </a:rPr>
              <a:t>map of the search space that must be dealt with.</a:t>
            </a:r>
          </a:p>
          <a:p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•The total state-space map of a problem contains every state the </a:t>
            </a:r>
          </a:p>
          <a:p>
            <a:r>
              <a:rPr lang="en-US" dirty="0">
                <a:latin typeface="Arial"/>
                <a:cs typeface="Arial"/>
              </a:rPr>
              <a:t>problem might be in, and all transitions between </a:t>
            </a:r>
          </a:p>
          <a:p>
            <a:r>
              <a:rPr lang="en-US" dirty="0">
                <a:latin typeface="Arial"/>
                <a:cs typeface="Arial"/>
              </a:rPr>
              <a:t>states; obviously it can become quite complex</a:t>
            </a:r>
          </a:p>
          <a:p>
            <a:br>
              <a:rPr lang="en-US" dirty="0"/>
            </a:br>
            <a:r>
              <a:rPr lang="en-US" dirty="0">
                <a:latin typeface="Arial"/>
                <a:cs typeface="Arial"/>
              </a:rPr>
              <a:t>•Sometimes we want to find out if any path from a </a:t>
            </a:r>
          </a:p>
          <a:p>
            <a:r>
              <a:rPr lang="en-US" dirty="0">
                <a:latin typeface="Arial"/>
                <a:cs typeface="Arial"/>
              </a:rPr>
              <a:t>start state exists to any solution; other times </a:t>
            </a:r>
          </a:p>
          <a:p>
            <a:r>
              <a:rPr lang="en-US" dirty="0">
                <a:latin typeface="Arial"/>
                <a:cs typeface="Arial"/>
              </a:rPr>
              <a:t>we want to find a shortest or lowest-cost or in </a:t>
            </a:r>
          </a:p>
          <a:p>
            <a:r>
              <a:rPr lang="en-US" dirty="0">
                <a:latin typeface="Arial"/>
                <a:cs typeface="Arial"/>
              </a:rPr>
              <a:t>some way optimal path </a:t>
            </a:r>
          </a:p>
          <a:p>
            <a:br>
              <a:rPr lang="en-US" dirty="0"/>
            </a:br>
            <a:r>
              <a:rPr lang="en-US" dirty="0">
                <a:latin typeface="Arial"/>
                <a:cs typeface="Arial"/>
              </a:rPr>
              <a:t>•Note that it may be convenient to represent </a:t>
            </a:r>
          </a:p>
          <a:p>
            <a:r>
              <a:rPr lang="en-US" dirty="0">
                <a:latin typeface="Arial"/>
                <a:cs typeface="Arial"/>
              </a:rPr>
              <a:t>a state space graph as having more than 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1 node for a specific state; see fig. 2.2, p. 48 </a:t>
            </a:r>
            <a:endParaRPr lang="en-US" dirty="0"/>
          </a:p>
        </p:txBody>
      </p:sp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465B27A-0C16-A6E6-B6F8-0FCB2C1F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14" y="3510914"/>
            <a:ext cx="6344264" cy="3282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51EFA-B413-50BE-269B-6DA765C75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03" y="0"/>
            <a:ext cx="3782597" cy="272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E5A03-9F5D-B02F-5D9E-878CE67BA265}"/>
              </a:ext>
            </a:extLst>
          </p:cNvPr>
          <p:cNvSpPr txBox="1"/>
          <p:nvPr/>
        </p:nvSpPr>
        <p:spPr>
          <a:xfrm>
            <a:off x="7515764" y="270075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•A sample search tree showing a solution </a:t>
            </a:r>
          </a:p>
          <a:p>
            <a:r>
              <a:rPr lang="en-US" dirty="0">
                <a:latin typeface="Arial"/>
                <a:cs typeface="Arial"/>
              </a:rPr>
              <a:t>to the 6-coin False Coin problem is on p. 47.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84120-1361-3D72-EF3D-0FE4F3193E6B}"/>
              </a:ext>
            </a:extLst>
          </p:cNvPr>
          <p:cNvSpPr txBox="1"/>
          <p:nvPr/>
        </p:nvSpPr>
        <p:spPr>
          <a:xfrm>
            <a:off x="232706" y="165871"/>
            <a:ext cx="11319489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•One method of finding a solution (in cases where we just want to know if any solutions exist) is to just generate all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possible states, testing each to see if it’s a goal. </a:t>
            </a:r>
            <a:endParaRPr lang="en-US" sz="1600" dirty="0">
              <a:latin typeface="Calibri" panose="020F0502020204030204"/>
              <a:cs typeface="Calibri"/>
            </a:endParaRPr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  <a:hlinkClick r:id="rId2"/>
              </a:rPr>
              <a:t>Move Solver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•One example is the </a:t>
            </a:r>
            <a:r>
              <a:rPr lang="en-US" sz="1600" dirty="0">
                <a:latin typeface="Arial"/>
                <a:cs typeface="Arial"/>
                <a:hlinkClick r:id="rId3"/>
              </a:rPr>
              <a:t>N-queens problem</a:t>
            </a:r>
            <a:endParaRPr lang="en-US" sz="1600" dirty="0">
              <a:latin typeface="Calibri" panose="020F0502020204030204"/>
              <a:cs typeface="Calibri"/>
            </a:endParaRP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•In chess, the queen can move horizontally along rows, vertically along files, or along either diagonal, and attacks every square it can move to.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•The N-queens problem is: On an </a:t>
            </a:r>
            <a:r>
              <a:rPr lang="en-US" sz="1600" dirty="0" err="1">
                <a:latin typeface="Arial"/>
                <a:cs typeface="Arial"/>
              </a:rPr>
              <a:t>NxN</a:t>
            </a:r>
            <a:r>
              <a:rPr lang="en-US" sz="1600" dirty="0">
                <a:latin typeface="Arial"/>
                <a:cs typeface="Arial"/>
              </a:rPr>
              <a:t> board, place N queens such that </a:t>
            </a:r>
            <a:r>
              <a:rPr lang="en-US" sz="1600" b="1" dirty="0">
                <a:latin typeface="Arial"/>
                <a:cs typeface="Arial"/>
              </a:rPr>
              <a:t>no queen is attacking any other</a:t>
            </a:r>
            <a:r>
              <a:rPr lang="en-US" sz="1600" dirty="0">
                <a:latin typeface="Arial"/>
                <a:cs typeface="Arial"/>
              </a:rPr>
              <a:t>. </a:t>
            </a:r>
            <a:endParaRPr lang="en-US" sz="1600" dirty="0">
              <a:latin typeface="Calibri" panose="020F0502020204030204"/>
              <a:cs typeface="Calibri"/>
            </a:endParaRPr>
          </a:p>
          <a:p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could just generate every permutation of N queens on an </a:t>
            </a:r>
            <a:r>
              <a:rPr lang="en-US" sz="1600" dirty="0" err="1">
                <a:latin typeface="Arial"/>
                <a:cs typeface="Arial"/>
              </a:rPr>
              <a:t>NxN</a:t>
            </a:r>
            <a:r>
              <a:rPr lang="en-US" sz="1600" dirty="0">
                <a:latin typeface="Arial"/>
                <a:cs typeface="Arial"/>
              </a:rPr>
              <a:t> board and pick out the solution(s)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•For N = 10 (so a 10x10 board), there are 100 ways to place the first queen, 99 ways to place the second, etc., so total placements , or in general (n</a:t>
            </a:r>
            <a:r>
              <a:rPr lang="en-US" sz="1600" baseline="30000" dirty="0">
                <a:latin typeface="Arial"/>
                <a:cs typeface="Arial"/>
              </a:rPr>
              <a:t>2</a:t>
            </a:r>
            <a:r>
              <a:rPr lang="en-US" sz="1600" dirty="0">
                <a:latin typeface="Arial"/>
                <a:cs typeface="Arial"/>
              </a:rPr>
              <a:t>/n)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•We can reduce the size of this by observing, for example, that each row can contain only 1 queen, so begin by placing 1 queen in each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row and only move queens along rows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•Terminology: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•An algorithm is correct if it can find a valid solution.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•It is complete if it can find every solution; either every solution that exists, or every solution reachable from a given start state.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•It is optimal if it finds the best (lowest-cost, nearest, whatever) solution.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•It is optimally efficient if it finds the solution at least as fast as any other algorithm (in big-O form).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•It is nonredundant if any state rejected as a possible solution is not proposed again.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•It is informed if it is able to limit its proposals in some way rather than blindly generating every possible state (for example, every </a:t>
            </a:r>
            <a:br>
              <a:rPr lang="en-US" sz="1600" dirty="0"/>
            </a:br>
            <a:r>
              <a:rPr lang="en-US" sz="1600" dirty="0">
                <a:latin typeface="Arial"/>
                <a:cs typeface="Arial"/>
              </a:rPr>
              <a:t>possible placement of N queens on the board) 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799F0-C8A5-1651-9D60-D5B9C8528D39}"/>
              </a:ext>
            </a:extLst>
          </p:cNvPr>
          <p:cNvSpPr txBox="1"/>
          <p:nvPr/>
        </p:nvSpPr>
        <p:spPr>
          <a:xfrm>
            <a:off x="293298" y="198408"/>
            <a:ext cx="88485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Strategies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•Exhaustive enumeration consists of generating all possibilities 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•But this can lead to wasted effort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•If the first 2 queens we place are attacking each other, there’s no point in placing the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other N-2. 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•While generating a state, we should verify that the partially-constructed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solution satisfies all constraints 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•If not, we try another; if no further progress can be made, we must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backtrack, undoing part of what we have done so far, and making another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attempt; if none can be found from there, we backtrack another step, and so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on. 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•Backtracking to solve 4-Queens, p 50-52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0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992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Jesse</dc:creator>
  <cp:lastModifiedBy>Lowe, Jesse</cp:lastModifiedBy>
  <cp:revision>149</cp:revision>
  <dcterms:created xsi:type="dcterms:W3CDTF">2023-02-07T03:15:39Z</dcterms:created>
  <dcterms:modified xsi:type="dcterms:W3CDTF">2023-09-05T21:19:09Z</dcterms:modified>
</cp:coreProperties>
</file>