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8F415-49AE-BA54-5583-562C9B0011AA}" v="126" dt="2023-02-21T15:37:23.622"/>
    <p1510:client id="{58D91107-761A-EB89-34D7-27EF2A7C2177}" v="901" dt="2023-02-16T20:33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inbinz.com/2017/08/01/satisfiability-zebra-puzz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7B03D9C-209B-415F-C25A-364EDB5D3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t="-3191" r="-533" b="2482"/>
          <a:stretch/>
        </p:blipFill>
        <p:spPr>
          <a:xfrm>
            <a:off x="8149968" y="3284728"/>
            <a:ext cx="3882773" cy="1949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C3A88-20CF-4257-83C5-4EF43ACF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Five men who are originally from different countries live in consecutive houses on a street. </a:t>
            </a:r>
            <a:r>
              <a:rPr lang="en-US" sz="2400" b="1" dirty="0">
                <a:latin typeface="Calibri"/>
                <a:cs typeface="Calibri"/>
              </a:rPr>
              <a:t>Given </a:t>
            </a:r>
            <a:r>
              <a:rPr lang="en-US" sz="2400" dirty="0">
                <a:latin typeface="Calibri"/>
                <a:cs typeface="Calibri"/>
              </a:rPr>
              <a:t>are each man's </a:t>
            </a:r>
            <a:r>
              <a:rPr lang="en-US" sz="2400" b="1" dirty="0">
                <a:latin typeface="Calibri"/>
                <a:cs typeface="Calibri"/>
              </a:rPr>
              <a:t>job</a:t>
            </a:r>
            <a:r>
              <a:rPr lang="en-US" sz="2400" dirty="0">
                <a:latin typeface="Calibri"/>
                <a:cs typeface="Calibri"/>
              </a:rPr>
              <a:t>, the colors their houses are </a:t>
            </a:r>
            <a:r>
              <a:rPr lang="en-US" sz="2400" b="1" dirty="0">
                <a:latin typeface="Calibri"/>
                <a:cs typeface="Calibri"/>
              </a:rPr>
              <a:t>painted</a:t>
            </a:r>
            <a:r>
              <a:rPr lang="en-US" sz="2400" dirty="0">
                <a:latin typeface="Calibri"/>
                <a:cs typeface="Calibri"/>
              </a:rPr>
              <a:t>, the favorite </a:t>
            </a:r>
            <a:r>
              <a:rPr lang="en-US" sz="2400" b="1" dirty="0">
                <a:latin typeface="Calibri"/>
                <a:cs typeface="Calibri"/>
              </a:rPr>
              <a:t>drink </a:t>
            </a:r>
            <a:r>
              <a:rPr lang="en-US" sz="2400" dirty="0">
                <a:latin typeface="Calibri"/>
                <a:cs typeface="Calibri"/>
              </a:rPr>
              <a:t>of each household, and the </a:t>
            </a:r>
            <a:r>
              <a:rPr lang="en-US" sz="2400" b="1" dirty="0">
                <a:latin typeface="Calibri"/>
                <a:cs typeface="Calibri"/>
              </a:rPr>
              <a:t>pets </a:t>
            </a:r>
            <a:r>
              <a:rPr lang="en-US" sz="2400" dirty="0">
                <a:latin typeface="Calibri"/>
                <a:cs typeface="Calibri"/>
              </a:rPr>
              <a:t>they keep. 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We want to know: Who owns a zebra? And whose favorite drink is mineral water?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The following rules (constraints) are provided:</a:t>
            </a:r>
            <a:endParaRPr lang="en-US" sz="24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B498-06B6-5073-79B1-B362C9E6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English man lives in a red house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Spaniard owns a dog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Japanese man is a painter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Italian drinks tea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Norwegian lives in the first house on the left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green house immediately to the right of the white one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photographer breeds snails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diplomat lives in the yellow house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Milk is drunk in the middle house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owner of the green house drinks coffee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Norwegian’s house is next to the blue one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violinist drinks orange juice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fox is in a house that is next to that of the physician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horse is in a house next to that of the diplomat</a:t>
            </a:r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E515117-6805-6905-0D3F-0F08A537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1790484"/>
            <a:ext cx="6079524" cy="1602007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AC06057D-F9FE-6878-2D01-070BEC95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30" y="3387639"/>
            <a:ext cx="2371725" cy="1181100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9491976-D6DE-CC38-F26D-4D30248A1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941" y="5275992"/>
            <a:ext cx="6004010" cy="14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" y="-184394"/>
            <a:ext cx="10515600" cy="1325563"/>
          </a:xfrm>
        </p:spPr>
        <p:txBody>
          <a:bodyPr/>
          <a:lstStyle/>
          <a:p>
            <a:r>
              <a:rPr lang="en-US" dirty="0"/>
              <a:t>Backtracking search for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11" y="1043540"/>
            <a:ext cx="11226310" cy="5771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Some problems (e.g. Sudoku) can be solved entirely via constraint </a:t>
            </a:r>
            <a:br>
              <a:rPr lang="en-US" dirty="0"/>
            </a:br>
            <a:r>
              <a:rPr lang="en-US" dirty="0"/>
              <a:t>satisfaction </a:t>
            </a:r>
          </a:p>
          <a:p>
            <a:r>
              <a:rPr lang="en-US" dirty="0"/>
              <a:t>But sometimes after satisfying all constraints we do not have a </a:t>
            </a:r>
            <a:br>
              <a:rPr lang="en-US" dirty="0"/>
            </a:br>
            <a:r>
              <a:rPr lang="en-US" dirty="0"/>
              <a:t>unique solution </a:t>
            </a:r>
            <a:endParaRPr lang="en-US" dirty="0">
              <a:cs typeface="Calibri"/>
            </a:endParaRPr>
          </a:p>
          <a:p>
            <a:r>
              <a:rPr lang="en-US" dirty="0"/>
              <a:t>Could apply depth-limited search</a:t>
            </a:r>
          </a:p>
          <a:p>
            <a:pPr lvl="1"/>
            <a:r>
              <a:rPr lang="en-US" dirty="0"/>
              <a:t>A state is a partial assignment </a:t>
            </a:r>
          </a:p>
          <a:p>
            <a:pPr lvl="1"/>
            <a:r>
              <a:rPr lang="en-US" dirty="0"/>
              <a:t>A step is adding var = value </a:t>
            </a:r>
          </a:p>
          <a:p>
            <a:r>
              <a:rPr lang="en-US" dirty="0"/>
              <a:t>But this is problematic </a:t>
            </a:r>
          </a:p>
          <a:p>
            <a:pPr lvl="1"/>
            <a:r>
              <a:rPr lang="en-US" dirty="0"/>
              <a:t>The branching factor at top level is </a:t>
            </a:r>
            <a:r>
              <a:rPr lang="en-US" dirty="0" err="1"/>
              <a:t>nd</a:t>
            </a:r>
            <a:r>
              <a:rPr lang="en-US" dirty="0"/>
              <a:t> (assign any of d values to any of n variables) </a:t>
            </a:r>
          </a:p>
          <a:p>
            <a:pPr lvl="1"/>
            <a:r>
              <a:rPr lang="en-US" dirty="0"/>
              <a:t>At the next level it’s (n-1)d, and so on for n levels</a:t>
            </a:r>
          </a:p>
          <a:p>
            <a:pPr lvl="1"/>
            <a:r>
              <a:rPr lang="en-US" dirty="0"/>
              <a:t>Thus we generate n! * 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 leaves even though there are only 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 possible assignments</a:t>
            </a:r>
          </a:p>
          <a:p>
            <a:r>
              <a:rPr lang="en-US" dirty="0"/>
              <a:t>But this ignores commutativity</a:t>
            </a:r>
          </a:p>
          <a:p>
            <a:pPr lvl="1"/>
            <a:r>
              <a:rPr lang="en-US" dirty="0"/>
              <a:t>A problem is </a:t>
            </a:r>
            <a:r>
              <a:rPr lang="en-US" b="1" dirty="0"/>
              <a:t>commutative</a:t>
            </a:r>
            <a:r>
              <a:rPr lang="en-US" dirty="0"/>
              <a:t> if the order of application of any given set of actions has no effect on the outcome </a:t>
            </a:r>
          </a:p>
          <a:p>
            <a:r>
              <a:rPr lang="en-US" dirty="0"/>
              <a:t>CSP problems are commutative because when assigning values to variables we reach the same partial assignments regardless of application order </a:t>
            </a:r>
          </a:p>
          <a:p>
            <a:r>
              <a:rPr lang="en-US" dirty="0"/>
              <a:t>So we only need to consider </a:t>
            </a:r>
            <a:r>
              <a:rPr lang="en-US" i="1" dirty="0"/>
              <a:t>one</a:t>
            </a:r>
            <a:r>
              <a:rPr lang="en-US" dirty="0"/>
              <a:t> variable at each node in the search tree </a:t>
            </a:r>
          </a:p>
          <a:p>
            <a:pPr lvl="1"/>
            <a:r>
              <a:rPr lang="en-US" dirty="0"/>
              <a:t>We might choose between KY = red, KY = green, and KY = blue, but not between KY = red and MO = blue </a:t>
            </a:r>
          </a:p>
          <a:p>
            <a:r>
              <a:rPr lang="en-US" dirty="0"/>
              <a:t>With this restriction, the number of leaves is d</a:t>
            </a:r>
            <a:r>
              <a:rPr lang="en-US" baseline="30000" dirty="0"/>
              <a:t>n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B4592ED-5128-C44E-95D8-A11C0058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27" y="6359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backtracking search </a:t>
            </a:r>
            <a:r>
              <a:rPr lang="en-US" dirty="0"/>
              <a:t>is a </a:t>
            </a:r>
            <a:r>
              <a:rPr lang="en-US" i="1" dirty="0"/>
              <a:t>depth-first search</a:t>
            </a:r>
            <a:r>
              <a:rPr lang="en-US" dirty="0"/>
              <a:t> that chooses values for one variable at a time and backtracks when a variable has no legal values left to assign</a:t>
            </a:r>
          </a:p>
          <a:p>
            <a:pPr lvl="1"/>
            <a:r>
              <a:rPr lang="en-US" dirty="0"/>
              <a:t>Choose a variable, then try all values in the domain of that variable in turn</a:t>
            </a:r>
          </a:p>
          <a:p>
            <a:pPr lvl="1"/>
            <a:r>
              <a:rPr lang="en-US" dirty="0"/>
              <a:t>If an inconsistency is found, then it returns a failure, causing the previous call to try another value </a:t>
            </a:r>
          </a:p>
          <a:p>
            <a:r>
              <a:rPr lang="en-US" dirty="0"/>
              <a:t>With uninformed depth-first search we could speed up search by applying problem-specific heuristics. CSPs can be sped up without problem-specific heuristics, by addressing these questions: </a:t>
            </a:r>
          </a:p>
          <a:p>
            <a:pPr lvl="1"/>
            <a:r>
              <a:rPr lang="en-US" dirty="0"/>
              <a:t>Which variable should be assigned next? </a:t>
            </a:r>
          </a:p>
          <a:p>
            <a:pPr lvl="1"/>
            <a:r>
              <a:rPr lang="en-US" dirty="0"/>
              <a:t>In what order should values be tried? </a:t>
            </a:r>
          </a:p>
          <a:p>
            <a:pPr lvl="1"/>
            <a:r>
              <a:rPr lang="en-US" dirty="0"/>
              <a:t>What inferences should be performed at each step in the search? </a:t>
            </a:r>
          </a:p>
          <a:p>
            <a:pPr lvl="1"/>
            <a:r>
              <a:rPr lang="en-US" dirty="0"/>
              <a:t>When the search arrives at an assignment that violates a constraint, can the search avoid repeating this failure? </a:t>
            </a:r>
          </a:p>
        </p:txBody>
      </p:sp>
    </p:spTree>
    <p:extLst>
      <p:ext uri="{BB962C8B-B14F-4D97-AF65-F5344CB8AC3E}">
        <p14:creationId xmlns:p14="http://schemas.microsoft.com/office/powerpoint/2010/main" val="325508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Ordering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Simplest method is to choose next unassigned variable </a:t>
            </a:r>
          </a:p>
          <a:p>
            <a:pPr lvl="1"/>
            <a:r>
              <a:rPr lang="en-US" dirty="0"/>
              <a:t>But this seldom leads to the most efficient search</a:t>
            </a:r>
          </a:p>
          <a:p>
            <a:pPr lvl="1"/>
            <a:r>
              <a:rPr lang="en-US" dirty="0"/>
              <a:t>For example, in our map coloring, after MO = red and IL = green, there is only 1 possible value for KY, so it makes sense to assign KY = blue immediately</a:t>
            </a:r>
          </a:p>
          <a:p>
            <a:pPr lvl="2"/>
            <a:r>
              <a:rPr lang="en-US" dirty="0"/>
              <a:t>And after that, assignment for IN is also forced, with only 1 possible value</a:t>
            </a:r>
          </a:p>
          <a:p>
            <a:r>
              <a:rPr lang="en-US" dirty="0"/>
              <a:t>This is the </a:t>
            </a:r>
            <a:r>
              <a:rPr lang="en-US" b="1" dirty="0"/>
              <a:t>minimum-remaining-values</a:t>
            </a:r>
            <a:r>
              <a:rPr lang="en-US" dirty="0"/>
              <a:t> heuristic: Choosing the variable with the fewest legal values</a:t>
            </a:r>
          </a:p>
          <a:p>
            <a:pPr lvl="1"/>
            <a:r>
              <a:rPr lang="en-US" dirty="0"/>
              <a:t>Also known as “most constrained variable” or “fail-first” heuristic</a:t>
            </a:r>
          </a:p>
          <a:p>
            <a:pPr lvl="1"/>
            <a:r>
              <a:rPr lang="en-US" dirty="0"/>
              <a:t>If some variable has 0 values left, it will be picked next and the failure detected immediately </a:t>
            </a:r>
          </a:p>
          <a:p>
            <a:r>
              <a:rPr lang="en-US" dirty="0"/>
              <a:t>Performs better than a random or static ordering, sometimes by a factor of 1000 or more, but it depends quite a bit on the problem </a:t>
            </a:r>
          </a:p>
          <a:p>
            <a:r>
              <a:rPr lang="en-US" dirty="0"/>
              <a:t>But MRV is no help choosing the </a:t>
            </a:r>
            <a:r>
              <a:rPr lang="en-US" i="1" dirty="0"/>
              <a:t>first</a:t>
            </a:r>
            <a:r>
              <a:rPr lang="en-US" dirty="0"/>
              <a:t> variable. In this case we use the </a:t>
            </a:r>
            <a:r>
              <a:rPr lang="en-US" b="1" dirty="0"/>
              <a:t>degree heuristic</a:t>
            </a:r>
            <a:r>
              <a:rPr lang="en-US" dirty="0"/>
              <a:t>, choosing the variable involved in the most binary constraints</a:t>
            </a:r>
          </a:p>
          <a:p>
            <a:pPr lvl="1"/>
            <a:r>
              <a:rPr lang="en-US" dirty="0"/>
              <a:t>Again, the idea is to reduce possible values in other variables as quickly as possible </a:t>
            </a:r>
          </a:p>
          <a:p>
            <a:r>
              <a:rPr lang="en-US" dirty="0"/>
              <a:t>MRV is more powerful; degree heuristic is a useful tie-breaker </a:t>
            </a:r>
          </a:p>
        </p:txBody>
      </p:sp>
    </p:spTree>
    <p:extLst>
      <p:ext uri="{BB962C8B-B14F-4D97-AF65-F5344CB8AC3E}">
        <p14:creationId xmlns:p14="http://schemas.microsoft.com/office/powerpoint/2010/main" val="318621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we’ve selected a variable, what order do we try to assign its values? </a:t>
            </a:r>
          </a:p>
          <a:p>
            <a:r>
              <a:rPr lang="en-US" dirty="0"/>
              <a:t>The </a:t>
            </a:r>
            <a:r>
              <a:rPr lang="en-US" b="1" dirty="0"/>
              <a:t>least-constraining-value</a:t>
            </a:r>
            <a:r>
              <a:rPr lang="en-US" dirty="0"/>
              <a:t> heuristic prefers to use the value that rules out the fewest values in surrounding variables in the constraint graph </a:t>
            </a:r>
          </a:p>
          <a:p>
            <a:pPr lvl="1"/>
            <a:r>
              <a:rPr lang="en-US" dirty="0"/>
              <a:t>In general, we want the maximum flexibility for future assignments </a:t>
            </a:r>
          </a:p>
          <a:p>
            <a:pPr lvl="1"/>
            <a:r>
              <a:rPr lang="en-US" dirty="0"/>
              <a:t>Of course, if we’re looking for ALL solutions, not just the first, this doesn’t matter since we have to try them all eventually anyway </a:t>
            </a:r>
          </a:p>
          <a:p>
            <a:pPr lvl="1"/>
            <a:r>
              <a:rPr lang="en-US" dirty="0"/>
              <a:t>Likewise if there are no solutions </a:t>
            </a:r>
          </a:p>
          <a:p>
            <a:r>
              <a:rPr lang="en-US" i="1" dirty="0"/>
              <a:t>Choosing variables is fail-first (most constrained variable), choosing values is fail-last (least constraining value) </a:t>
            </a:r>
          </a:p>
          <a:p>
            <a:pPr lvl="1"/>
            <a:r>
              <a:rPr lang="en-US" dirty="0"/>
              <a:t>Choosing variables fail-first prunes off entire branches of the search tree earlier </a:t>
            </a:r>
          </a:p>
          <a:p>
            <a:pPr lvl="1"/>
            <a:r>
              <a:rPr lang="en-US" dirty="0"/>
              <a:t>For values, we only need to find one solution, so we look for the most likely </a:t>
            </a:r>
          </a:p>
        </p:txBody>
      </p:sp>
    </p:spTree>
    <p:extLst>
      <p:ext uri="{BB962C8B-B14F-4D97-AF65-F5344CB8AC3E}">
        <p14:creationId xmlns:p14="http://schemas.microsoft.com/office/powerpoint/2010/main" val="194854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for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 search techniques can be very effective for CSPs</a:t>
            </a:r>
          </a:p>
          <a:p>
            <a:r>
              <a:rPr lang="en-US" dirty="0"/>
              <a:t>Use a complete-state formulation, and start in a random state</a:t>
            </a:r>
          </a:p>
          <a:p>
            <a:r>
              <a:rPr lang="en-US" dirty="0"/>
              <a:t>Select a variable and search for a value that reduces the number of conflicts and constraint violations</a:t>
            </a:r>
          </a:p>
          <a:p>
            <a:pPr lvl="1"/>
            <a:r>
              <a:rPr lang="en-US" dirty="0"/>
              <a:t>The obvious heuristic is </a:t>
            </a:r>
            <a:r>
              <a:rPr lang="en-US" b="1" dirty="0"/>
              <a:t>min-conflicts</a:t>
            </a:r>
            <a:r>
              <a:rPr lang="en-US" dirty="0"/>
              <a:t>, the value that results in the minimum number of conflicts. If more than one value gives same minimum number of conflicts, choose arbitrarily</a:t>
            </a:r>
          </a:p>
          <a:p>
            <a:r>
              <a:rPr lang="en-US" dirty="0"/>
              <a:t>For n-queens, the solution is approximately independent of problem size, solving the 1,000,000 queens problem in 50 steps after initial assignment. </a:t>
            </a:r>
          </a:p>
          <a:p>
            <a:pPr lvl="1"/>
            <a:r>
              <a:rPr lang="en-US" dirty="0"/>
              <a:t>For this problem, solutions are dense throughout the search space </a:t>
            </a:r>
          </a:p>
          <a:p>
            <a:r>
              <a:rPr lang="en-US" dirty="0"/>
              <a:t>This has also been used in practical problems. </a:t>
            </a:r>
          </a:p>
          <a:p>
            <a:pPr lvl="1"/>
            <a:r>
              <a:rPr lang="en-US" dirty="0"/>
              <a:t>Scheduling observation time for the Hubble telescope used to take 3 weeks to schedule 1 week’s observations; now takes 10 minutes </a:t>
            </a:r>
          </a:p>
        </p:txBody>
      </p:sp>
    </p:spTree>
    <p:extLst>
      <p:ext uri="{BB962C8B-B14F-4D97-AF65-F5344CB8AC3E}">
        <p14:creationId xmlns:p14="http://schemas.microsoft.com/office/powerpoint/2010/main" val="220915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for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4710"/>
            <a:ext cx="10829081" cy="5058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of the local search methods we looked at can be used for CSP</a:t>
            </a:r>
          </a:p>
          <a:p>
            <a:r>
              <a:rPr lang="en-US" dirty="0"/>
              <a:t>CSP problems often have a series of plateaus, states 1 conflict away from a solution </a:t>
            </a:r>
          </a:p>
          <a:p>
            <a:pPr lvl="1"/>
            <a:r>
              <a:rPr lang="en-US" dirty="0"/>
              <a:t>Allowing sideways movement to other states with the same score allows exploring this space </a:t>
            </a:r>
          </a:p>
          <a:p>
            <a:pPr lvl="1"/>
            <a:r>
              <a:rPr lang="en-US" dirty="0"/>
              <a:t>Maintaining a </a:t>
            </a:r>
            <a:r>
              <a:rPr lang="en-US" b="1" dirty="0"/>
              <a:t>taboo list </a:t>
            </a:r>
            <a:r>
              <a:rPr lang="en-US" dirty="0"/>
              <a:t>of recently-visited states &amp; not allowing return to them can prevent aimless wandering </a:t>
            </a:r>
          </a:p>
          <a:p>
            <a:pPr lvl="1"/>
            <a:r>
              <a:rPr lang="en-US" dirty="0"/>
              <a:t>Simulated annealing can also get a search off a plateau</a:t>
            </a:r>
          </a:p>
          <a:p>
            <a:r>
              <a:rPr lang="en-US" dirty="0"/>
              <a:t>Another approach is </a:t>
            </a:r>
            <a:r>
              <a:rPr lang="en-US" b="1" dirty="0"/>
              <a:t>constraint weighting</a:t>
            </a:r>
          </a:p>
          <a:p>
            <a:pPr lvl="1"/>
            <a:r>
              <a:rPr lang="en-US" dirty="0"/>
              <a:t>Start with all constraints having a weight of 1 </a:t>
            </a:r>
          </a:p>
          <a:p>
            <a:pPr lvl="1"/>
            <a:r>
              <a:rPr lang="en-US" dirty="0"/>
              <a:t>At each step, choose variable/value that minimizes total weights of violated constraints</a:t>
            </a:r>
          </a:p>
          <a:p>
            <a:pPr lvl="1"/>
            <a:r>
              <a:rPr lang="en-US" dirty="0"/>
              <a:t>Increment the weight of all constraints still violated </a:t>
            </a:r>
          </a:p>
          <a:p>
            <a:pPr lvl="1"/>
            <a:r>
              <a:rPr lang="en-US" dirty="0"/>
              <a:t>This adds topography, ensuring progress is possible, and adds weight to constraints that are proving difficult to satisfy </a:t>
            </a:r>
          </a:p>
          <a:p>
            <a:r>
              <a:rPr lang="en-US" dirty="0"/>
              <a:t>Another advantage of local search is that it minimizes the number of changes, useful in online or dynamic situations </a:t>
            </a:r>
          </a:p>
          <a:p>
            <a:pPr lvl="1"/>
            <a:r>
              <a:rPr lang="en-US" dirty="0"/>
              <a:t>Airline scheduling involves elaborate constraints of time, personnel, equipment, etc. </a:t>
            </a:r>
          </a:p>
          <a:p>
            <a:pPr lvl="1"/>
            <a:r>
              <a:rPr lang="en-US" dirty="0"/>
              <a:t>If something changes (bad weather at an airport, crew member ill, </a:t>
            </a:r>
            <a:r>
              <a:rPr lang="en-US" dirty="0" err="1"/>
              <a:t>etc</a:t>
            </a:r>
            <a:r>
              <a:rPr lang="en-US" dirty="0"/>
              <a:t>) we must find another solution </a:t>
            </a:r>
          </a:p>
          <a:p>
            <a:pPr lvl="1"/>
            <a:r>
              <a:rPr lang="en-US" dirty="0"/>
              <a:t>Local search will find something requiring only a few changes; re-starting the assignments from scratch might find a valid solution requiring dozens (or hundreds!) of changes </a:t>
            </a:r>
          </a:p>
        </p:txBody>
      </p:sp>
    </p:spTree>
    <p:extLst>
      <p:ext uri="{BB962C8B-B14F-4D97-AF65-F5344CB8AC3E}">
        <p14:creationId xmlns:p14="http://schemas.microsoft.com/office/powerpoint/2010/main" val="427660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some problems, we have choices which might be equally valid, or some things that must all be done, and other choices of which any one would work </a:t>
            </a:r>
          </a:p>
          <a:p>
            <a:pPr lvl="1"/>
            <a:r>
              <a:rPr lang="en-US" dirty="0"/>
              <a:t>We want dinner AND a movie; for dinner we can have pizza OR middle eastern OR Thai; what’s within walking distance? </a:t>
            </a:r>
          </a:p>
          <a:p>
            <a:pPr lvl="2"/>
            <a:r>
              <a:rPr lang="en-US" dirty="0"/>
              <a:t>Any of the restaurant options can be chosen as part of a solution </a:t>
            </a:r>
          </a:p>
          <a:p>
            <a:pPr lvl="2"/>
            <a:r>
              <a:rPr lang="en-US" dirty="0"/>
              <a:t>If a restaurant AND movie theater aren’t within the specified range, there is no solution to the overall problem no matter how good the restaurant is, even if there’s a pizza place, a middle eastern place, and a Thai place all right across the street</a:t>
            </a:r>
          </a:p>
          <a:p>
            <a:r>
              <a:rPr lang="en-US" dirty="0"/>
              <a:t>It can be represented with an AND-OR tree</a:t>
            </a:r>
          </a:p>
          <a:p>
            <a:r>
              <a:rPr lang="en-US" dirty="0"/>
              <a:t>A node in such a tree is solvable if</a:t>
            </a:r>
          </a:p>
          <a:p>
            <a:pPr lvl="1"/>
            <a:r>
              <a:rPr lang="en-US" dirty="0"/>
              <a:t>It is a terminal node </a:t>
            </a:r>
          </a:p>
          <a:p>
            <a:pPr lvl="1"/>
            <a:r>
              <a:rPr lang="en-US" dirty="0"/>
              <a:t>It is nonterminal whose successors are AND nodes that are all solvable or</a:t>
            </a:r>
          </a:p>
          <a:p>
            <a:pPr lvl="1"/>
            <a:r>
              <a:rPr lang="en-US" dirty="0"/>
              <a:t>It is nonterminal whose successors are OR nodes and at least one of them is solvable </a:t>
            </a:r>
          </a:p>
          <a:p>
            <a:r>
              <a:rPr lang="en-US" dirty="0"/>
              <a:t>Sample AND-OR tree, p. 101</a:t>
            </a:r>
          </a:p>
        </p:txBody>
      </p:sp>
    </p:spTree>
    <p:extLst>
      <p:ext uri="{BB962C8B-B14F-4D97-AF65-F5344CB8AC3E}">
        <p14:creationId xmlns:p14="http://schemas.microsoft.com/office/powerpoint/2010/main" val="8531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Bidirectional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bidirectional search can be more time effective, if the two parallel searches actually intersect</a:t>
            </a:r>
          </a:p>
          <a:p>
            <a:r>
              <a:rPr lang="en-US" dirty="0"/>
              <a:t>A naïve bidirectional search can suffer from the missile metaphor problem: A missile and anti-missile can be targeted toward each other, and both miss </a:t>
            </a:r>
          </a:p>
          <a:p>
            <a:r>
              <a:rPr lang="en-US" dirty="0"/>
              <a:t>However, this is not a general problem; as it turns out, wave-shaping algorithms can be used to direct the two searches toward each other (diagram, p. 102) </a:t>
            </a:r>
          </a:p>
          <a:p>
            <a:r>
              <a:rPr lang="en-US" dirty="0"/>
              <a:t>Rather than front-to-end heuristic estimates, this method uses front to front estimates—heuristic cost of a path from some node in the “source” front to some node in the “goal” front</a:t>
            </a:r>
          </a:p>
          <a:p>
            <a:r>
              <a:rPr lang="en-US" dirty="0"/>
              <a:t>This helps address the frontiers problem—as each search front grows, storage space becomes a problem as the two fronts try to find each other </a:t>
            </a:r>
          </a:p>
          <a:p>
            <a:r>
              <a:rPr lang="en-US" dirty="0"/>
              <a:t>Or a frontier search is carried out</a:t>
            </a:r>
          </a:p>
          <a:p>
            <a:pPr lvl="1"/>
            <a:r>
              <a:rPr lang="en-US" dirty="0"/>
              <a:t>A node is selected and a BFS out a certain distance from it is carried out, and all nodes stored (usually in a hash table) </a:t>
            </a:r>
          </a:p>
          <a:p>
            <a:pPr lvl="1"/>
            <a:r>
              <a:rPr lang="en-US" dirty="0"/>
              <a:t>A forward search then starts from source S, targeting the perimeter nodes, using A* or ID-DFS</a:t>
            </a:r>
          </a:p>
          <a:p>
            <a:pPr lvl="1"/>
            <a:r>
              <a:rPr lang="en-US" dirty="0"/>
              <a:t>Likewise, a backward search from goal G, targeting the perimeter, can also be carried out </a:t>
            </a:r>
          </a:p>
          <a:p>
            <a:pPr lvl="1"/>
            <a:r>
              <a:rPr lang="en-US" dirty="0"/>
              <a:t>This results in opening about ¼ the nodes of a unidirectional search </a:t>
            </a:r>
          </a:p>
          <a:p>
            <a:pPr lvl="1"/>
            <a:r>
              <a:rPr lang="en-US" dirty="0"/>
              <a:t>While there is no connection between the S and G searches, their intersection is the empty set. </a:t>
            </a:r>
          </a:p>
          <a:p>
            <a:pPr lvl="1"/>
            <a:r>
              <a:rPr lang="en-US" dirty="0"/>
              <a:t>Once they collide, a search is carried out to find the optimal path within that (smaller) intersection set </a:t>
            </a:r>
          </a:p>
        </p:txBody>
      </p:sp>
    </p:spTree>
    <p:extLst>
      <p:ext uri="{BB962C8B-B14F-4D97-AF65-F5344CB8AC3E}">
        <p14:creationId xmlns:p14="http://schemas.microsoft.com/office/powerpoint/2010/main" val="23018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" y="-149740"/>
            <a:ext cx="3568357" cy="1057834"/>
          </a:xfrm>
        </p:spPr>
        <p:txBody>
          <a:bodyPr/>
          <a:lstStyle/>
          <a:p>
            <a:r>
              <a:rPr lang="en-US" sz="2800" dirty="0"/>
              <a:t>Constraint Satisfaction </a:t>
            </a:r>
            <a:endParaRPr lang="en-US" sz="2800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95" y="2306166"/>
            <a:ext cx="105156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Another application of search is </a:t>
            </a:r>
            <a:r>
              <a:rPr lang="en-US" b="1" dirty="0"/>
              <a:t>constraint satisfaction</a:t>
            </a:r>
            <a:r>
              <a:rPr lang="en-US" dirty="0"/>
              <a:t>. </a:t>
            </a:r>
          </a:p>
          <a:p>
            <a:r>
              <a:rPr lang="en-US" dirty="0"/>
              <a:t>Rather than searching through states, we search through possible assignments of variables </a:t>
            </a:r>
          </a:p>
          <a:p>
            <a:r>
              <a:rPr lang="en-US" dirty="0"/>
              <a:t>More formally: </a:t>
            </a:r>
          </a:p>
          <a:p>
            <a:pPr lvl="1"/>
            <a:r>
              <a:rPr lang="en-US" dirty="0"/>
              <a:t>Given a collection of </a:t>
            </a:r>
            <a:r>
              <a:rPr lang="en-US" b="1" dirty="0"/>
              <a:t>n variables</a:t>
            </a:r>
            <a:r>
              <a:rPr lang="en-US" dirty="0"/>
              <a:t>, with each variable </a:t>
            </a:r>
            <a:r>
              <a:rPr lang="en-US" dirty="0" err="1"/>
              <a:t>Vn</a:t>
            </a:r>
            <a:r>
              <a:rPr lang="en-US" dirty="0"/>
              <a:t> (V1, V2, </a:t>
            </a:r>
            <a:r>
              <a:rPr lang="en-US" dirty="0" err="1"/>
              <a:t>etc</a:t>
            </a:r>
            <a:r>
              <a:rPr lang="en-US" dirty="0"/>
              <a:t>) having a domain of </a:t>
            </a:r>
            <a:r>
              <a:rPr lang="en-US" b="1" dirty="0">
                <a:highlight>
                  <a:srgbClr val="FFFF00"/>
                </a:highlight>
              </a:rPr>
              <a:t>possible </a:t>
            </a:r>
            <a:r>
              <a:rPr lang="en-US" b="1" dirty="0"/>
              <a:t>values </a:t>
            </a:r>
            <a:r>
              <a:rPr lang="en-US" dirty="0"/>
              <a:t>D1, D2, D3, etc., it can take on, and a set of </a:t>
            </a:r>
            <a:r>
              <a:rPr lang="en-US" b="1" dirty="0"/>
              <a:t>k</a:t>
            </a:r>
            <a:r>
              <a:rPr lang="en-US" dirty="0"/>
              <a:t> constraints on those possible values C1, C2, … Ck: 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solution</a:t>
            </a:r>
            <a:r>
              <a:rPr lang="en-US" dirty="0"/>
              <a:t> is an </a:t>
            </a:r>
            <a:r>
              <a:rPr lang="en-US" b="1" dirty="0"/>
              <a:t>assignment </a:t>
            </a:r>
            <a:r>
              <a:rPr lang="en-US" dirty="0"/>
              <a:t>of values to </a:t>
            </a:r>
            <a:r>
              <a:rPr lang="en-US" b="1" dirty="0"/>
              <a:t>variables</a:t>
            </a:r>
            <a:r>
              <a:rPr lang="en-US" dirty="0"/>
              <a:t>, with each value </a:t>
            </a:r>
            <a:r>
              <a:rPr lang="en-US" b="1" dirty="0"/>
              <a:t>assigned </a:t>
            </a:r>
            <a:r>
              <a:rPr lang="en-US" dirty="0"/>
              <a:t>being </a:t>
            </a:r>
            <a:r>
              <a:rPr lang="en-US" u="sng" dirty="0"/>
              <a:t>from the correct domain</a:t>
            </a:r>
            <a:r>
              <a:rPr lang="en-US" dirty="0"/>
              <a:t> for that variable </a:t>
            </a:r>
          </a:p>
          <a:p>
            <a:pPr lvl="1"/>
            <a:r>
              <a:rPr lang="en-US" dirty="0"/>
              <a:t>A solution that assigns a value to all variables is </a:t>
            </a:r>
            <a:r>
              <a:rPr lang="en-US" i="1" dirty="0"/>
              <a:t>complete (</a:t>
            </a:r>
            <a:r>
              <a:rPr lang="en-US" dirty="0"/>
              <a:t>otherwise it is </a:t>
            </a:r>
            <a:r>
              <a:rPr lang="en-US" i="1" dirty="0"/>
              <a:t>partial)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A solution is </a:t>
            </a:r>
            <a:r>
              <a:rPr lang="en-US" i="1" dirty="0"/>
              <a:t>consistent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b="1" dirty="0"/>
              <a:t> </a:t>
            </a:r>
            <a:r>
              <a:rPr lang="en-US" dirty="0"/>
              <a:t>all constraints are satisfied by it </a:t>
            </a:r>
          </a:p>
          <a:p>
            <a:pPr lvl="1"/>
            <a:r>
              <a:rPr lang="en-US" dirty="0"/>
              <a:t>A solution is </a:t>
            </a:r>
            <a:r>
              <a:rPr lang="en-US" i="1" dirty="0"/>
              <a:t>correct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b="1" dirty="0"/>
              <a:t> </a:t>
            </a:r>
            <a:r>
              <a:rPr lang="en-US" dirty="0"/>
              <a:t>it is complete and consistent. </a:t>
            </a:r>
          </a:p>
          <a:p>
            <a:r>
              <a:rPr lang="en-US" dirty="0"/>
              <a:t>An advantage of constraint satisfaction is that it’s </a:t>
            </a:r>
            <a:r>
              <a:rPr lang="en-US" b="1" dirty="0"/>
              <a:t>general</a:t>
            </a:r>
            <a:r>
              <a:rPr lang="en-US" dirty="0"/>
              <a:t>; we can write a general constraint-satisfaction solver and turn it loose on ANY problem that can be formulated appropriately </a:t>
            </a:r>
          </a:p>
          <a:p>
            <a:pPr lvl="1"/>
            <a:r>
              <a:rPr lang="en-US" dirty="0"/>
              <a:t>We construct a </a:t>
            </a:r>
            <a:r>
              <a:rPr lang="en-US" b="1" dirty="0"/>
              <a:t>constraint graph</a:t>
            </a:r>
            <a:r>
              <a:rPr lang="en-US" dirty="0"/>
              <a:t>, with each node a variable, </a:t>
            </a:r>
            <a:r>
              <a:rPr lang="en-US" i="1" dirty="0">
                <a:solidFill>
                  <a:srgbClr val="FF0000"/>
                </a:solidFill>
              </a:rPr>
              <a:t>connected if they share a constraint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We can then apply search techniques to that graph </a:t>
            </a:r>
            <a:endParaRPr lang="en-US"/>
          </a:p>
          <a:p>
            <a:pPr lvl="1"/>
            <a:r>
              <a:rPr lang="en-US" dirty="0"/>
              <a:t>We can also go beyond “this isn’t a solution, go on to the next state” by </a:t>
            </a:r>
            <a:r>
              <a:rPr lang="en-US" b="1" dirty="0"/>
              <a:t>identifying which constraints are violated</a:t>
            </a:r>
            <a:r>
              <a:rPr lang="en-US" dirty="0"/>
              <a:t> &amp; focusing on </a:t>
            </a:r>
            <a:r>
              <a:rPr lang="en-US" b="1" dirty="0"/>
              <a:t>assignments </a:t>
            </a:r>
            <a:r>
              <a:rPr lang="en-US" dirty="0"/>
              <a:t>that </a:t>
            </a:r>
            <a:r>
              <a:rPr lang="en-US" b="1" dirty="0"/>
              <a:t>satisfy </a:t>
            </a:r>
            <a:r>
              <a:rPr lang="en-US" dirty="0"/>
              <a:t>them </a:t>
            </a:r>
          </a:p>
          <a:p>
            <a:r>
              <a:rPr lang="en-US" dirty="0"/>
              <a:t>Many real-world problems fall into this category; for example, observation time on the Hubble telescope involves starting &amp; ending times &amp; telescope orientations, subject to a variety of priority &amp; power constraints 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DA1153C-6DF3-20CF-6547-AD673F9E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62" y="380752"/>
            <a:ext cx="2743200" cy="2128603"/>
          </a:xfrm>
          <a:prstGeom prst="rect">
            <a:avLst/>
          </a:prstGeom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C3F069C1-6CB4-D4B2-0C97-02F9EA52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2" y="614749"/>
            <a:ext cx="6004010" cy="149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4166C-2C79-C374-101D-445B542D9096}"/>
              </a:ext>
            </a:extLst>
          </p:cNvPr>
          <p:cNvSpPr txBox="1"/>
          <p:nvPr/>
        </p:nvSpPr>
        <p:spPr>
          <a:xfrm>
            <a:off x="9837352" y="1172175"/>
            <a:ext cx="1844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  <a:hlinkClick r:id="rId4"/>
              </a:rPr>
              <a:t>Zebra Puzzle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several types of constraints: </a:t>
            </a:r>
          </a:p>
          <a:p>
            <a:pPr lvl="1"/>
            <a:r>
              <a:rPr lang="en-US" b="1" dirty="0"/>
              <a:t>Unary </a:t>
            </a:r>
            <a:r>
              <a:rPr lang="en-US" dirty="0"/>
              <a:t>constraints apply to 1 variable </a:t>
            </a:r>
          </a:p>
          <a:p>
            <a:pPr lvl="1"/>
            <a:r>
              <a:rPr lang="en-US" b="1" dirty="0"/>
              <a:t>Binary </a:t>
            </a:r>
            <a:r>
              <a:rPr lang="en-US" dirty="0"/>
              <a:t>constraints apply to 2 variables </a:t>
            </a:r>
          </a:p>
          <a:p>
            <a:pPr lvl="1"/>
            <a:r>
              <a:rPr lang="en-US" b="1" dirty="0"/>
              <a:t>N-</a:t>
            </a:r>
            <a:r>
              <a:rPr lang="en-US" b="1" dirty="0" err="1"/>
              <a:t>ary</a:t>
            </a:r>
            <a:r>
              <a:rPr lang="en-US" dirty="0"/>
              <a:t>, etc., …( follow from here) </a:t>
            </a:r>
            <a:endParaRPr lang="en-US" dirty="0">
              <a:cs typeface="Calibri"/>
            </a:endParaRPr>
          </a:p>
          <a:p>
            <a:pPr lvl="1"/>
            <a:r>
              <a:rPr lang="en-US" b="1" dirty="0"/>
              <a:t>Global </a:t>
            </a:r>
            <a:r>
              <a:rPr lang="en-US" dirty="0"/>
              <a:t>constraints apply universally 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ALLDIFF: each variable must be assigned a </a:t>
            </a:r>
            <a:r>
              <a:rPr lang="en-US" i="1" u="sng" dirty="0"/>
              <a:t>unique</a:t>
            </a:r>
            <a:r>
              <a:rPr lang="en-US" dirty="0"/>
              <a:t> value.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There are also softer </a:t>
            </a:r>
            <a:r>
              <a:rPr lang="en-US" i="1" dirty="0">
                <a:highlight>
                  <a:srgbClr val="FFFF00"/>
                </a:highlight>
              </a:rPr>
              <a:t>preference </a:t>
            </a:r>
            <a:r>
              <a:rPr lang="en-US" i="1" dirty="0"/>
              <a:t>constraints</a:t>
            </a:r>
            <a:r>
              <a:rPr lang="en-US" dirty="0"/>
              <a:t> in which we have a </a:t>
            </a:r>
            <a:r>
              <a:rPr lang="en-US" b="1" dirty="0"/>
              <a:t>preferred </a:t>
            </a:r>
            <a:r>
              <a:rPr lang="en-US" dirty="0"/>
              <a:t>state and apply a </a:t>
            </a:r>
            <a:r>
              <a:rPr lang="en-US" b="1" dirty="0"/>
              <a:t>penalty (cost) </a:t>
            </a:r>
            <a:r>
              <a:rPr lang="en-US" dirty="0"/>
              <a:t>to other options</a:t>
            </a:r>
          </a:p>
          <a:p>
            <a:pPr lvl="2"/>
            <a:r>
              <a:rPr lang="en-US" dirty="0"/>
              <a:t>I’d prefer to fly in the </a:t>
            </a:r>
            <a:r>
              <a:rPr lang="en-US" b="1" dirty="0"/>
              <a:t>afternoon</a:t>
            </a:r>
            <a:r>
              <a:rPr lang="en-US" dirty="0"/>
              <a:t>, but will fly in the </a:t>
            </a:r>
            <a:r>
              <a:rPr lang="en-US" b="1" dirty="0"/>
              <a:t>morning </a:t>
            </a:r>
            <a:r>
              <a:rPr lang="en-US" dirty="0"/>
              <a:t>if it’ll save me $100 or more. </a:t>
            </a:r>
          </a:p>
          <a:p>
            <a:pPr lvl="2"/>
            <a:r>
              <a:rPr lang="en-US" dirty="0"/>
              <a:t>Prof. Smith prefers to teach in the </a:t>
            </a:r>
            <a:r>
              <a:rPr lang="en-US" b="1" dirty="0"/>
              <a:t>morning</a:t>
            </a:r>
            <a:r>
              <a:rPr lang="en-US" dirty="0"/>
              <a:t>, Prof. Jones in the </a:t>
            </a:r>
            <a:r>
              <a:rPr lang="en-US" b="1" dirty="0"/>
              <a:t>afternoon</a:t>
            </a:r>
            <a:r>
              <a:rPr lang="en-US" dirty="0"/>
              <a:t>. A schedule with both of them teaching in the afternoon is valid but </a:t>
            </a:r>
            <a:r>
              <a:rPr lang="en-US" b="1" i="1" u="sng" dirty="0">
                <a:solidFill>
                  <a:srgbClr val="FF0000"/>
                </a:solidFill>
              </a:rPr>
              <a:t>not optimal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9815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" y="90531"/>
            <a:ext cx="10515600" cy="769194"/>
          </a:xfrm>
        </p:spPr>
        <p:txBody>
          <a:bodyPr/>
          <a:lstStyle/>
          <a:p>
            <a:r>
              <a:rPr lang="en-US" dirty="0"/>
              <a:t>Constraint Propagation &amp; Inference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5" y="955834"/>
            <a:ext cx="11389488" cy="585231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In </a:t>
            </a:r>
            <a:r>
              <a:rPr lang="en-US" i="1" dirty="0">
                <a:solidFill>
                  <a:srgbClr val="FFC000"/>
                </a:solidFill>
                <a:highlight>
                  <a:srgbClr val="000000"/>
                </a:highlight>
              </a:rPr>
              <a:t>Constraint Satisfaction Problems</a:t>
            </a:r>
            <a:r>
              <a:rPr lang="en-US" dirty="0"/>
              <a:t> (CSPs), an algorithm can search (</a:t>
            </a:r>
            <a:r>
              <a:rPr lang="en-US" i="1" dirty="0">
                <a:highlight>
                  <a:srgbClr val="FFFF00"/>
                </a:highlight>
              </a:rPr>
              <a:t>try </a:t>
            </a:r>
            <a:r>
              <a:rPr lang="en-US" dirty="0"/>
              <a:t>another assignment of values to variables) or do a type of </a:t>
            </a:r>
            <a:r>
              <a:rPr lang="en-US" b="1" dirty="0"/>
              <a:t>inference</a:t>
            </a:r>
            <a:r>
              <a:rPr lang="en-US" dirty="0"/>
              <a:t> called </a:t>
            </a:r>
            <a:r>
              <a:rPr lang="en-US" b="1" dirty="0"/>
              <a:t>constraint propagation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Using the constraints </a:t>
            </a:r>
            <a:r>
              <a:rPr lang="en-US" b="1" i="1" dirty="0"/>
              <a:t>already known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reduce the number of legal values for a variable</a:t>
            </a:r>
            <a:r>
              <a:rPr lang="en-US" dirty="0"/>
              <a:t>, which in turn might limit possible values for other variables. </a:t>
            </a:r>
          </a:p>
          <a:p>
            <a:r>
              <a:rPr lang="en-US" dirty="0"/>
              <a:t>Key idea is </a:t>
            </a:r>
            <a:r>
              <a:rPr lang="en-US" b="1" dirty="0"/>
              <a:t>local consistency</a:t>
            </a:r>
            <a:endParaRPr lang="en-US" b="1" dirty="0">
              <a:cs typeface="Calibri"/>
            </a:endParaRPr>
          </a:p>
          <a:p>
            <a:pPr lvl="1"/>
            <a:r>
              <a:rPr lang="en-US" dirty="0"/>
              <a:t>Each variable is a node on a constraint graph. </a:t>
            </a:r>
          </a:p>
          <a:p>
            <a:pPr lvl="1"/>
            <a:r>
              <a:rPr lang="en-US" dirty="0"/>
              <a:t>Enforcing local consistency throughout the constraint graph causes inconsistent values to be eliminated </a:t>
            </a:r>
          </a:p>
          <a:p>
            <a:r>
              <a:rPr lang="en-US" dirty="0"/>
              <a:t>A variable is </a:t>
            </a:r>
            <a:r>
              <a:rPr lang="en-US" b="1" dirty="0"/>
              <a:t>node-consistent </a:t>
            </a:r>
            <a:r>
              <a:rPr lang="en-US" dirty="0"/>
              <a:t>if all values in that variable’s </a:t>
            </a:r>
            <a:r>
              <a:rPr 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domain </a:t>
            </a:r>
            <a:r>
              <a:rPr lang="en-US" dirty="0"/>
              <a:t>satisfy the variable’s unary constraints </a:t>
            </a:r>
          </a:p>
          <a:p>
            <a:pPr lvl="1"/>
            <a:r>
              <a:rPr lang="en-US" dirty="0"/>
              <a:t>Node consistency can be enforced </a:t>
            </a:r>
            <a:r>
              <a:rPr lang="en-US" b="1" u="sng" dirty="0"/>
              <a:t>one variable at a time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constraints can be made into (decomposed)</a:t>
            </a:r>
            <a:r>
              <a:rPr lang="en-US" b="1" dirty="0"/>
              <a:t>binary</a:t>
            </a:r>
            <a:r>
              <a:rPr lang="en-US" dirty="0"/>
              <a:t> constraints </a:t>
            </a:r>
          </a:p>
          <a:p>
            <a:pPr lvl="1"/>
            <a:r>
              <a:rPr lang="en-US" dirty="0"/>
              <a:t>Therefore most CSP solvers only work with binary constraints </a:t>
            </a:r>
          </a:p>
          <a:p>
            <a:pPr lvl="1"/>
            <a:r>
              <a:rPr lang="en-US" dirty="0"/>
              <a:t>But we can generalize this concept to </a:t>
            </a:r>
            <a:r>
              <a:rPr lang="en-US" b="1" dirty="0"/>
              <a:t>hyperarc consistency </a:t>
            </a:r>
            <a:r>
              <a:rPr lang="en-US" dirty="0"/>
              <a:t>or </a:t>
            </a:r>
            <a:r>
              <a:rPr lang="en-US" b="1" dirty="0"/>
              <a:t>generalized arc consistency </a:t>
            </a:r>
            <a:r>
              <a:rPr lang="en-US" dirty="0"/>
              <a:t>to deal with multiple values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variable is </a:t>
            </a:r>
            <a:r>
              <a:rPr lang="en-US" b="1" dirty="0"/>
              <a:t>arc-consistent</a:t>
            </a:r>
            <a:r>
              <a:rPr lang="en-US" dirty="0"/>
              <a:t> if every value in that variable’s domain satisfies the variable’s binary constraints</a:t>
            </a:r>
          </a:p>
          <a:p>
            <a:pPr lvl="1"/>
            <a:r>
              <a:rPr lang="en-US" dirty="0">
                <a:cs typeface="Calibri"/>
              </a:rPr>
              <a:t>Arc consistency </a:t>
            </a:r>
            <a:r>
              <a:rPr lang="en-US" b="1" dirty="0">
                <a:cs typeface="Calibri"/>
              </a:rPr>
              <a:t>eliminates </a:t>
            </a:r>
            <a:r>
              <a:rPr lang="en-US" dirty="0">
                <a:cs typeface="Calibri"/>
              </a:rPr>
              <a:t>values of each variable domain that can </a:t>
            </a:r>
            <a:r>
              <a:rPr lang="en-US" b="1" i="1" dirty="0">
                <a:solidFill>
                  <a:srgbClr val="FF0000"/>
                </a:solidFill>
                <a:cs typeface="Calibri"/>
              </a:rPr>
              <a:t>never satisfy a particular constraint</a:t>
            </a:r>
            <a:r>
              <a:rPr lang="en-US" dirty="0">
                <a:cs typeface="Calibri"/>
              </a:rPr>
              <a:t> (an </a:t>
            </a:r>
            <a:r>
              <a:rPr lang="en-US" b="1" dirty="0">
                <a:cs typeface="Calibri"/>
              </a:rPr>
              <a:t>arc</a:t>
            </a:r>
            <a:r>
              <a:rPr lang="en-US" dirty="0">
                <a:cs typeface="Calibri"/>
              </a:rPr>
              <a:t>).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More formally, X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b="1" dirty="0"/>
              <a:t>arc</a:t>
            </a:r>
            <a:r>
              <a:rPr lang="en-US" dirty="0"/>
              <a:t>-consistent with respect to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</a:t>
            </a:r>
            <a:r>
              <a:rPr lang="en-US" b="1" dirty="0"/>
              <a:t>for every value in D</a:t>
            </a:r>
            <a:r>
              <a:rPr lang="en-US" baseline="-25000" dirty="0"/>
              <a:t>i</a:t>
            </a:r>
            <a:r>
              <a:rPr lang="en-US" dirty="0"/>
              <a:t> there </a:t>
            </a:r>
            <a:r>
              <a:rPr lang="en-US" b="1" dirty="0"/>
              <a:t>exists some value </a:t>
            </a:r>
            <a:r>
              <a:rPr lang="en-US" dirty="0"/>
              <a:t>D</a:t>
            </a:r>
            <a:r>
              <a:rPr lang="en-US" baseline="-25000" dirty="0"/>
              <a:t>j</a:t>
            </a:r>
            <a:r>
              <a:rPr lang="en-US" dirty="0"/>
              <a:t> that </a:t>
            </a:r>
            <a:r>
              <a:rPr lang="en-US" b="1" dirty="0"/>
              <a:t>satisfies </a:t>
            </a:r>
            <a:r>
              <a:rPr lang="en-US" dirty="0"/>
              <a:t>the binary constraint</a:t>
            </a:r>
          </a:p>
          <a:p>
            <a:r>
              <a:rPr lang="en-US" dirty="0"/>
              <a:t>A network is arc-consistent if every variable is arc-consistent with respect to every other variable </a:t>
            </a:r>
          </a:p>
          <a:p>
            <a:pPr lvl="1"/>
            <a:r>
              <a:rPr lang="en-US" dirty="0"/>
              <a:t>For example, suppose X and Y are integers in {1,2,3…9,10} and we add the constraint Y = X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make this arc-consistent if we reduce the range of X to {1, 2, 3} (to make X arc-consistent with Y) and Y to {1, 4, 9} (to make Y arc-consistent with X). </a:t>
            </a:r>
          </a:p>
        </p:txBody>
      </p:sp>
    </p:spTree>
    <p:extLst>
      <p:ext uri="{BB962C8B-B14F-4D97-AF65-F5344CB8AC3E}">
        <p14:creationId xmlns:p14="http://schemas.microsoft.com/office/powerpoint/2010/main" val="30986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" y="28087"/>
            <a:ext cx="10515600" cy="1325563"/>
          </a:xfrm>
        </p:spPr>
        <p:txBody>
          <a:bodyPr/>
          <a:lstStyle/>
          <a:p>
            <a:r>
              <a:rPr lang="en-US" dirty="0"/>
              <a:t>AC-3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8" y="1020706"/>
            <a:ext cx="8427428" cy="567646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The most popular algorithm for arc consistency is AC 3 </a:t>
            </a:r>
          </a:p>
          <a:p>
            <a:pPr lvl="1"/>
            <a:r>
              <a:rPr lang="en-US" dirty="0"/>
              <a:t>Maintain a </a:t>
            </a:r>
            <a:r>
              <a:rPr lang="en-US" b="1" dirty="0"/>
              <a:t>queue </a:t>
            </a:r>
            <a:r>
              <a:rPr lang="en-US" dirty="0"/>
              <a:t>(or set) of </a:t>
            </a:r>
            <a:r>
              <a:rPr lang="en-US" b="1" dirty="0"/>
              <a:t>arcs </a:t>
            </a:r>
            <a:r>
              <a:rPr lang="en-US" dirty="0"/>
              <a:t>to consider; </a:t>
            </a:r>
            <a:br>
              <a:rPr lang="en-US" dirty="0"/>
            </a:br>
            <a:r>
              <a:rPr lang="en-US" i="1" dirty="0"/>
              <a:t>(initially </a:t>
            </a:r>
            <a:r>
              <a:rPr lang="en-US" dirty="0"/>
              <a:t>this is all arcs in the CSP) 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Binary constraints become </a:t>
            </a:r>
            <a:r>
              <a:rPr lang="en-US" i="1" dirty="0"/>
              <a:t>two</a:t>
            </a:r>
            <a:r>
              <a:rPr lang="en-US" dirty="0"/>
              <a:t> arcs, one in each direction </a:t>
            </a:r>
          </a:p>
          <a:p>
            <a:pPr marL="1257300" lvl="2" indent="-342900"/>
            <a:endParaRPr lang="en-US" dirty="0">
              <a:latin typeface="Consolas"/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Take an arbitrary arc (X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X</a:t>
            </a:r>
            <a:r>
              <a:rPr lang="en-US" baseline="-25000" dirty="0" err="1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) from the queue </a:t>
            </a:r>
            <a:endParaRPr lang="en-US">
              <a:latin typeface="Calibri"/>
              <a:cs typeface="Calibri"/>
            </a:endParaRPr>
          </a:p>
          <a:p>
            <a:pPr marL="1371600" lvl="3" indent="0">
              <a:buNone/>
            </a:pPr>
            <a:r>
              <a:rPr lang="en-US" dirty="0">
                <a:latin typeface="Calibri"/>
                <a:cs typeface="Calibri"/>
              </a:rPr>
              <a:t>make X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arc-consistent with </a:t>
            </a:r>
            <a:r>
              <a:rPr lang="en-US" dirty="0" err="1">
                <a:latin typeface="Calibri"/>
                <a:cs typeface="Calibri"/>
              </a:rPr>
              <a:t>X</a:t>
            </a:r>
            <a:r>
              <a:rPr lang="en-US" baseline="-25000" dirty="0" err="1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pPr marL="1371600" lvl="3" indent="0">
              <a:buNone/>
            </a:pPr>
            <a:r>
              <a:rPr lang="en-US" dirty="0">
                <a:latin typeface="Calibri"/>
                <a:cs typeface="Calibri"/>
              </a:rPr>
              <a:t>If this has no effect on D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pPr marL="1828800" lvl="4" indent="0">
              <a:buNone/>
            </a:pPr>
            <a:r>
              <a:rPr lang="en-US" sz="2000" dirty="0">
                <a:latin typeface="Calibri"/>
                <a:cs typeface="Calibri"/>
              </a:rPr>
              <a:t>go on to the next arc </a:t>
            </a:r>
            <a:endParaRPr lang="en-US" sz="2000">
              <a:latin typeface="Calibri"/>
              <a:cs typeface="Calibri"/>
            </a:endParaRPr>
          </a:p>
          <a:p>
            <a:pPr marL="1485900" lvl="3" indent="0">
              <a:buNone/>
            </a:pPr>
            <a:r>
              <a:rPr lang="en-US" dirty="0">
                <a:latin typeface="Calibri"/>
                <a:cs typeface="Calibri"/>
              </a:rPr>
              <a:t>But if this reduces D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, </a:t>
            </a:r>
            <a:endParaRPr lang="en-US" baseline="-25000">
              <a:latin typeface="Calibri"/>
              <a:cs typeface="Calibri"/>
            </a:endParaRPr>
          </a:p>
          <a:p>
            <a:pPr marL="1828800" lvl="4" indent="0">
              <a:buNone/>
            </a:pPr>
            <a:r>
              <a:rPr lang="en-US" sz="2000" dirty="0">
                <a:latin typeface="Calibri"/>
                <a:cs typeface="Calibri"/>
              </a:rPr>
              <a:t>add to the queue all arcs (</a:t>
            </a:r>
            <a:r>
              <a:rPr lang="en-US" sz="2000" dirty="0" err="1">
                <a:latin typeface="Calibri"/>
                <a:cs typeface="Calibri"/>
              </a:rPr>
              <a:t>X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, X</a:t>
            </a:r>
            <a:r>
              <a:rPr lang="en-US" sz="2000" baseline="-25000" dirty="0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) [where </a:t>
            </a:r>
            <a:r>
              <a:rPr lang="en-US" sz="2000" dirty="0" err="1">
                <a:latin typeface="Calibri"/>
                <a:cs typeface="Calibri"/>
              </a:rPr>
              <a:t>X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 is a neighbor of X</a:t>
            </a:r>
            <a:r>
              <a:rPr lang="en-US" sz="2000" baseline="-25000" dirty="0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]</a:t>
            </a:r>
            <a:endParaRPr lang="en-US" sz="2000" baseline="-25000" dirty="0">
              <a:latin typeface="Calibri"/>
              <a:cs typeface="Calibri"/>
            </a:endParaRPr>
          </a:p>
          <a:p>
            <a:pPr marL="1828800" lvl="4" indent="0">
              <a:buNone/>
            </a:pPr>
            <a:r>
              <a:rPr lang="en-US" sz="2000" i="1" dirty="0">
                <a:latin typeface="Calibri"/>
                <a:cs typeface="Calibri"/>
              </a:rPr>
              <a:t>(The reduction in D</a:t>
            </a:r>
            <a:r>
              <a:rPr lang="en-US" sz="2000" i="1" baseline="-25000" dirty="0">
                <a:latin typeface="Calibri"/>
                <a:cs typeface="Calibri"/>
              </a:rPr>
              <a:t>i</a:t>
            </a:r>
            <a:r>
              <a:rPr lang="en-US" sz="2000" i="1" dirty="0">
                <a:latin typeface="Calibri"/>
                <a:cs typeface="Calibri"/>
              </a:rPr>
              <a:t> might affect D</a:t>
            </a:r>
            <a:r>
              <a:rPr lang="en-US" sz="2000" i="1" baseline="-25000" dirty="0">
                <a:latin typeface="Calibri"/>
                <a:cs typeface="Calibri"/>
              </a:rPr>
              <a:t>k</a:t>
            </a:r>
            <a:r>
              <a:rPr lang="en-US" sz="2000" i="1" dirty="0">
                <a:latin typeface="Calibri"/>
                <a:cs typeface="Calibri"/>
              </a:rPr>
              <a:t> even if we’ve already processed D</a:t>
            </a:r>
            <a:r>
              <a:rPr lang="en-US" sz="2000" i="1" baseline="-25000" dirty="0">
                <a:latin typeface="Calibri"/>
                <a:cs typeface="Calibri"/>
              </a:rPr>
              <a:t>k</a:t>
            </a:r>
            <a:r>
              <a:rPr lang="en-US" sz="2000" i="1" dirty="0">
                <a:latin typeface="Calibri"/>
                <a:cs typeface="Calibri"/>
              </a:rPr>
              <a:t>)</a:t>
            </a:r>
            <a:endParaRPr lang="en-US" sz="2000" i="1" baseline="-25000" dirty="0">
              <a:latin typeface="Calibri"/>
              <a:cs typeface="Calibri"/>
            </a:endParaRPr>
          </a:p>
          <a:p>
            <a:pPr marL="1485900" lvl="3" indent="0">
              <a:buNone/>
            </a:pPr>
            <a:r>
              <a:rPr lang="en-US" dirty="0">
                <a:latin typeface="Calibri"/>
                <a:cs typeface="Calibri"/>
              </a:rPr>
              <a:t>If D</a:t>
            </a:r>
            <a:r>
              <a:rPr lang="en-US" baseline="-25000" dirty="0"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</a:rPr>
              <a:t> is reduced down to nothing</a:t>
            </a:r>
          </a:p>
          <a:p>
            <a:pPr marL="1828800" lvl="4" indent="0">
              <a:buNone/>
            </a:pPr>
            <a:r>
              <a:rPr lang="en-US" sz="2000" dirty="0">
                <a:latin typeface="Calibri"/>
                <a:cs typeface="Calibri"/>
              </a:rPr>
              <a:t>CSP has no consistent solution </a:t>
            </a:r>
            <a:endParaRPr lang="en-US" sz="2000">
              <a:latin typeface="Calibri"/>
              <a:cs typeface="Calibri"/>
            </a:endParaRPr>
          </a:p>
          <a:p>
            <a:pPr marL="2286000" lvl="5" indent="0">
              <a:buNone/>
            </a:pPr>
            <a:r>
              <a:rPr lang="en-US" sz="2000" dirty="0">
                <a:latin typeface="Calibri"/>
                <a:cs typeface="Calibri"/>
                <a:sym typeface="Wingdings" panose="05000000000000000000" pitchFamily="2" charset="2"/>
              </a:rPr>
              <a:t>return </a:t>
            </a:r>
            <a:r>
              <a:rPr lang="en-US" sz="2000" b="1" dirty="0">
                <a:latin typeface="Calibri"/>
                <a:cs typeface="Calibri"/>
                <a:sym typeface="Wingdings" panose="05000000000000000000" pitchFamily="2" charset="2"/>
              </a:rPr>
              <a:t>failure </a:t>
            </a:r>
            <a:endParaRPr lang="en-US" sz="200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Otherwise continue (until no more arcs are in queue)</a:t>
            </a:r>
            <a:endParaRPr lang="en-US" dirty="0">
              <a:latin typeface="Calibri"/>
              <a:cs typeface="Calibri"/>
            </a:endParaRPr>
          </a:p>
          <a:p>
            <a:pPr marL="914400" lvl="2" indent="0">
              <a:buNone/>
            </a:pPr>
            <a:endParaRPr lang="en-US" sz="2200" dirty="0">
              <a:latin typeface="Consolas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At this point we have a CSP equivalent to the original—it has the same solutions—but it has smaller domains and so can be searched faster 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If variables all have domains of size at most </a:t>
            </a:r>
            <a:r>
              <a:rPr lang="en-US" sz="2200" i="1" dirty="0">
                <a:sym typeface="Wingdings" panose="05000000000000000000" pitchFamily="2" charset="2"/>
              </a:rPr>
              <a:t>d</a:t>
            </a:r>
            <a:r>
              <a:rPr lang="en-US" sz="2200" dirty="0">
                <a:sym typeface="Wingdings" panose="05000000000000000000" pitchFamily="2" charset="2"/>
              </a:rPr>
              <a:t> and there are </a:t>
            </a:r>
            <a:r>
              <a:rPr lang="en-US" sz="2200" i="1" dirty="0">
                <a:sym typeface="Wingdings" panose="05000000000000000000" pitchFamily="2" charset="2"/>
              </a:rPr>
              <a:t>c</a:t>
            </a:r>
            <a:r>
              <a:rPr lang="en-US" sz="2200" dirty="0">
                <a:sym typeface="Wingdings" panose="05000000000000000000" pitchFamily="2" charset="2"/>
              </a:rPr>
              <a:t> binary constraints, checking consistency of an arc takes at most time O(d</a:t>
            </a:r>
            <a:r>
              <a:rPr lang="en-US" sz="2200" baseline="30000" dirty="0">
                <a:sym typeface="Wingdings" panose="05000000000000000000" pitchFamily="2" charset="2"/>
              </a:rPr>
              <a:t>2</a:t>
            </a:r>
            <a:r>
              <a:rPr lang="en-US" sz="2200" dirty="0">
                <a:sym typeface="Wingdings" panose="05000000000000000000" pitchFamily="2" charset="2"/>
              </a:rPr>
              <a:t>) and so we get total worst-case time of O(cd</a:t>
            </a:r>
            <a:r>
              <a:rPr lang="en-US" sz="2200" baseline="30000" dirty="0">
                <a:sym typeface="Wingdings" panose="05000000000000000000" pitchFamily="2" charset="2"/>
              </a:rPr>
              <a:t>3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  <a:endParaRPr lang="en-US" sz="2200" dirty="0"/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513D929-C1DD-1A92-3BF8-F53A0A06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62" y="69187"/>
            <a:ext cx="3541834" cy="48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2" y="18927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85" y="914400"/>
            <a:ext cx="10515600" cy="575261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Arc consistency can go a long way (sometimes all the way) to a solution </a:t>
            </a:r>
          </a:p>
          <a:p>
            <a:pPr lvl="1"/>
            <a:r>
              <a:rPr lang="en-US" dirty="0"/>
              <a:t>Solution, by reducing every </a:t>
            </a:r>
            <a:r>
              <a:rPr lang="en-US" b="1" dirty="0"/>
              <a:t>domain </a:t>
            </a:r>
            <a:r>
              <a:rPr lang="en-US" dirty="0"/>
              <a:t>size to </a:t>
            </a:r>
            <a:r>
              <a:rPr lang="en-US" b="1" dirty="0"/>
              <a:t>1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OR -- Verifying that there is </a:t>
            </a:r>
            <a:r>
              <a:rPr lang="en-US" b="1" dirty="0"/>
              <a:t>no solution</a:t>
            </a:r>
            <a:r>
              <a:rPr lang="en-US" dirty="0"/>
              <a:t>, by reducing some </a:t>
            </a:r>
            <a:r>
              <a:rPr lang="en-US" b="1" dirty="0"/>
              <a:t>domain </a:t>
            </a:r>
            <a:r>
              <a:rPr lang="en-US" dirty="0"/>
              <a:t>size to </a:t>
            </a:r>
            <a:r>
              <a:rPr lang="en-US" b="1" dirty="0"/>
              <a:t>0 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But sometimes not enough </a:t>
            </a:r>
          </a:p>
          <a:p>
            <a:r>
              <a:rPr lang="en-US" dirty="0"/>
              <a:t>Consider the map coloring with only R, B</a:t>
            </a:r>
          </a:p>
          <a:p>
            <a:r>
              <a:rPr lang="en-US" dirty="0"/>
              <a:t>Every variable can be arc-consistent (R at one end, B at the other) but still no solution</a:t>
            </a:r>
          </a:p>
          <a:p>
            <a:pPr lvl="1"/>
            <a:r>
              <a:rPr lang="en-US" dirty="0"/>
              <a:t>Since MO, IL, KY all touch each other, we need 3 colors just for them</a:t>
            </a:r>
          </a:p>
          <a:p>
            <a:r>
              <a:rPr lang="en-US" dirty="0"/>
              <a:t>Path consistency </a:t>
            </a:r>
            <a:r>
              <a:rPr lang="en-US" b="1" dirty="0"/>
              <a:t>tightens </a:t>
            </a:r>
            <a:r>
              <a:rPr lang="en-US" dirty="0"/>
              <a:t>binary constraints by looking at </a:t>
            </a:r>
            <a:r>
              <a:rPr lang="en-US" b="1" dirty="0"/>
              <a:t>triples</a:t>
            </a:r>
            <a:endParaRPr lang="en-US" b="1" dirty="0">
              <a:ea typeface="Calibri"/>
              <a:cs typeface="Calibri"/>
            </a:endParaRPr>
          </a:p>
          <a:p>
            <a:pPr lvl="1"/>
            <a:r>
              <a:rPr lang="en-US" sz="2900" dirty="0"/>
              <a:t>A 2-variable set {X</a:t>
            </a:r>
            <a:r>
              <a:rPr lang="en-US" sz="2900" baseline="-25000" dirty="0"/>
              <a:t>i</a:t>
            </a:r>
            <a:r>
              <a:rPr lang="en-US" sz="2900" dirty="0"/>
              <a:t>, </a:t>
            </a:r>
            <a:r>
              <a:rPr lang="en-US" sz="2900" dirty="0" err="1"/>
              <a:t>X</a:t>
            </a:r>
            <a:r>
              <a:rPr lang="en-US" sz="2900" baseline="-25000" dirty="0" err="1"/>
              <a:t>j</a:t>
            </a:r>
            <a:r>
              <a:rPr lang="en-US" sz="2900" dirty="0"/>
              <a:t>} is path-consistent with respect to a third variable </a:t>
            </a:r>
            <a:r>
              <a:rPr lang="en-US" sz="2900" dirty="0" err="1"/>
              <a:t>X</a:t>
            </a:r>
            <a:r>
              <a:rPr lang="en-US" sz="2900" baseline="-25000" dirty="0" err="1"/>
              <a:t>m</a:t>
            </a:r>
            <a:r>
              <a:rPr lang="en-US" sz="2900" dirty="0"/>
              <a:t> </a:t>
            </a:r>
            <a:endParaRPr lang="en-US" sz="2900" dirty="0">
              <a:ea typeface="Calibri"/>
              <a:cs typeface="Calibri"/>
            </a:endParaRPr>
          </a:p>
          <a:p>
            <a:pPr lvl="2"/>
            <a:r>
              <a:rPr lang="en-US" sz="3200" dirty="0"/>
              <a:t>if for every assignment {X</a:t>
            </a:r>
            <a:r>
              <a:rPr lang="en-US" sz="3200" baseline="-25000" dirty="0"/>
              <a:t>i</a:t>
            </a:r>
            <a:r>
              <a:rPr lang="en-US" sz="3200" dirty="0"/>
              <a:t> = a, </a:t>
            </a:r>
            <a:r>
              <a:rPr lang="en-US" sz="3200" dirty="0" err="1"/>
              <a:t>X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= b} consistent with binary constraints on X</a:t>
            </a:r>
            <a:r>
              <a:rPr lang="en-US" sz="3200" baseline="-25000" dirty="0"/>
              <a:t>i</a:t>
            </a:r>
            <a:r>
              <a:rPr lang="en-US" sz="3200" dirty="0"/>
              <a:t> and </a:t>
            </a:r>
            <a:r>
              <a:rPr lang="en-US" sz="3200" dirty="0" err="1"/>
              <a:t>X</a:t>
            </a:r>
            <a:r>
              <a:rPr lang="en-US" sz="3200" baseline="-25000" dirty="0" err="1"/>
              <a:t>j</a:t>
            </a:r>
            <a:r>
              <a:rPr lang="en-US" sz="3200" dirty="0"/>
              <a:t> </a:t>
            </a:r>
            <a:endParaRPr lang="en-US" sz="3200">
              <a:ea typeface="Calibri"/>
              <a:cs typeface="Calibri"/>
            </a:endParaRPr>
          </a:p>
          <a:p>
            <a:pPr lvl="3"/>
            <a:r>
              <a:rPr lang="en-US" sz="3200" dirty="0"/>
              <a:t>there is assignment to </a:t>
            </a:r>
            <a:r>
              <a:rPr lang="en-US" sz="3200" dirty="0" err="1"/>
              <a:t>X</a:t>
            </a:r>
            <a:r>
              <a:rPr lang="en-US" sz="3200" baseline="-25000" dirty="0" err="1"/>
              <a:t>m</a:t>
            </a:r>
            <a:r>
              <a:rPr lang="en-US" sz="3200" baseline="-25000" dirty="0"/>
              <a:t> </a:t>
            </a:r>
            <a:r>
              <a:rPr lang="en-US" sz="3200" dirty="0"/>
              <a:t>that satisfies binary constraints on (X</a:t>
            </a:r>
            <a:r>
              <a:rPr lang="en-US" sz="3200" baseline="-25000" dirty="0"/>
              <a:t>i</a:t>
            </a:r>
            <a:r>
              <a:rPr lang="en-US" sz="3200" dirty="0"/>
              <a:t>, </a:t>
            </a:r>
            <a:r>
              <a:rPr lang="en-US" sz="3200" dirty="0" err="1"/>
              <a:t>X</a:t>
            </a:r>
            <a:r>
              <a:rPr lang="en-US" sz="3200" baseline="-25000" dirty="0" err="1"/>
              <a:t>m</a:t>
            </a:r>
            <a:r>
              <a:rPr lang="en-US" sz="3200" dirty="0"/>
              <a:t>) and (</a:t>
            </a:r>
            <a:r>
              <a:rPr lang="en-US" sz="3200" dirty="0" err="1"/>
              <a:t>X</a:t>
            </a:r>
            <a:r>
              <a:rPr lang="en-US" sz="3200" baseline="-25000" dirty="0" err="1"/>
              <a:t>m</a:t>
            </a:r>
            <a:r>
              <a:rPr lang="en-US" sz="3200" dirty="0"/>
              <a:t>, </a:t>
            </a:r>
            <a:r>
              <a:rPr lang="en-US" sz="3200" dirty="0" err="1"/>
              <a:t>X</a:t>
            </a:r>
            <a:r>
              <a:rPr lang="en-US" sz="3200" baseline="-25000" dirty="0" err="1"/>
              <a:t>j</a:t>
            </a:r>
            <a:r>
              <a:rPr lang="en-US" sz="3200" dirty="0"/>
              <a:t>)</a:t>
            </a:r>
            <a:br>
              <a:rPr lang="en-US" sz="3200" dirty="0"/>
            </a:br>
            <a:endParaRPr lang="en-US" sz="3200">
              <a:ea typeface="Calibri"/>
              <a:cs typeface="Calibri"/>
            </a:endParaRPr>
          </a:p>
          <a:p>
            <a:pPr lvl="1"/>
            <a:r>
              <a:rPr lang="en-US" sz="2200" dirty="0"/>
              <a:t>That is, there is an assignment for all variables that makes a path from X</a:t>
            </a:r>
            <a:r>
              <a:rPr lang="en-US" sz="2200" baseline="-25000" dirty="0"/>
              <a:t>i</a:t>
            </a:r>
            <a:r>
              <a:rPr lang="en-US" sz="2200" dirty="0"/>
              <a:t> to </a:t>
            </a:r>
            <a:r>
              <a:rPr lang="en-US" sz="2200" dirty="0" err="1"/>
              <a:t>X</a:t>
            </a:r>
            <a:r>
              <a:rPr lang="en-US" sz="2200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/>
              <a:t>passing through </a:t>
            </a:r>
            <a:r>
              <a:rPr lang="en-US" sz="2200" dirty="0" err="1"/>
              <a:t>X</a:t>
            </a:r>
            <a:r>
              <a:rPr lang="en-US" sz="2200" baseline="-25000" dirty="0" err="1"/>
              <a:t>m</a:t>
            </a:r>
            <a:r>
              <a:rPr lang="en-US" sz="2200" dirty="0"/>
              <a:t> consistent with all binary constraints on all 3 variables </a:t>
            </a:r>
            <a:endParaRPr lang="en-US" sz="2200">
              <a:ea typeface="Calibri"/>
              <a:cs typeface="Calibri"/>
            </a:endParaRPr>
          </a:p>
          <a:p>
            <a:r>
              <a:rPr lang="en-US" sz="2900" dirty="0"/>
              <a:t>So, for example, we try the 2-color map problem for MO, IL, IN, KY. </a:t>
            </a:r>
            <a:endParaRPr lang="en-US" sz="2900" dirty="0">
              <a:ea typeface="Calibri"/>
              <a:cs typeface="Calibri"/>
            </a:endParaRPr>
          </a:p>
          <a:p>
            <a:r>
              <a:rPr lang="en-US" sz="2900" dirty="0"/>
              <a:t>Possible solutions are {MO = R, IL = B} and {IN = R, IL = B} So far so good. </a:t>
            </a:r>
            <a:endParaRPr lang="en-US" sz="2900">
              <a:ea typeface="Calibri"/>
              <a:cs typeface="Calibri"/>
            </a:endParaRPr>
          </a:p>
          <a:p>
            <a:r>
              <a:rPr lang="en-US" dirty="0"/>
              <a:t>But with both of those assignments, KY can be neither R nor B because it would conflict with one or the other </a:t>
            </a:r>
          </a:p>
          <a:p>
            <a:r>
              <a:rPr lang="en-US" dirty="0"/>
              <a:t>Therefore there is no valid option for KY. The domain is of size 0, which tells us this problem has no solution.</a:t>
            </a:r>
          </a:p>
          <a:p>
            <a:r>
              <a:rPr lang="en-US" dirty="0"/>
              <a:t>The PC-2 algorithm applies the same basic idea as the AC-3 algorithm.  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3D8DCEC4-4456-F96C-614F-BFBB7DDF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12" y="404812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8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2" y="42740"/>
            <a:ext cx="10515600" cy="1325563"/>
          </a:xfrm>
        </p:spPr>
        <p:txBody>
          <a:bodyPr/>
          <a:lstStyle/>
          <a:p>
            <a:r>
              <a:rPr lang="en-US" dirty="0"/>
              <a:t>K-consistency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5" y="1169582"/>
            <a:ext cx="11050465" cy="53816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Taking this further, a CSP is </a:t>
            </a:r>
            <a:r>
              <a:rPr lang="en-US" b="1" dirty="0"/>
              <a:t>K-consistent</a:t>
            </a:r>
            <a:r>
              <a:rPr lang="en-US" dirty="0"/>
              <a:t> if for any set of K-1 variables and for any consistent assignment to those variables, a consistent value can be assigned to the </a:t>
            </a:r>
            <a:r>
              <a:rPr lang="en-US" b="1" dirty="0"/>
              <a:t>k</a:t>
            </a:r>
            <a:r>
              <a:rPr lang="en-US" baseline="30000" dirty="0"/>
              <a:t>th</a:t>
            </a:r>
            <a:r>
              <a:rPr lang="en-US" dirty="0"/>
              <a:t> variable. </a:t>
            </a:r>
          </a:p>
          <a:p>
            <a:pPr lvl="1"/>
            <a:r>
              <a:rPr lang="en-US" dirty="0"/>
              <a:t>1-consistency says given the empty set we can make any one variable consistent (node consistency) </a:t>
            </a:r>
          </a:p>
          <a:p>
            <a:pPr lvl="1"/>
            <a:r>
              <a:rPr lang="en-US" dirty="0"/>
              <a:t>2-consistency is the same as </a:t>
            </a:r>
            <a:r>
              <a:rPr lang="en-US" b="1" dirty="0"/>
              <a:t>arc </a:t>
            </a:r>
            <a:r>
              <a:rPr lang="en-US" dirty="0"/>
              <a:t>consistency </a:t>
            </a:r>
          </a:p>
          <a:p>
            <a:pPr lvl="1"/>
            <a:r>
              <a:rPr lang="en-US" b="1" dirty="0"/>
              <a:t>3</a:t>
            </a:r>
            <a:r>
              <a:rPr lang="en-US" dirty="0"/>
              <a:t>-consistency is the same as </a:t>
            </a:r>
            <a:r>
              <a:rPr lang="en-US" b="1" dirty="0"/>
              <a:t>path </a:t>
            </a:r>
            <a:r>
              <a:rPr lang="en-US" dirty="0"/>
              <a:t>consistency </a:t>
            </a:r>
          </a:p>
          <a:p>
            <a:r>
              <a:rPr lang="en-US" dirty="0"/>
              <a:t>A CSP is </a:t>
            </a:r>
            <a:r>
              <a:rPr lang="en-US" b="1" dirty="0"/>
              <a:t>strongly K-consistent</a:t>
            </a:r>
            <a:r>
              <a:rPr lang="en-US" dirty="0"/>
              <a:t> if it is k-consistent and also (k-1) consistent, (k-2) consistent, </a:t>
            </a:r>
            <a:r>
              <a:rPr lang="en-US" dirty="0" err="1"/>
              <a:t>etc</a:t>
            </a:r>
            <a:r>
              <a:rPr lang="en-US" dirty="0"/>
              <a:t> all the way down to node consistent. </a:t>
            </a:r>
          </a:p>
          <a:p>
            <a:r>
              <a:rPr lang="en-US" dirty="0"/>
              <a:t>If we have a graph of N nodes and make it strongly N consistent, we have a solution</a:t>
            </a:r>
          </a:p>
          <a:p>
            <a:pPr lvl="1"/>
            <a:r>
              <a:rPr lang="en-US" dirty="0"/>
              <a:t>Choose any consistent value for X1. </a:t>
            </a:r>
          </a:p>
          <a:p>
            <a:pPr lvl="1"/>
            <a:r>
              <a:rPr lang="en-US" dirty="0"/>
              <a:t>We are guaranteed to be able to choose a consistent value for X2 because it is 2-consistent</a:t>
            </a:r>
          </a:p>
          <a:p>
            <a:pPr lvl="1"/>
            <a:r>
              <a:rPr lang="en-US" dirty="0"/>
              <a:t>We can also choose a consistent value for X3 because it is 3-consistent</a:t>
            </a:r>
          </a:p>
          <a:p>
            <a:pPr lvl="1"/>
            <a:r>
              <a:rPr lang="en-US" dirty="0"/>
              <a:t>And so on to </a:t>
            </a:r>
            <a:r>
              <a:rPr lang="en-US" dirty="0" err="1"/>
              <a:t>Xn</a:t>
            </a:r>
            <a:r>
              <a:rPr lang="en-US" dirty="0"/>
              <a:t>. Worst case time is O(n</a:t>
            </a:r>
            <a:r>
              <a:rPr lang="en-US" baseline="30000" dirty="0"/>
              <a:t>2</a:t>
            </a:r>
            <a:r>
              <a:rPr lang="en-US" dirty="0"/>
              <a:t>d)</a:t>
            </a:r>
          </a:p>
          <a:p>
            <a:r>
              <a:rPr lang="en-US" dirty="0"/>
              <a:t>No free lunch! Establishing strong N-consistency takes exponential time and space in worst case </a:t>
            </a:r>
          </a:p>
          <a:p>
            <a:r>
              <a:rPr lang="en-US" dirty="0"/>
              <a:t>In practice, we commonly compute 2-consistency &amp; sometimes 3-consistency, then fall back on search </a:t>
            </a:r>
          </a:p>
        </p:txBody>
      </p:sp>
    </p:spTree>
    <p:extLst>
      <p:ext uri="{BB962C8B-B14F-4D97-AF65-F5344CB8AC3E}">
        <p14:creationId xmlns:p14="http://schemas.microsoft.com/office/powerpoint/2010/main" val="39203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Recall that a global constraint is one involving an arbitrary number of variables (not necessarily all) </a:t>
            </a:r>
          </a:p>
          <a:p>
            <a:r>
              <a:rPr lang="en-US" dirty="0"/>
              <a:t>Special algorithms can be used to reduce the search space or detect inconsistency </a:t>
            </a:r>
          </a:p>
          <a:p>
            <a:pPr lvl="1"/>
            <a:r>
              <a:rPr lang="en-US" dirty="0"/>
              <a:t>Consider the </a:t>
            </a:r>
            <a:r>
              <a:rPr lang="en-US" dirty="0" err="1"/>
              <a:t>Alldiff</a:t>
            </a:r>
            <a:r>
              <a:rPr lang="en-US" dirty="0"/>
              <a:t> constraint. If we have </a:t>
            </a:r>
            <a:r>
              <a:rPr lang="en-US" b="1" dirty="0"/>
              <a:t>M </a:t>
            </a:r>
            <a:r>
              <a:rPr lang="en-US" dirty="0"/>
              <a:t>values involved in the constraint, and there are a total of </a:t>
            </a:r>
            <a:r>
              <a:rPr lang="en-US" b="1" dirty="0"/>
              <a:t>N </a:t>
            </a:r>
            <a:r>
              <a:rPr lang="en-US" dirty="0"/>
              <a:t>possible values among all of them, and </a:t>
            </a:r>
            <a:r>
              <a:rPr lang="en-US" b="1" dirty="0"/>
              <a:t>M </a:t>
            </a:r>
            <a:r>
              <a:rPr lang="en-US" dirty="0"/>
              <a:t>&gt; </a:t>
            </a:r>
            <a:r>
              <a:rPr lang="en-US" b="1" dirty="0"/>
              <a:t>N</a:t>
            </a:r>
            <a:r>
              <a:rPr lang="en-US" dirty="0"/>
              <a:t>, the constraint cannot be satisfied</a:t>
            </a:r>
          </a:p>
          <a:p>
            <a:pPr lvl="1"/>
            <a:r>
              <a:rPr lang="en-US" dirty="0"/>
              <a:t>This leads to a simple algorithm: </a:t>
            </a:r>
          </a:p>
          <a:p>
            <a:pPr lvl="2"/>
            <a:r>
              <a:rPr lang="en-US" b="1" dirty="0"/>
              <a:t>If any variable has a singleton domain</a:t>
            </a:r>
            <a:r>
              <a:rPr lang="en-US" dirty="0"/>
              <a:t> (1 possible value), assign </a:t>
            </a:r>
            <a:r>
              <a:rPr lang="en-US" b="1" dirty="0"/>
              <a:t>that </a:t>
            </a:r>
            <a:r>
              <a:rPr lang="en-US" i="1" dirty="0"/>
              <a:t>value </a:t>
            </a:r>
            <a:r>
              <a:rPr lang="en-US" dirty="0"/>
              <a:t>to </a:t>
            </a:r>
            <a:r>
              <a:rPr lang="en-US" b="1" dirty="0"/>
              <a:t>that </a:t>
            </a:r>
            <a:r>
              <a:rPr lang="en-US" i="1" dirty="0"/>
              <a:t>variable</a:t>
            </a:r>
            <a:r>
              <a:rPr lang="en-US" dirty="0"/>
              <a:t>, and </a:t>
            </a:r>
            <a:r>
              <a:rPr lang="en-US" i="1" u="sng" dirty="0"/>
              <a:t>remove that value from the domain of the remaining variables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Repeat as long as there are singletons. </a:t>
            </a:r>
          </a:p>
          <a:p>
            <a:pPr lvl="2"/>
            <a:r>
              <a:rPr lang="en-US" dirty="0"/>
              <a:t>If an empty domain ever occurs or there are more variables than domain values, an inconsistency has been detected </a:t>
            </a:r>
          </a:p>
        </p:txBody>
      </p:sp>
    </p:spTree>
    <p:extLst>
      <p:ext uri="{BB962C8B-B14F-4D97-AF65-F5344CB8AC3E}">
        <p14:creationId xmlns:p14="http://schemas.microsoft.com/office/powerpoint/2010/main" val="233213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73" y="79375"/>
            <a:ext cx="10515600" cy="1325563"/>
          </a:xfrm>
        </p:spPr>
        <p:txBody>
          <a:bodyPr/>
          <a:lstStyle/>
          <a:p>
            <a:r>
              <a:rPr lang="en-US" dirty="0"/>
              <a:t>Other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8" y="1327394"/>
            <a:ext cx="11094426" cy="52232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also have the </a:t>
            </a:r>
            <a:r>
              <a:rPr lang="en-US" b="1" dirty="0"/>
              <a:t>resource constraint</a:t>
            </a:r>
            <a:r>
              <a:rPr lang="en-US" dirty="0"/>
              <a:t>, also known as the </a:t>
            </a:r>
            <a:r>
              <a:rPr lang="en-US" b="1" dirty="0" err="1"/>
              <a:t>atmost</a:t>
            </a:r>
            <a:r>
              <a:rPr lang="en-US" dirty="0"/>
              <a:t> constraint. </a:t>
            </a:r>
          </a:p>
          <a:p>
            <a:pPr lvl="1"/>
            <a:r>
              <a:rPr lang="en-US" dirty="0"/>
              <a:t>We have </a:t>
            </a:r>
            <a:r>
              <a:rPr lang="en-US" b="1" dirty="0"/>
              <a:t>4 </a:t>
            </a:r>
            <a:r>
              <a:rPr lang="en-US" dirty="0"/>
              <a:t>tasks {P1,P2,P3,P4} and 10 employees. </a:t>
            </a:r>
          </a:p>
          <a:p>
            <a:pPr lvl="1"/>
            <a:r>
              <a:rPr lang="en-US" dirty="0"/>
              <a:t>We can specify this as </a:t>
            </a:r>
            <a:r>
              <a:rPr lang="en-US" b="1" dirty="0" err="1"/>
              <a:t>atmost</a:t>
            </a:r>
            <a:r>
              <a:rPr lang="en-US" dirty="0"/>
              <a:t>(10, P1, P2, P3, P4)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Check the sum of the minimum values for each job</a:t>
            </a:r>
          </a:p>
          <a:p>
            <a:pPr lvl="2"/>
            <a:r>
              <a:rPr lang="en-US" dirty="0"/>
              <a:t>If each variable has the domain {3, 4, 5, 6} (need </a:t>
            </a:r>
            <a:r>
              <a:rPr lang="en-US" b="1" dirty="0"/>
              <a:t>at least</a:t>
            </a:r>
            <a:r>
              <a:rPr lang="en-US" dirty="0"/>
              <a:t> 3 employees for each job), </a:t>
            </a:r>
            <a:r>
              <a:rPr lang="en-US" b="1" dirty="0"/>
              <a:t>the constraint cannot be satisfied </a:t>
            </a:r>
            <a:endParaRPr lang="en-US" b="1" dirty="0">
              <a:ea typeface="Calibri"/>
              <a:cs typeface="Calibri"/>
            </a:endParaRPr>
          </a:p>
          <a:p>
            <a:pPr lvl="1"/>
            <a:r>
              <a:rPr lang="en-US" dirty="0"/>
              <a:t>We can also enforce </a:t>
            </a:r>
            <a:r>
              <a:rPr lang="en-US" b="1" dirty="0"/>
              <a:t>consistency </a:t>
            </a:r>
            <a:r>
              <a:rPr lang="en-US" dirty="0"/>
              <a:t>by deleting </a:t>
            </a:r>
            <a:r>
              <a:rPr lang="en-US" b="1" dirty="0"/>
              <a:t>maximum values</a:t>
            </a:r>
            <a:r>
              <a:rPr lang="en-US" dirty="0"/>
              <a:t> if they are </a:t>
            </a:r>
            <a:r>
              <a:rPr lang="en-US" dirty="0">
                <a:highlight>
                  <a:srgbClr val="FFFF00"/>
                </a:highlight>
              </a:rPr>
              <a:t>inconsistent </a:t>
            </a:r>
            <a:r>
              <a:rPr lang="en-US" dirty="0"/>
              <a:t>with </a:t>
            </a:r>
            <a:r>
              <a:rPr lang="en-US" b="1" dirty="0"/>
              <a:t>minima</a:t>
            </a:r>
            <a:endParaRPr lang="en-US" b="1" dirty="0">
              <a:ea typeface="Calibri"/>
              <a:cs typeface="Calibri"/>
            </a:endParaRPr>
          </a:p>
          <a:p>
            <a:pPr lvl="2"/>
            <a:r>
              <a:rPr lang="en-US" dirty="0"/>
              <a:t>If each variable has range {2, 3, 4, 5, 6}, we can delete values 5 &amp; 6 (after assigning minimum numbers, there aren’t enough workers left to put 5 or more on 1 job)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A CSP is </a:t>
            </a:r>
            <a:r>
              <a:rPr lang="en-US" b="1" dirty="0"/>
              <a:t>bounds consistent </a:t>
            </a:r>
            <a:r>
              <a:rPr lang="en-US" dirty="0"/>
              <a:t>if for every variable X and both the lower and upper bounds of X, there exists some value of Y that satisfies the constraint between X and Y for every variable Y. </a:t>
            </a:r>
          </a:p>
        </p:txBody>
      </p:sp>
    </p:spTree>
    <p:extLst>
      <p:ext uri="{BB962C8B-B14F-4D97-AF65-F5344CB8AC3E}">
        <p14:creationId xmlns:p14="http://schemas.microsoft.com/office/powerpoint/2010/main" val="195324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6367</Words>
  <Application>Microsoft Office PowerPoint</Application>
  <PresentationFormat>Widescreen</PresentationFormat>
  <Paragraphs>369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Five men who are originally from different countries live in consecutive houses on a street. Given are each man's job, the colors their houses are painted, the favorite drink of each household, and the pets they keep.  We want to know: Who owns a zebra? And whose favorite drink is mineral water? The following rules (constraints) are provided:</vt:lpstr>
      <vt:lpstr>Constraint Satisfaction </vt:lpstr>
      <vt:lpstr>Constraints </vt:lpstr>
      <vt:lpstr>Constraint Propagation &amp; Inference </vt:lpstr>
      <vt:lpstr>AC-3</vt:lpstr>
      <vt:lpstr>Path consistency</vt:lpstr>
      <vt:lpstr>K-consistency</vt:lpstr>
      <vt:lpstr>Global constraints </vt:lpstr>
      <vt:lpstr>Other constraints</vt:lpstr>
      <vt:lpstr>Backtracking search for CSPs</vt:lpstr>
      <vt:lpstr>Backtracking search</vt:lpstr>
      <vt:lpstr>Variable Ordering </vt:lpstr>
      <vt:lpstr>Value ordering</vt:lpstr>
      <vt:lpstr>Local search for CSP</vt:lpstr>
      <vt:lpstr>Local search for CSP</vt:lpstr>
      <vt:lpstr>AND-OR trees</vt:lpstr>
      <vt:lpstr>Heuristic Bidirectional 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Jesse</dc:creator>
  <cp:lastModifiedBy>Lowe, Jesse</cp:lastModifiedBy>
  <cp:revision>555</cp:revision>
  <dcterms:created xsi:type="dcterms:W3CDTF">2023-02-07T03:15:39Z</dcterms:created>
  <dcterms:modified xsi:type="dcterms:W3CDTF">2023-02-21T15:37:35Z</dcterms:modified>
</cp:coreProperties>
</file>